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comments/comment1.xml" ContentType="application/vnd.openxmlformats-officedocument.presentationml.comment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9.xml" ContentType="application/vnd.openxmlformats-officedocument.presentationml.tags+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9" r:id="rId4"/>
  </p:sldMasterIdLst>
  <p:notesMasterIdLst>
    <p:notesMasterId r:id="rId21"/>
  </p:notesMasterIdLst>
  <p:handoutMasterIdLst>
    <p:handoutMasterId r:id="rId22"/>
  </p:handoutMasterIdLst>
  <p:sldIdLst>
    <p:sldId id="276" r:id="rId5"/>
    <p:sldId id="257" r:id="rId6"/>
    <p:sldId id="258" r:id="rId7"/>
    <p:sldId id="269" r:id="rId8"/>
    <p:sldId id="277" r:id="rId9"/>
    <p:sldId id="279" r:id="rId10"/>
    <p:sldId id="278" r:id="rId11"/>
    <p:sldId id="280" r:id="rId12"/>
    <p:sldId id="281" r:id="rId13"/>
    <p:sldId id="283" r:id="rId14"/>
    <p:sldId id="282" r:id="rId15"/>
    <p:sldId id="284" r:id="rId16"/>
    <p:sldId id="285" r:id="rId17"/>
    <p:sldId id="286" r:id="rId18"/>
    <p:sldId id="287" r:id="rId19"/>
    <p:sldId id="264" r:id="rId20"/>
  </p:sldIdLst>
  <p:sldSz cx="9144000" cy="6858000" type="screen4x3"/>
  <p:notesSz cx="6858000" cy="9144000"/>
  <p:custDataLst>
    <p:tags r:id="rId23"/>
  </p:custDataLst>
  <p:defaultTextStyle>
    <a:defPPr>
      <a:defRPr lang="en-US"/>
    </a:defPPr>
    <a:lvl1pPr algn="l" defTabSz="457200" rtl="0" fontAlgn="base">
      <a:spcBef>
        <a:spcPct val="0"/>
      </a:spcBef>
      <a:spcAft>
        <a:spcPct val="0"/>
      </a:spcAft>
      <a:defRPr sz="2400" kern="1200">
        <a:solidFill>
          <a:schemeClr val="tx1"/>
        </a:solidFill>
        <a:latin typeface="Trebuchet MS"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Trebuchet MS"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Trebuchet MS"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Trebuchet MS"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Trebuchet MS" pitchFamily="34" charset="0"/>
        <a:ea typeface="MS PGothic" pitchFamily="34" charset="-128"/>
        <a:cs typeface="+mn-cs"/>
      </a:defRPr>
    </a:lvl5pPr>
    <a:lvl6pPr marL="2286000" algn="l" defTabSz="914400" rtl="0" eaLnBrk="1" latinLnBrk="0" hangingPunct="1">
      <a:defRPr sz="2400" kern="1200">
        <a:solidFill>
          <a:schemeClr val="tx1"/>
        </a:solidFill>
        <a:latin typeface="Trebuchet MS" pitchFamily="34" charset="0"/>
        <a:ea typeface="MS PGothic" pitchFamily="34" charset="-128"/>
        <a:cs typeface="+mn-cs"/>
      </a:defRPr>
    </a:lvl6pPr>
    <a:lvl7pPr marL="2743200" algn="l" defTabSz="914400" rtl="0" eaLnBrk="1" latinLnBrk="0" hangingPunct="1">
      <a:defRPr sz="2400" kern="1200">
        <a:solidFill>
          <a:schemeClr val="tx1"/>
        </a:solidFill>
        <a:latin typeface="Trebuchet MS" pitchFamily="34" charset="0"/>
        <a:ea typeface="MS PGothic" pitchFamily="34" charset="-128"/>
        <a:cs typeface="+mn-cs"/>
      </a:defRPr>
    </a:lvl7pPr>
    <a:lvl8pPr marL="3200400" algn="l" defTabSz="914400" rtl="0" eaLnBrk="1" latinLnBrk="0" hangingPunct="1">
      <a:defRPr sz="2400" kern="1200">
        <a:solidFill>
          <a:schemeClr val="tx1"/>
        </a:solidFill>
        <a:latin typeface="Trebuchet MS" pitchFamily="34" charset="0"/>
        <a:ea typeface="MS PGothic" pitchFamily="34" charset="-128"/>
        <a:cs typeface="+mn-cs"/>
      </a:defRPr>
    </a:lvl8pPr>
    <a:lvl9pPr marL="3657600" algn="l" defTabSz="914400" rtl="0" eaLnBrk="1" latinLnBrk="0" hangingPunct="1">
      <a:defRPr sz="2400" kern="1200">
        <a:solidFill>
          <a:schemeClr val="tx1"/>
        </a:solidFill>
        <a:latin typeface="Trebuchet MS" pitchFamily="34" charset="0"/>
        <a:ea typeface="MS PGothic" pitchFamily="34" charset="-128"/>
        <a:cs typeface="+mn-cs"/>
      </a:defRPr>
    </a:lvl9pPr>
  </p:defaultTextStyle>
  <p:extLst>
    <p:ext uri="{EFAFB233-063F-42B5-8137-9DF3F51BA10A}">
      <p15:sldGuideLst xmlns:p15="http://schemas.microsoft.com/office/powerpoint/2012/main">
        <p15:guide id="1" orient="horz" pos="2508">
          <p15:clr>
            <a:srgbClr val="A4A3A4"/>
          </p15:clr>
        </p15:guide>
        <p15:guide id="2" pos="48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agleshama" initials="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9"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006373"/>
    <a:srgbClr val="FFB414"/>
    <a:srgbClr val="FF66FF"/>
    <a:srgbClr val="80FF00"/>
    <a:srgbClr val="0A4E60"/>
    <a:srgbClr val="534481"/>
    <a:srgbClr val="E54553"/>
    <a:srgbClr val="FFDC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75394" autoAdjust="0"/>
  </p:normalViewPr>
  <p:slideViewPr>
    <p:cSldViewPr snapToGrid="0" snapToObjects="1">
      <p:cViewPr varScale="1">
        <p:scale>
          <a:sx n="83" d="100"/>
          <a:sy n="83" d="100"/>
        </p:scale>
        <p:origin x="1944" y="60"/>
      </p:cViewPr>
      <p:guideLst>
        <p:guide orient="horz" pos="2508"/>
        <p:guide pos="4835"/>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732"/>
    </p:cViewPr>
  </p:sorterViewPr>
  <p:notesViewPr>
    <p:cSldViewPr snapToGrid="0" snapToObjects="1">
      <p:cViewPr varScale="1">
        <p:scale>
          <a:sx n="84" d="100"/>
          <a:sy n="84" d="100"/>
        </p:scale>
        <p:origin x="319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don Craig" userId="c9371d30-b49f-4c7c-8c08-e4242bcf2fbb" providerId="ADAL" clId="{E83BCB66-42AA-4727-9B15-B89F180E5383}"/>
    <pc:docChg chg="modSld">
      <pc:chgData name="Gordon Craig" userId="c9371d30-b49f-4c7c-8c08-e4242bcf2fbb" providerId="ADAL" clId="{E83BCB66-42AA-4727-9B15-B89F180E5383}" dt="2019-04-23T13:18:41.395" v="2" actId="6549"/>
      <pc:docMkLst>
        <pc:docMk/>
      </pc:docMkLst>
      <pc:sldChg chg="modSp">
        <pc:chgData name="Gordon Craig" userId="c9371d30-b49f-4c7c-8c08-e4242bcf2fbb" providerId="ADAL" clId="{E83BCB66-42AA-4727-9B15-B89F180E5383}" dt="2019-04-23T13:18:41.395" v="2" actId="6549"/>
        <pc:sldMkLst>
          <pc:docMk/>
          <pc:sldMk cId="0" sldId="264"/>
        </pc:sldMkLst>
        <pc:spChg chg="mod">
          <ac:chgData name="Gordon Craig" userId="c9371d30-b49f-4c7c-8c08-e4242bcf2fbb" providerId="ADAL" clId="{E83BCB66-42AA-4727-9B15-B89F180E5383}" dt="2019-04-23T13:18:41.395" v="2" actId="6549"/>
          <ac:spMkLst>
            <pc:docMk/>
            <pc:sldMk cId="0" sldId="264"/>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0" dt="2017-03-07T14:35:05.325" idx="1">
    <p:pos x="77" y="202"/>
    <p:text>My WoW Logo missing from top left header on all slides other than front page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charset="0"/>
                <a:ea typeface="ＭＳ Ｐゴシック" charset="0"/>
                <a:cs typeface="ＭＳ Ｐゴシック"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BA06A00A-6522-427C-A816-C79E207F2A9E}" type="datetimeFigureOut">
              <a:rPr lang="en-GB"/>
              <a:pPr>
                <a:defRPr/>
              </a:pPr>
              <a:t>01/02/2022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rebuchet MS" charset="0"/>
                <a:ea typeface="ＭＳ Ｐゴシック" charset="0"/>
                <a:cs typeface="ＭＳ Ｐゴシック"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71BB373-361D-489C-B614-E12A6911BBCC}" type="slidenum">
              <a:rPr lang="en-GB"/>
              <a:pPr>
                <a:defRPr/>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0749F-4900-4C35-8428-86C695E2D5AC}" type="datetimeFigureOut">
              <a:rPr lang="en-GB" smtClean="0"/>
              <a:pPr/>
              <a:t>01/02/2022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B1BDF3-8311-4E60-A7AE-AF6DCBD705A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CB1BDF3-8311-4E60-A7AE-AF6DCBD705A8}"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CB1BDF3-8311-4E60-A7AE-AF6DCBD705A8}"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a:t>Computer games design</a:t>
            </a:r>
          </a:p>
          <a:p>
            <a:endParaRPr lang="en-GB" dirty="0"/>
          </a:p>
          <a:p>
            <a:r>
              <a:rPr lang="en-GB" dirty="0"/>
              <a:t>Computer</a:t>
            </a:r>
            <a:r>
              <a:rPr lang="en-GB" baseline="0" dirty="0"/>
              <a:t> games designers </a:t>
            </a:r>
            <a:r>
              <a:rPr lang="en-GB" dirty="0"/>
              <a:t>create ideas, characters and stories for games that might be played by millions of people.</a:t>
            </a:r>
          </a:p>
          <a:p>
            <a:endParaRPr lang="en-GB" dirty="0"/>
          </a:p>
          <a:p>
            <a:r>
              <a:rPr lang="en-GB" dirty="0"/>
              <a:t>They help to produce games for PCs, games consoles, the internet and mobile phones. They</a:t>
            </a:r>
            <a:r>
              <a:rPr lang="en-GB" baseline="0" dirty="0"/>
              <a:t> can </a:t>
            </a:r>
            <a:r>
              <a:rPr lang="en-GB" dirty="0"/>
              <a:t>develop new games or update existing titles.</a:t>
            </a:r>
          </a:p>
          <a:p>
            <a:endParaRPr lang="en-GB" dirty="0"/>
          </a:p>
          <a:p>
            <a:r>
              <a:rPr lang="en-GB" dirty="0"/>
              <a:t>Working hours in the computer games industry can vary. In many jobs computer</a:t>
            </a:r>
            <a:r>
              <a:rPr lang="en-GB" baseline="0" dirty="0"/>
              <a:t> games designers</a:t>
            </a:r>
            <a:r>
              <a:rPr lang="en-GB" dirty="0"/>
              <a:t> would work standard office hours, but with some additional</a:t>
            </a:r>
            <a:r>
              <a:rPr lang="en-GB" baseline="0" dirty="0"/>
              <a:t> hours, such </a:t>
            </a:r>
            <a:r>
              <a:rPr lang="en-GB" dirty="0"/>
              <a:t>as evenings and weekends</a:t>
            </a:r>
            <a:r>
              <a:rPr lang="en-GB" baseline="0" dirty="0"/>
              <a:t> </a:t>
            </a:r>
            <a:r>
              <a:rPr lang="en-GB" dirty="0"/>
              <a:t>to meet deadlines.</a:t>
            </a:r>
          </a:p>
          <a:p>
            <a:endParaRPr lang="en-GB" dirty="0"/>
          </a:p>
          <a:p>
            <a:r>
              <a:rPr lang="en-GB" dirty="0"/>
              <a:t>Computer</a:t>
            </a:r>
            <a:r>
              <a:rPr lang="en-GB" baseline="0" dirty="0"/>
              <a:t> games designers normally work in an office, or studio and spend most of their time sitting at a computer.</a:t>
            </a:r>
            <a:endParaRPr lang="en-GB" dirty="0"/>
          </a:p>
          <a:p>
            <a:endParaRPr lang="en-GB" dirty="0"/>
          </a:p>
          <a:p>
            <a:r>
              <a:rPr lang="en-GB" dirty="0"/>
              <a:t>Useful subjects if</a:t>
            </a:r>
            <a:r>
              <a:rPr lang="en-GB" baseline="0" dirty="0"/>
              <a:t> you are interested in a career in computer games design include English, Maths, Art and Design, Computing and Physics.</a:t>
            </a:r>
            <a:endParaRPr lang="en-GB" dirty="0"/>
          </a:p>
        </p:txBody>
      </p:sp>
      <p:sp>
        <p:nvSpPr>
          <p:cNvPr id="4" name="Slide Number Placeholder 3"/>
          <p:cNvSpPr>
            <a:spLocks noGrp="1"/>
          </p:cNvSpPr>
          <p:nvPr>
            <p:ph type="sldNum" sz="quarter" idx="10"/>
          </p:nvPr>
        </p:nvSpPr>
        <p:spPr/>
        <p:txBody>
          <a:bodyPr/>
          <a:lstStyle/>
          <a:p>
            <a:fld id="{9CB1BDF3-8311-4E60-A7AE-AF6DCBD705A8}"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CB1BDF3-8311-4E60-A7AE-AF6DCBD705A8}"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a:t>Ballet dancing</a:t>
            </a:r>
          </a:p>
          <a:p>
            <a:endParaRPr lang="en-GB" dirty="0"/>
          </a:p>
          <a:p>
            <a:r>
              <a:rPr lang="en-GB" dirty="0"/>
              <a:t>Ballet</a:t>
            </a:r>
            <a:r>
              <a:rPr lang="en-GB" baseline="0" dirty="0"/>
              <a:t> dancers</a:t>
            </a:r>
            <a:r>
              <a:rPr lang="en-GB" dirty="0"/>
              <a:t> use physical movement to tell stories and express emotions through music. They</a:t>
            </a:r>
            <a:r>
              <a:rPr lang="en-GB" baseline="0" dirty="0"/>
              <a:t> </a:t>
            </a:r>
            <a:r>
              <a:rPr lang="en-GB" dirty="0"/>
              <a:t>dance for live audiences or in recorded performances for television, film or music videos.</a:t>
            </a:r>
          </a:p>
          <a:p>
            <a:endParaRPr lang="en-GB" dirty="0"/>
          </a:p>
          <a:p>
            <a:r>
              <a:rPr lang="en-GB" dirty="0"/>
              <a:t>Ballet</a:t>
            </a:r>
            <a:r>
              <a:rPr lang="en-GB" baseline="0" dirty="0"/>
              <a:t> dancers</a:t>
            </a:r>
            <a:r>
              <a:rPr lang="en-GB" dirty="0"/>
              <a:t> use their talent, rhythm and timing combined with years of training to give the best performance to entertain the audience.</a:t>
            </a:r>
          </a:p>
          <a:p>
            <a:endParaRPr lang="en-GB" dirty="0"/>
          </a:p>
          <a:p>
            <a:r>
              <a:rPr lang="en-GB" dirty="0"/>
              <a:t>Performing would only be a small part of their work. Ballet</a:t>
            </a:r>
            <a:r>
              <a:rPr lang="en-GB" baseline="0" dirty="0"/>
              <a:t> dancers</a:t>
            </a:r>
            <a:r>
              <a:rPr lang="en-GB" dirty="0"/>
              <a:t> need to rehearse, and attend dance classes to keep fit and maintain their skills.</a:t>
            </a:r>
          </a:p>
          <a:p>
            <a:endParaRPr lang="en-GB" dirty="0"/>
          </a:p>
          <a:p>
            <a:r>
              <a:rPr lang="en-GB" dirty="0"/>
              <a:t>Ballet</a:t>
            </a:r>
            <a:r>
              <a:rPr lang="en-GB" baseline="0" dirty="0"/>
              <a:t> dancers might </a:t>
            </a:r>
            <a:r>
              <a:rPr lang="en-GB" dirty="0"/>
              <a:t>perform in venues including theatres, film or TV studios, hotels, halls and cruise ships. The work is physically very demanding, and they need to practise and keep fit even when not performing.</a:t>
            </a:r>
          </a:p>
          <a:p>
            <a:endParaRPr lang="en-GB" dirty="0"/>
          </a:p>
          <a:p>
            <a:r>
              <a:rPr lang="en-GB" dirty="0"/>
              <a:t>Hours can be long and irregular, with rehearsals and classes during the day and performances in the evening.</a:t>
            </a:r>
          </a:p>
          <a:p>
            <a:endParaRPr lang="en-GB" dirty="0"/>
          </a:p>
          <a:p>
            <a:r>
              <a:rPr lang="en-GB" dirty="0"/>
              <a:t>Useful subjects if you are interested</a:t>
            </a:r>
            <a:r>
              <a:rPr lang="en-GB" baseline="0" dirty="0"/>
              <a:t> in a career as a dancer include English, Maths, PE, Dance and Drama.</a:t>
            </a:r>
            <a:endParaRPr lang="en-GB" dirty="0"/>
          </a:p>
          <a:p>
            <a:endParaRPr lang="en-GB" dirty="0"/>
          </a:p>
        </p:txBody>
      </p:sp>
      <p:sp>
        <p:nvSpPr>
          <p:cNvPr id="4" name="Slide Number Placeholder 3"/>
          <p:cNvSpPr>
            <a:spLocks noGrp="1"/>
          </p:cNvSpPr>
          <p:nvPr>
            <p:ph type="sldNum" sz="quarter" idx="10"/>
          </p:nvPr>
        </p:nvSpPr>
        <p:spPr/>
        <p:txBody>
          <a:bodyPr/>
          <a:lstStyle/>
          <a:p>
            <a:fld id="{9CB1BDF3-8311-4E60-A7AE-AF6DCBD705A8}"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CB1BDF3-8311-4E60-A7AE-AF6DCBD705A8}"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a:t>Plumbing</a:t>
            </a:r>
          </a:p>
          <a:p>
            <a:endParaRPr lang="en-GB" dirty="0"/>
          </a:p>
          <a:p>
            <a:r>
              <a:rPr lang="en-GB" dirty="0"/>
              <a:t>Plumbers</a:t>
            </a:r>
            <a:r>
              <a:rPr lang="en-GB" baseline="0" dirty="0"/>
              <a:t> </a:t>
            </a:r>
            <a:r>
              <a:rPr lang="en-GB" dirty="0"/>
              <a:t>fit and repair water and heating systems and appliances in homes and businesses. People who are having problems with their water supply or heating would rely on plumbers to get these systems up and running again as soon as possible. </a:t>
            </a:r>
          </a:p>
          <a:p>
            <a:endParaRPr lang="en-GB" dirty="0"/>
          </a:p>
          <a:p>
            <a:r>
              <a:rPr lang="en-GB" dirty="0"/>
              <a:t>Plumbers</a:t>
            </a:r>
            <a:r>
              <a:rPr lang="en-GB" baseline="0" dirty="0"/>
              <a:t> </a:t>
            </a:r>
            <a:r>
              <a:rPr lang="en-GB" dirty="0"/>
              <a:t>need to be good at following technical plans. They</a:t>
            </a:r>
            <a:r>
              <a:rPr lang="en-GB" baseline="0" dirty="0"/>
              <a:t> </a:t>
            </a:r>
            <a:r>
              <a:rPr lang="en-GB" dirty="0"/>
              <a:t>also need to have a good understanding of safety rules.</a:t>
            </a:r>
          </a:p>
          <a:p>
            <a:endParaRPr lang="en-GB" dirty="0"/>
          </a:p>
          <a:p>
            <a:r>
              <a:rPr lang="en-GB" dirty="0"/>
              <a:t>Plumbers</a:t>
            </a:r>
            <a:r>
              <a:rPr lang="en-GB" baseline="0" dirty="0"/>
              <a:t> </a:t>
            </a:r>
            <a:r>
              <a:rPr lang="en-GB" dirty="0"/>
              <a:t>work indoors, sometimes in cramped spaces, and outdoors in all weather conditions, sometimes at height.</a:t>
            </a:r>
          </a:p>
          <a:p>
            <a:endParaRPr lang="en-GB" dirty="0"/>
          </a:p>
          <a:p>
            <a:r>
              <a:rPr lang="en-GB" dirty="0"/>
              <a:t>Plumber</a:t>
            </a:r>
            <a:r>
              <a:rPr lang="en-GB" baseline="0" dirty="0"/>
              <a:t>s </a:t>
            </a:r>
            <a:r>
              <a:rPr lang="en-GB" dirty="0"/>
              <a:t>work around 40 hours a week, with the possibility of overtime. Some employers offer a 24-hour call-out service, which would involve working unsocial hours (like evenings, weekends and public holidays). </a:t>
            </a:r>
          </a:p>
          <a:p>
            <a:endParaRPr lang="en-GB" dirty="0"/>
          </a:p>
          <a:p>
            <a:r>
              <a:rPr lang="en-GB" dirty="0"/>
              <a:t>Useful</a:t>
            </a:r>
            <a:r>
              <a:rPr lang="en-GB" baseline="0" dirty="0"/>
              <a:t> subjects if you’re interested in a career in Plumbing include English, Maths, Technology.</a:t>
            </a:r>
            <a:endParaRPr lang="en-GB" dirty="0"/>
          </a:p>
        </p:txBody>
      </p:sp>
      <p:sp>
        <p:nvSpPr>
          <p:cNvPr id="4" name="Slide Number Placeholder 3"/>
          <p:cNvSpPr>
            <a:spLocks noGrp="1"/>
          </p:cNvSpPr>
          <p:nvPr>
            <p:ph type="sldNum" sz="quarter" idx="10"/>
          </p:nvPr>
        </p:nvSpPr>
        <p:spPr/>
        <p:txBody>
          <a:bodyPr/>
          <a:lstStyle/>
          <a:p>
            <a:fld id="{9CB1BDF3-8311-4E60-A7AE-AF6DCBD705A8}"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CB1BDF3-8311-4E60-A7AE-AF6DCBD705A8}" type="slidenum">
              <a:rPr lang="en-GB" smtClean="0"/>
              <a:pPr/>
              <a:t>16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CB1BDF3-8311-4E60-A7AE-AF6DCBD705A8}"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CB1BDF3-8311-4E60-A7AE-AF6DCBD705A8}"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CB1BDF3-8311-4E60-A7AE-AF6DCBD705A8}"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0" dirty="0"/>
              <a:t>Nursing</a:t>
            </a:r>
          </a:p>
          <a:p>
            <a:endParaRPr lang="en-GB" dirty="0"/>
          </a:p>
          <a:p>
            <a:r>
              <a:rPr lang="en-GB" dirty="0"/>
              <a:t>Nurses</a:t>
            </a:r>
            <a:r>
              <a:rPr lang="en-GB" baseline="0" dirty="0"/>
              <a:t> </a:t>
            </a:r>
            <a:r>
              <a:rPr lang="en-GB" dirty="0"/>
              <a:t>care for people who are sick, injured or disabled and support them and their families when they are worried</a:t>
            </a:r>
            <a:r>
              <a:rPr lang="en-GB" baseline="0" dirty="0"/>
              <a:t> </a:t>
            </a:r>
            <a:r>
              <a:rPr lang="en-GB" dirty="0"/>
              <a:t>and upset.</a:t>
            </a:r>
          </a:p>
          <a:p>
            <a:endParaRPr lang="en-GB" dirty="0"/>
          </a:p>
          <a:p>
            <a:r>
              <a:rPr lang="en-GB" dirty="0"/>
              <a:t>They</a:t>
            </a:r>
            <a:r>
              <a:rPr lang="en-GB" baseline="0" dirty="0"/>
              <a:t> </a:t>
            </a:r>
            <a:r>
              <a:rPr lang="en-GB" dirty="0"/>
              <a:t>work with doctors to help</a:t>
            </a:r>
            <a:r>
              <a:rPr lang="en-GB" baseline="0" dirty="0"/>
              <a:t> care for </a:t>
            </a:r>
            <a:r>
              <a:rPr lang="en-GB" dirty="0"/>
              <a:t>their patients</a:t>
            </a:r>
            <a:r>
              <a:rPr lang="en-GB" baseline="0" dirty="0"/>
              <a:t> and make sure they feel well looked after.</a:t>
            </a:r>
          </a:p>
          <a:p>
            <a:endParaRPr lang="en-GB" baseline="0" dirty="0"/>
          </a:p>
          <a:p>
            <a:r>
              <a:rPr lang="en-GB" dirty="0"/>
              <a:t>Nurses</a:t>
            </a:r>
            <a:r>
              <a:rPr lang="en-GB" baseline="0" dirty="0"/>
              <a:t> can </a:t>
            </a:r>
            <a:r>
              <a:rPr lang="en-GB" dirty="0"/>
              <a:t>work in a hospital or in the community at a GP's surgery, health centre, clinic or school. </a:t>
            </a:r>
          </a:p>
          <a:p>
            <a:endParaRPr lang="en-GB" dirty="0"/>
          </a:p>
          <a:p>
            <a:r>
              <a:rPr lang="en-GB" dirty="0"/>
              <a:t>Nurses</a:t>
            </a:r>
            <a:r>
              <a:rPr lang="en-GB" baseline="0" dirty="0"/>
              <a:t> are expected to work evenings and weekends.</a:t>
            </a:r>
            <a:endParaRPr lang="en-GB" dirty="0"/>
          </a:p>
          <a:p>
            <a:endParaRPr lang="en-GB" dirty="0"/>
          </a:p>
          <a:p>
            <a:r>
              <a:rPr lang="en-GB" dirty="0"/>
              <a:t>Useful subjects if you are interested</a:t>
            </a:r>
            <a:r>
              <a:rPr lang="en-GB" baseline="0" dirty="0"/>
              <a:t> in a career in nursing</a:t>
            </a:r>
            <a:r>
              <a:rPr lang="en-GB" dirty="0"/>
              <a:t> include English,</a:t>
            </a:r>
            <a:r>
              <a:rPr lang="en-GB" baseline="0" dirty="0"/>
              <a:t> Maths, Science and Care.</a:t>
            </a:r>
            <a:endParaRPr lang="en-GB" dirty="0"/>
          </a:p>
        </p:txBody>
      </p:sp>
      <p:sp>
        <p:nvSpPr>
          <p:cNvPr id="4" name="Slide Number Placeholder 3"/>
          <p:cNvSpPr>
            <a:spLocks noGrp="1"/>
          </p:cNvSpPr>
          <p:nvPr>
            <p:ph type="sldNum" sz="quarter" idx="10"/>
          </p:nvPr>
        </p:nvSpPr>
        <p:spPr/>
        <p:txBody>
          <a:bodyPr/>
          <a:lstStyle/>
          <a:p>
            <a:fld id="{9CB1BDF3-8311-4E60-A7AE-AF6DCBD705A8}"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CB1BDF3-8311-4E60-A7AE-AF6DCBD705A8}"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a:t>Hairdressing</a:t>
            </a:r>
          </a:p>
          <a:p>
            <a:endParaRPr lang="en-GB" dirty="0"/>
          </a:p>
          <a:p>
            <a:r>
              <a:rPr lang="en-GB" dirty="0"/>
              <a:t>Hairdressers</a:t>
            </a:r>
            <a:r>
              <a:rPr lang="en-GB" baseline="0" dirty="0"/>
              <a:t> </a:t>
            </a:r>
            <a:r>
              <a:rPr lang="en-GB" dirty="0"/>
              <a:t>cut, colour and shape clients' hair to create the look they want.</a:t>
            </a:r>
          </a:p>
          <a:p>
            <a:endParaRPr lang="en-GB" baseline="0" dirty="0"/>
          </a:p>
          <a:p>
            <a:r>
              <a:rPr lang="en-GB" baseline="0" dirty="0"/>
              <a:t>They also need to make sure the salon is clean and tidy,</a:t>
            </a:r>
            <a:r>
              <a:rPr lang="en-GB" dirty="0"/>
              <a:t> </a:t>
            </a:r>
            <a:r>
              <a:rPr lang="en-GB" baseline="0" dirty="0"/>
              <a:t>make appointments and handle payments.</a:t>
            </a:r>
          </a:p>
          <a:p>
            <a:endParaRPr lang="en-GB" dirty="0"/>
          </a:p>
          <a:p>
            <a:r>
              <a:rPr lang="en-GB" dirty="0"/>
              <a:t>Hairdressers</a:t>
            </a:r>
            <a:r>
              <a:rPr lang="en-GB" baseline="0" dirty="0"/>
              <a:t> mostly work in a salon but they</a:t>
            </a:r>
            <a:r>
              <a:rPr lang="en-GB" dirty="0"/>
              <a:t> can</a:t>
            </a:r>
            <a:r>
              <a:rPr lang="en-GB" baseline="0" dirty="0"/>
              <a:t> also </a:t>
            </a:r>
            <a:r>
              <a:rPr lang="en-GB" dirty="0"/>
              <a:t>visit customers in their own homes.</a:t>
            </a:r>
          </a:p>
          <a:p>
            <a:endParaRPr lang="en-GB" dirty="0"/>
          </a:p>
          <a:p>
            <a:r>
              <a:rPr lang="en-GB" dirty="0"/>
              <a:t>They</a:t>
            </a:r>
            <a:r>
              <a:rPr lang="en-GB" baseline="0" dirty="0"/>
              <a:t> might be expected to work at evenings and weekends and would have to stand for long periods of time.</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Useful subjects if you are interested</a:t>
            </a:r>
            <a:r>
              <a:rPr lang="en-GB" baseline="0" dirty="0"/>
              <a:t> in a career in hairdressing </a:t>
            </a:r>
            <a:r>
              <a:rPr lang="en-GB" dirty="0"/>
              <a:t>include English,</a:t>
            </a:r>
            <a:r>
              <a:rPr lang="en-GB" baseline="0" dirty="0"/>
              <a:t> Maths, Science and Care.</a:t>
            </a:r>
            <a:endParaRPr lang="en-GB" dirty="0"/>
          </a:p>
          <a:p>
            <a:endParaRPr lang="en-GB" dirty="0"/>
          </a:p>
        </p:txBody>
      </p:sp>
      <p:sp>
        <p:nvSpPr>
          <p:cNvPr id="4" name="Slide Number Placeholder 3"/>
          <p:cNvSpPr>
            <a:spLocks noGrp="1"/>
          </p:cNvSpPr>
          <p:nvPr>
            <p:ph type="sldNum" sz="quarter" idx="10"/>
          </p:nvPr>
        </p:nvSpPr>
        <p:spPr/>
        <p:txBody>
          <a:bodyPr/>
          <a:lstStyle/>
          <a:p>
            <a:fld id="{9CB1BDF3-8311-4E60-A7AE-AF6DCBD705A8}"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CB1BDF3-8311-4E60-A7AE-AF6DCBD705A8}"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a:t>Journalism</a:t>
            </a:r>
          </a:p>
          <a:p>
            <a:endParaRPr lang="en-GB" dirty="0"/>
          </a:p>
          <a:p>
            <a:r>
              <a:rPr lang="en-GB" dirty="0"/>
              <a:t>J</a:t>
            </a:r>
            <a:r>
              <a:rPr lang="en-GB" baseline="0" dirty="0"/>
              <a:t>ournalists</a:t>
            </a:r>
            <a:r>
              <a:rPr lang="en-GB" dirty="0"/>
              <a:t> investigate and research any event of interest to the public. They get the facts and speak to the people involved. </a:t>
            </a:r>
          </a:p>
          <a:p>
            <a:endParaRPr lang="en-GB" dirty="0"/>
          </a:p>
          <a:p>
            <a:r>
              <a:rPr lang="en-GB" dirty="0"/>
              <a:t>Newspaper journalists write the story quickly and accurately to be published.</a:t>
            </a:r>
          </a:p>
          <a:p>
            <a:r>
              <a:rPr lang="en-GB" dirty="0"/>
              <a:t>Broadcast</a:t>
            </a:r>
            <a:r>
              <a:rPr lang="en-GB" baseline="0" dirty="0"/>
              <a:t> journalists </a:t>
            </a:r>
            <a:r>
              <a:rPr lang="en-GB" dirty="0"/>
              <a:t>present the stories on television, radio or the internet.</a:t>
            </a:r>
          </a:p>
          <a:p>
            <a:endParaRPr lang="en-GB" dirty="0"/>
          </a:p>
          <a:p>
            <a:r>
              <a:rPr lang="en-GB" dirty="0"/>
              <a:t>Journalists</a:t>
            </a:r>
            <a:r>
              <a:rPr lang="en-GB" baseline="0" dirty="0"/>
              <a:t> can work </a:t>
            </a:r>
            <a:r>
              <a:rPr lang="en-GB" dirty="0"/>
              <a:t>in an office, a TV studio or they</a:t>
            </a:r>
            <a:r>
              <a:rPr lang="en-GB" baseline="0" dirty="0"/>
              <a:t> may</a:t>
            </a:r>
            <a:r>
              <a:rPr lang="en-GB" dirty="0"/>
              <a:t> even work from home if they are employed on a freelance basis. They</a:t>
            </a:r>
            <a:r>
              <a:rPr lang="en-GB" baseline="0" dirty="0"/>
              <a:t> also </a:t>
            </a:r>
            <a:r>
              <a:rPr lang="en-GB" dirty="0"/>
              <a:t>spend time out and about covering stories. </a:t>
            </a:r>
          </a:p>
          <a:p>
            <a:endParaRPr lang="en-GB" dirty="0"/>
          </a:p>
          <a:p>
            <a:r>
              <a:rPr lang="en-GB" dirty="0"/>
              <a:t>They can</a:t>
            </a:r>
            <a:r>
              <a:rPr lang="en-GB" baseline="0" dirty="0"/>
              <a:t> work long hours and may need to work evening and weekends to meet deadlines or cover breaking news stories.</a:t>
            </a:r>
          </a:p>
          <a:p>
            <a:endParaRPr lang="en-GB" baseline="0" dirty="0"/>
          </a:p>
          <a:p>
            <a:r>
              <a:rPr lang="en-GB" dirty="0"/>
              <a:t>Useful subjects if you are interested</a:t>
            </a:r>
            <a:r>
              <a:rPr lang="en-GB" baseline="0" dirty="0"/>
              <a:t> in a career in journalism include English, Maths, ICT and Social subjects such as Modern Studies, Media and Politics.</a:t>
            </a:r>
            <a:endParaRPr lang="en-GB" dirty="0"/>
          </a:p>
          <a:p>
            <a:endParaRPr lang="en-GB" baseline="0" dirty="0"/>
          </a:p>
          <a:p>
            <a:endParaRPr lang="en-GB" dirty="0"/>
          </a:p>
          <a:p>
            <a:endParaRPr lang="en-GB" dirty="0"/>
          </a:p>
        </p:txBody>
      </p:sp>
      <p:sp>
        <p:nvSpPr>
          <p:cNvPr id="4" name="Slide Number Placeholder 3"/>
          <p:cNvSpPr>
            <a:spLocks noGrp="1"/>
          </p:cNvSpPr>
          <p:nvPr>
            <p:ph type="sldNum" sz="quarter" idx="10"/>
          </p:nvPr>
        </p:nvSpPr>
        <p:spPr/>
        <p:txBody>
          <a:bodyPr/>
          <a:lstStyle/>
          <a:p>
            <a:fld id="{9CB1BDF3-8311-4E60-A7AE-AF6DCBD705A8}"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2" descr="C:\Users\A2daK\Google Drive\In progress\source-files\triangle-bg-ppt.png"/>
          <p:cNvPicPr>
            <a:picLocks noChangeAspect="1" noChangeArrowheads="1"/>
          </p:cNvPicPr>
          <p:nvPr userDrawn="1"/>
        </p:nvPicPr>
        <p:blipFill>
          <a:blip r:embed="rId2"/>
          <a:srcRect/>
          <a:stretch>
            <a:fillRect/>
          </a:stretch>
        </p:blipFill>
        <p:spPr bwMode="auto">
          <a:xfrm>
            <a:off x="0" y="0"/>
            <a:ext cx="9334500" cy="7048500"/>
          </a:xfrm>
          <a:prstGeom prst="rect">
            <a:avLst/>
          </a:prstGeom>
          <a:noFill/>
        </p:spPr>
      </p:pic>
      <p:sp>
        <p:nvSpPr>
          <p:cNvPr id="2" name="Title 1"/>
          <p:cNvSpPr>
            <a:spLocks noGrp="1"/>
          </p:cNvSpPr>
          <p:nvPr>
            <p:ph type="ctrTitle"/>
          </p:nvPr>
        </p:nvSpPr>
        <p:spPr>
          <a:xfrm>
            <a:off x="685800" y="2693988"/>
            <a:ext cx="7772400" cy="1470025"/>
          </a:xfrm>
        </p:spPr>
        <p:txBody>
          <a:bodyPr/>
          <a:lstStyle>
            <a:lvl1pPr>
              <a:defRPr>
                <a:solidFill>
                  <a:schemeClr val="bg1"/>
                </a:solidFill>
              </a:defRPr>
            </a:lvl1pPr>
          </a:lstStyle>
          <a:p>
            <a:r>
              <a:rPr lang="en-GB" dirty="0"/>
              <a:t>Click to edit Master title style</a:t>
            </a:r>
            <a:endParaRPr lang="en-US" dirty="0"/>
          </a:p>
        </p:txBody>
      </p:sp>
      <p:pic>
        <p:nvPicPr>
          <p:cNvPr id="12" name="Picture 2" descr="E:\Downloads\SDS_FINAL_POWERPOINTS\sdslogo.png"/>
          <p:cNvPicPr>
            <a:picLocks noChangeAspect="1" noChangeArrowheads="1"/>
          </p:cNvPicPr>
          <p:nvPr userDrawn="1"/>
        </p:nvPicPr>
        <p:blipFill>
          <a:blip r:embed="rId3"/>
          <a:srcRect/>
          <a:stretch>
            <a:fillRect/>
          </a:stretch>
        </p:blipFill>
        <p:spPr bwMode="auto">
          <a:xfrm>
            <a:off x="-130175" y="5691188"/>
            <a:ext cx="1885950" cy="1333500"/>
          </a:xfrm>
          <a:prstGeom prst="rect">
            <a:avLst/>
          </a:prstGeom>
          <a:noFill/>
          <a:ln w="9525">
            <a:noFill/>
            <a:miter lim="800000"/>
            <a:headEnd/>
            <a:tailEnd/>
          </a:ln>
        </p:spPr>
      </p:pic>
      <p:pic>
        <p:nvPicPr>
          <p:cNvPr id="13" name="Picture 3"/>
          <p:cNvPicPr>
            <a:picLocks noChangeAspect="1"/>
          </p:cNvPicPr>
          <p:nvPr userDrawn="1"/>
        </p:nvPicPr>
        <p:blipFill>
          <a:blip r:embed="rId4"/>
          <a:srcRect/>
          <a:stretch>
            <a:fillRect/>
          </a:stretch>
        </p:blipFill>
        <p:spPr bwMode="auto">
          <a:xfrm>
            <a:off x="457199" y="204794"/>
            <a:ext cx="1133475" cy="441319"/>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st-slide">
    <p:spTree>
      <p:nvGrpSpPr>
        <p:cNvPr id="1" name=""/>
        <p:cNvGrpSpPr/>
        <p:nvPr/>
      </p:nvGrpSpPr>
      <p:grpSpPr>
        <a:xfrm>
          <a:off x="0" y="0"/>
          <a:ext cx="0" cy="0"/>
          <a:chOff x="0" y="0"/>
          <a:chExt cx="0" cy="0"/>
        </a:xfrm>
      </p:grpSpPr>
      <p:pic>
        <p:nvPicPr>
          <p:cNvPr id="2" name="Picture 3"/>
          <p:cNvPicPr>
            <a:picLocks noChangeAspect="1"/>
          </p:cNvPicPr>
          <p:nvPr userDrawn="1"/>
        </p:nvPicPr>
        <p:blipFill>
          <a:blip r:embed="rId2"/>
          <a:srcRect/>
          <a:stretch>
            <a:fillRect/>
          </a:stretch>
        </p:blipFill>
        <p:spPr bwMode="auto">
          <a:xfrm>
            <a:off x="274638" y="809625"/>
            <a:ext cx="1689100" cy="660400"/>
          </a:xfrm>
          <a:prstGeom prst="rect">
            <a:avLst/>
          </a:prstGeom>
          <a:noFill/>
          <a:ln w="9525">
            <a:noFill/>
            <a:miter lim="800000"/>
            <a:headEnd/>
            <a:tailEnd/>
          </a:ln>
        </p:spPr>
      </p:pic>
      <p:cxnSp>
        <p:nvCxnSpPr>
          <p:cNvPr id="3" name="Straight Connector 2"/>
          <p:cNvCxnSpPr/>
          <p:nvPr userDrawn="1"/>
        </p:nvCxnSpPr>
        <p:spPr>
          <a:xfrm>
            <a:off x="231775" y="1555750"/>
            <a:ext cx="8682038" cy="0"/>
          </a:xfrm>
          <a:prstGeom prst="line">
            <a:avLst/>
          </a:prstGeom>
          <a:ln w="127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 name="Rectangle 3"/>
          <p:cNvSpPr>
            <a:spLocks noChangeArrowheads="1"/>
          </p:cNvSpPr>
          <p:nvPr userDrawn="1"/>
        </p:nvSpPr>
        <p:spPr bwMode="auto">
          <a:xfrm>
            <a:off x="6691313" y="1555750"/>
            <a:ext cx="2251075" cy="338138"/>
          </a:xfrm>
          <a:prstGeom prst="rect">
            <a:avLst/>
          </a:prstGeom>
          <a:noFill/>
          <a:ln w="9525">
            <a:noFill/>
            <a:miter lim="800000"/>
            <a:headEnd/>
            <a:tailEnd/>
          </a:ln>
        </p:spPr>
        <p:txBody>
          <a:bodyPr wrap="none">
            <a:spAutoFit/>
          </a:bodyPr>
          <a:lstStyle/>
          <a:p>
            <a:pPr algn="r">
              <a:defRPr/>
            </a:pPr>
            <a:r>
              <a:rPr lang="en-GB" sz="1600">
                <a:solidFill>
                  <a:srgbClr val="FFFFFF"/>
                </a:solidFill>
              </a:rPr>
              <a:t>Routes to employment</a:t>
            </a:r>
            <a:endParaRPr lang="en-US" sz="1600">
              <a:solidFill>
                <a:srgbClr val="FFFFFF"/>
              </a:solidFill>
            </a:endParaRPr>
          </a:p>
        </p:txBody>
      </p:sp>
      <p:sp>
        <p:nvSpPr>
          <p:cNvPr id="6" name="TextBox 5"/>
          <p:cNvSpPr txBox="1">
            <a:spLocks noChangeArrowheads="1"/>
          </p:cNvSpPr>
          <p:nvPr userDrawn="1"/>
        </p:nvSpPr>
        <p:spPr bwMode="auto">
          <a:xfrm>
            <a:off x="7350125" y="1316038"/>
            <a:ext cx="1592263" cy="153987"/>
          </a:xfrm>
          <a:prstGeom prst="rect">
            <a:avLst/>
          </a:prstGeom>
          <a:noFill/>
          <a:ln w="9525">
            <a:noFill/>
            <a:miter lim="800000"/>
            <a:headEnd/>
            <a:tailEnd/>
          </a:ln>
        </p:spPr>
        <p:txBody>
          <a:bodyPr lIns="0" tIns="0" rIns="0" bIns="0">
            <a:spAutoFit/>
          </a:bodyPr>
          <a:lstStyle/>
          <a:p>
            <a:pPr algn="r">
              <a:defRPr/>
            </a:pPr>
            <a:r>
              <a:rPr lang="en-US" sz="1000">
                <a:solidFill>
                  <a:srgbClr val="FFFFFF"/>
                </a:solidFill>
              </a:rPr>
              <a:t>Learn and train</a:t>
            </a:r>
          </a:p>
        </p:txBody>
      </p:sp>
      <p:pic>
        <p:nvPicPr>
          <p:cNvPr id="8" name="Picture 2" descr="E:\Downloads\SDS_FINAL_POWERPOINTS\sdslogo.png"/>
          <p:cNvPicPr>
            <a:picLocks noChangeAspect="1" noChangeArrowheads="1"/>
          </p:cNvPicPr>
          <p:nvPr userDrawn="1"/>
        </p:nvPicPr>
        <p:blipFill>
          <a:blip r:embed="rId3"/>
          <a:srcRect/>
          <a:stretch>
            <a:fillRect/>
          </a:stretch>
        </p:blipFill>
        <p:spPr bwMode="auto">
          <a:xfrm>
            <a:off x="-130175" y="5691188"/>
            <a:ext cx="1885950" cy="1333500"/>
          </a:xfrm>
          <a:prstGeom prst="rect">
            <a:avLst/>
          </a:prstGeom>
          <a:noFill/>
          <a:ln w="9525">
            <a:noFill/>
            <a:miter lim="800000"/>
            <a:headEnd/>
            <a:tailEnd/>
          </a:ln>
        </p:spPr>
      </p:pic>
      <p:pic>
        <p:nvPicPr>
          <p:cNvPr id="7" name="Picture 3" descr="C:\Users\A2daK\Google Drive\In progress\i-can-icon-small.png"/>
          <p:cNvPicPr>
            <a:picLocks noChangeAspect="1" noChangeArrowheads="1"/>
          </p:cNvPicPr>
          <p:nvPr userDrawn="1"/>
        </p:nvPicPr>
        <p:blipFill>
          <a:blip r:embed="rId4"/>
          <a:srcRect/>
          <a:stretch>
            <a:fillRect/>
          </a:stretch>
        </p:blipFill>
        <p:spPr bwMode="auto">
          <a:xfrm>
            <a:off x="8067675" y="6072188"/>
            <a:ext cx="666750" cy="566738"/>
          </a:xfrm>
          <a:prstGeom prst="rect">
            <a:avLst/>
          </a:prstGeom>
          <a:noFill/>
        </p:spPr>
      </p:pic>
      <p:cxnSp>
        <p:nvCxnSpPr>
          <p:cNvPr id="9" name="Straight Connector 8"/>
          <p:cNvCxnSpPr/>
          <p:nvPr userDrawn="1"/>
        </p:nvCxnSpPr>
        <p:spPr>
          <a:xfrm>
            <a:off x="457200" y="5927473"/>
            <a:ext cx="8229600" cy="0"/>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last-slide">
    <p:spTree>
      <p:nvGrpSpPr>
        <p:cNvPr id="1" name=""/>
        <p:cNvGrpSpPr/>
        <p:nvPr/>
      </p:nvGrpSpPr>
      <p:grpSpPr>
        <a:xfrm>
          <a:off x="0" y="0"/>
          <a:ext cx="0" cy="0"/>
          <a:chOff x="0" y="0"/>
          <a:chExt cx="0" cy="0"/>
        </a:xfrm>
      </p:grpSpPr>
      <p:pic>
        <p:nvPicPr>
          <p:cNvPr id="10" name="Picture 2" descr="E:\Downloads\SDS_FINAL_POWERPOINTS\sdslogo.png"/>
          <p:cNvPicPr>
            <a:picLocks noChangeAspect="1" noChangeArrowheads="1"/>
          </p:cNvPicPr>
          <p:nvPr userDrawn="1"/>
        </p:nvPicPr>
        <p:blipFill>
          <a:blip r:embed="rId2"/>
          <a:srcRect/>
          <a:stretch>
            <a:fillRect/>
          </a:stretch>
        </p:blipFill>
        <p:spPr bwMode="auto">
          <a:xfrm>
            <a:off x="-130175" y="5691188"/>
            <a:ext cx="1885950" cy="1333500"/>
          </a:xfrm>
          <a:prstGeom prst="rect">
            <a:avLst/>
          </a:prstGeom>
          <a:noFill/>
          <a:ln w="9525">
            <a:noFill/>
            <a:miter lim="800000"/>
            <a:headEnd/>
            <a:tailEnd/>
          </a:ln>
        </p:spPr>
      </p:pic>
      <p:pic>
        <p:nvPicPr>
          <p:cNvPr id="11" name="Picture 3"/>
          <p:cNvPicPr>
            <a:picLocks noChangeAspect="1"/>
          </p:cNvPicPr>
          <p:nvPr userDrawn="1"/>
        </p:nvPicPr>
        <p:blipFill>
          <a:blip r:embed="rId3"/>
          <a:srcRect/>
          <a:stretch>
            <a:fillRect/>
          </a:stretch>
        </p:blipFill>
        <p:spPr bwMode="auto">
          <a:xfrm>
            <a:off x="457199" y="204794"/>
            <a:ext cx="1133475" cy="441319"/>
          </a:xfrm>
          <a:prstGeom prst="rect">
            <a:avLst/>
          </a:prstGeom>
          <a:noFill/>
          <a:ln w="9525">
            <a:noFill/>
            <a:miter lim="800000"/>
            <a:headEnd/>
            <a:tailEnd/>
          </a:ln>
        </p:spPr>
      </p:pic>
      <p:pic>
        <p:nvPicPr>
          <p:cNvPr id="9" name="Picture 3" descr="C:\Users\A2daK\Google Drive\In progress\global-header.png"/>
          <p:cNvPicPr>
            <a:picLocks noChangeAspect="1" noChangeArrowheads="1"/>
          </p:cNvPicPr>
          <p:nvPr userDrawn="1"/>
        </p:nvPicPr>
        <p:blipFill>
          <a:blip r:embed="rId4"/>
          <a:srcRect/>
          <a:stretch>
            <a:fillRect/>
          </a:stretch>
        </p:blipFill>
        <p:spPr bwMode="auto">
          <a:xfrm>
            <a:off x="0" y="1335"/>
            <a:ext cx="9144000" cy="857250"/>
          </a:xfrm>
          <a:prstGeom prst="rect">
            <a:avLst/>
          </a:prstGeom>
          <a:noFill/>
        </p:spPr>
      </p:pic>
      <p:pic>
        <p:nvPicPr>
          <p:cNvPr id="13" name="Picture 3" descr="C:\Users\A2daK\Google Drive\In progress\i-can-icon-small.png"/>
          <p:cNvPicPr>
            <a:picLocks noChangeAspect="1" noChangeArrowheads="1"/>
          </p:cNvPicPr>
          <p:nvPr userDrawn="1"/>
        </p:nvPicPr>
        <p:blipFill>
          <a:blip r:embed="rId5"/>
          <a:srcRect/>
          <a:stretch>
            <a:fillRect/>
          </a:stretch>
        </p:blipFill>
        <p:spPr bwMode="auto">
          <a:xfrm>
            <a:off x="8067675" y="6072188"/>
            <a:ext cx="666750" cy="566738"/>
          </a:xfrm>
          <a:prstGeom prst="rect">
            <a:avLst/>
          </a:prstGeom>
          <a:noFill/>
        </p:spPr>
      </p:pic>
      <p:sp>
        <p:nvSpPr>
          <p:cNvPr id="14" name="Rectangle 13"/>
          <p:cNvSpPr/>
          <p:nvPr userDrawn="1"/>
        </p:nvSpPr>
        <p:spPr>
          <a:xfrm>
            <a:off x="0" y="858585"/>
            <a:ext cx="9144000" cy="322515"/>
          </a:xfrm>
          <a:prstGeom prst="rect">
            <a:avLst/>
          </a:prstGeom>
          <a:solidFill>
            <a:srgbClr val="E5EF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TextBox 14"/>
          <p:cNvSpPr txBox="1"/>
          <p:nvPr userDrawn="1"/>
        </p:nvSpPr>
        <p:spPr>
          <a:xfrm>
            <a:off x="3352800" y="839535"/>
            <a:ext cx="2438400" cy="338554"/>
          </a:xfrm>
          <a:prstGeom prst="rect">
            <a:avLst/>
          </a:prstGeom>
          <a:noFill/>
        </p:spPr>
        <p:txBody>
          <a:bodyPr wrap="square" rtlCol="0">
            <a:spAutoFit/>
          </a:bodyPr>
          <a:lstStyle/>
          <a:p>
            <a:pPr marL="0" marR="0" indent="0" algn="ctr" defTabSz="457200" rtl="0" eaLnBrk="1" fontAlgn="base" latinLnBrk="0" hangingPunct="1">
              <a:lnSpc>
                <a:spcPct val="100000"/>
              </a:lnSpc>
              <a:spcBef>
                <a:spcPct val="0"/>
              </a:spcBef>
              <a:spcAft>
                <a:spcPct val="0"/>
              </a:spcAft>
              <a:buClrTx/>
              <a:buSzTx/>
              <a:buFontTx/>
              <a:buNone/>
              <a:tabLst/>
              <a:defRPr/>
            </a:pPr>
            <a:r>
              <a:rPr lang="en-US" sz="1600" dirty="0">
                <a:solidFill>
                  <a:srgbClr val="006373"/>
                </a:solidFill>
              </a:rPr>
              <a:t>Stand up job game</a:t>
            </a:r>
            <a:endParaRPr lang="en-GB" sz="1600" dirty="0">
              <a:solidFill>
                <a:srgbClr val="006373"/>
              </a:solidFill>
            </a:endParaRPr>
          </a:p>
        </p:txBody>
      </p:sp>
      <p:sp>
        <p:nvSpPr>
          <p:cNvPr id="16" name="Isosceles Triangle 15"/>
          <p:cNvSpPr/>
          <p:nvPr userDrawn="1"/>
        </p:nvSpPr>
        <p:spPr>
          <a:xfrm rot="10800000">
            <a:off x="4443413" y="1181100"/>
            <a:ext cx="257175" cy="133350"/>
          </a:xfrm>
          <a:prstGeom prst="triangle">
            <a:avLst/>
          </a:prstGeom>
          <a:solidFill>
            <a:srgbClr val="E5EF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2" name="Straight Connector 11"/>
          <p:cNvCxnSpPr/>
          <p:nvPr userDrawn="1"/>
        </p:nvCxnSpPr>
        <p:spPr>
          <a:xfrm>
            <a:off x="457200" y="5927473"/>
            <a:ext cx="8229600" cy="0"/>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2"/>
          <p:cNvSpPr>
            <a:spLocks noGrp="1"/>
          </p:cNvSpPr>
          <p:nvPr>
            <p:ph idx="10"/>
          </p:nvPr>
        </p:nvSpPr>
        <p:spPr>
          <a:xfrm>
            <a:off x="457200" y="1504950"/>
            <a:ext cx="8229600" cy="4308223"/>
          </a:xfrm>
          <a:prstGeom prst="rect">
            <a:avLst/>
          </a:prstGeom>
        </p:spPr>
        <p:txBody>
          <a:bodyPr/>
          <a:lstStyle>
            <a:lvl1pPr>
              <a:buClr>
                <a:srgbClr val="0A4E60"/>
              </a:buClr>
              <a:defRPr/>
            </a:lvl1pPr>
            <a:lvl2pPr>
              <a:buClr>
                <a:srgbClr val="0A4E60"/>
              </a:buClr>
              <a:defRPr/>
            </a:lvl2pPr>
            <a:lvl3pPr>
              <a:buClr>
                <a:srgbClr val="0A4E60"/>
              </a:buClr>
              <a:defRPr/>
            </a:lvl3pPr>
            <a:lvl4pPr>
              <a:buClr>
                <a:srgbClr val="0A4E60"/>
              </a:buClr>
              <a:defRPr/>
            </a:lvl4pPr>
            <a:lvl5pPr>
              <a:buClr>
                <a:srgbClr val="0A4E60"/>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             </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3" descr="C:\Users\A2daK\Google Drive\In progress\global-header.png"/>
          <p:cNvPicPr>
            <a:picLocks noChangeAspect="1" noChangeArrowheads="1"/>
          </p:cNvPicPr>
          <p:nvPr userDrawn="1"/>
        </p:nvPicPr>
        <p:blipFill>
          <a:blip r:embed="rId2"/>
          <a:srcRect/>
          <a:stretch>
            <a:fillRect/>
          </a:stretch>
        </p:blipFill>
        <p:spPr bwMode="auto">
          <a:xfrm>
            <a:off x="0" y="1335"/>
            <a:ext cx="9144000" cy="857250"/>
          </a:xfrm>
          <a:prstGeom prst="rect">
            <a:avLst/>
          </a:prstGeom>
          <a:noFill/>
        </p:spPr>
      </p:pic>
      <p:pic>
        <p:nvPicPr>
          <p:cNvPr id="10" name="Picture 2" descr="E:\Downloads\SDS_FINAL_POWERPOINTS\sdslogo.png"/>
          <p:cNvPicPr>
            <a:picLocks noChangeAspect="1" noChangeArrowheads="1"/>
          </p:cNvPicPr>
          <p:nvPr userDrawn="1"/>
        </p:nvPicPr>
        <p:blipFill>
          <a:blip r:embed="rId3"/>
          <a:srcRect/>
          <a:stretch>
            <a:fillRect/>
          </a:stretch>
        </p:blipFill>
        <p:spPr bwMode="auto">
          <a:xfrm>
            <a:off x="-130175" y="5691188"/>
            <a:ext cx="1885950" cy="1333500"/>
          </a:xfrm>
          <a:prstGeom prst="rect">
            <a:avLst/>
          </a:prstGeom>
          <a:noFill/>
          <a:ln w="9525">
            <a:noFill/>
            <a:miter lim="800000"/>
            <a:headEnd/>
            <a:tailEnd/>
          </a:ln>
        </p:spPr>
      </p:pic>
      <p:pic>
        <p:nvPicPr>
          <p:cNvPr id="11" name="Picture 3"/>
          <p:cNvPicPr>
            <a:picLocks noChangeAspect="1"/>
          </p:cNvPicPr>
          <p:nvPr userDrawn="1"/>
        </p:nvPicPr>
        <p:blipFill>
          <a:blip r:embed="rId4"/>
          <a:srcRect/>
          <a:stretch>
            <a:fillRect/>
          </a:stretch>
        </p:blipFill>
        <p:spPr bwMode="auto">
          <a:xfrm>
            <a:off x="457199" y="204794"/>
            <a:ext cx="1133475" cy="441319"/>
          </a:xfrm>
          <a:prstGeom prst="rect">
            <a:avLst/>
          </a:prstGeom>
          <a:noFill/>
          <a:ln w="9525">
            <a:noFill/>
            <a:miter lim="800000"/>
            <a:headEnd/>
            <a:tailEnd/>
          </a:ln>
        </p:spPr>
      </p:pic>
      <p:pic>
        <p:nvPicPr>
          <p:cNvPr id="12" name="Picture 3" descr="C:\Users\A2daK\Google Drive\In progress\i-can-icon-small.png"/>
          <p:cNvPicPr>
            <a:picLocks noChangeAspect="1" noChangeArrowheads="1"/>
          </p:cNvPicPr>
          <p:nvPr userDrawn="1"/>
        </p:nvPicPr>
        <p:blipFill>
          <a:blip r:embed="rId5"/>
          <a:srcRect/>
          <a:stretch>
            <a:fillRect/>
          </a:stretch>
        </p:blipFill>
        <p:spPr bwMode="auto">
          <a:xfrm>
            <a:off x="8067675" y="6072188"/>
            <a:ext cx="666750" cy="566738"/>
          </a:xfrm>
          <a:prstGeom prst="rect">
            <a:avLst/>
          </a:prstGeom>
          <a:noFill/>
        </p:spPr>
      </p:pic>
      <p:sp>
        <p:nvSpPr>
          <p:cNvPr id="13" name="Rectangle 12"/>
          <p:cNvSpPr/>
          <p:nvPr userDrawn="1"/>
        </p:nvSpPr>
        <p:spPr>
          <a:xfrm>
            <a:off x="0" y="858585"/>
            <a:ext cx="9144000" cy="322515"/>
          </a:xfrm>
          <a:prstGeom prst="rect">
            <a:avLst/>
          </a:prstGeom>
          <a:solidFill>
            <a:srgbClr val="E5EF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TextBox 13"/>
          <p:cNvSpPr txBox="1"/>
          <p:nvPr userDrawn="1"/>
        </p:nvSpPr>
        <p:spPr>
          <a:xfrm>
            <a:off x="3352800" y="839535"/>
            <a:ext cx="2438400" cy="338554"/>
          </a:xfrm>
          <a:prstGeom prst="rect">
            <a:avLst/>
          </a:prstGeom>
          <a:noFill/>
        </p:spPr>
        <p:txBody>
          <a:bodyPr wrap="square" rtlCol="0">
            <a:spAutoFit/>
          </a:bodyPr>
          <a:lstStyle/>
          <a:p>
            <a:pPr marL="0" marR="0" indent="0" algn="ctr" defTabSz="457200" rtl="0" eaLnBrk="1" fontAlgn="base" latinLnBrk="0" hangingPunct="1">
              <a:lnSpc>
                <a:spcPct val="100000"/>
              </a:lnSpc>
              <a:spcBef>
                <a:spcPct val="0"/>
              </a:spcBef>
              <a:spcAft>
                <a:spcPct val="0"/>
              </a:spcAft>
              <a:buClrTx/>
              <a:buSzTx/>
              <a:buFontTx/>
              <a:buNone/>
              <a:tabLst/>
              <a:defRPr/>
            </a:pPr>
            <a:r>
              <a:rPr lang="en-US" sz="1600" dirty="0">
                <a:solidFill>
                  <a:srgbClr val="006373"/>
                </a:solidFill>
              </a:rPr>
              <a:t>Stand up job game</a:t>
            </a:r>
            <a:endParaRPr lang="en-GB" sz="1600" dirty="0">
              <a:solidFill>
                <a:srgbClr val="006373"/>
              </a:solidFill>
            </a:endParaRPr>
          </a:p>
        </p:txBody>
      </p:sp>
      <p:sp>
        <p:nvSpPr>
          <p:cNvPr id="15" name="Isosceles Triangle 14"/>
          <p:cNvSpPr/>
          <p:nvPr userDrawn="1"/>
        </p:nvSpPr>
        <p:spPr>
          <a:xfrm rot="10800000">
            <a:off x="4443413" y="1181100"/>
            <a:ext cx="257175" cy="133350"/>
          </a:xfrm>
          <a:prstGeom prst="triangle">
            <a:avLst/>
          </a:prstGeom>
          <a:solidFill>
            <a:srgbClr val="E5EF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6" name="Straight Connector 15"/>
          <p:cNvCxnSpPr/>
          <p:nvPr userDrawn="1"/>
        </p:nvCxnSpPr>
        <p:spPr>
          <a:xfrm>
            <a:off x="457200" y="5927473"/>
            <a:ext cx="8229600" cy="0"/>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2"/>
          <p:cNvSpPr>
            <a:spLocks noGrp="1"/>
          </p:cNvSpPr>
          <p:nvPr>
            <p:ph idx="10"/>
          </p:nvPr>
        </p:nvSpPr>
        <p:spPr>
          <a:xfrm>
            <a:off x="457200" y="1504950"/>
            <a:ext cx="8229600" cy="4308223"/>
          </a:xfrm>
          <a:prstGeom prst="rect">
            <a:avLst/>
          </a:prstGeom>
        </p:spPr>
        <p:txBody>
          <a:bodyPr/>
          <a:lstStyle>
            <a:lvl1pPr>
              <a:buClr>
                <a:srgbClr val="0A4E60"/>
              </a:buClr>
              <a:defRPr/>
            </a:lvl1pPr>
            <a:lvl2pPr>
              <a:buClr>
                <a:srgbClr val="0A4E60"/>
              </a:buClr>
              <a:defRPr/>
            </a:lvl2pPr>
            <a:lvl3pPr>
              <a:buClr>
                <a:srgbClr val="0A4E60"/>
              </a:buClr>
              <a:defRPr/>
            </a:lvl3pPr>
            <a:lvl4pPr>
              <a:buClr>
                <a:srgbClr val="0A4E60"/>
              </a:buClr>
              <a:defRPr/>
            </a:lvl4pPr>
            <a:lvl5pPr>
              <a:buClr>
                <a:srgbClr val="0A4E60"/>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999999"/>
                </a:solidFill>
                <a:latin typeface="Arial" pitchFamily="34" charset="0"/>
              </a:defRPr>
            </a:lvl1pPr>
          </a:lstStyle>
          <a:p>
            <a:pPr>
              <a:defRPr/>
            </a:pPr>
            <a:fld id="{5D7AC4C0-2732-47B0-B0D7-A3B62A08F705}" type="datetimeFigureOut">
              <a:rPr lang="en-US"/>
              <a:pPr>
                <a:defRPr/>
              </a:pPr>
              <a:t>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99999"/>
                </a:solidFill>
                <a:latin typeface="Arial" pitchFamily="34" charset="0"/>
              </a:defRPr>
            </a:lvl1pPr>
          </a:lstStyle>
          <a:p>
            <a:pPr>
              <a:defRPr/>
            </a:pPr>
            <a:fld id="{60020931-4184-4A04-8343-B10AFDBB299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Lst>
  <p:txStyles>
    <p:titleStyle>
      <a:lvl1pPr algn="ctr" defTabSz="457200" rtl="0" eaLnBrk="0" fontAlgn="base" hangingPunct="0">
        <a:spcBef>
          <a:spcPct val="0"/>
        </a:spcBef>
        <a:spcAft>
          <a:spcPct val="0"/>
        </a:spcAft>
        <a:defRPr sz="4000" kern="1200">
          <a:solidFill>
            <a:srgbClr val="006373"/>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000">
          <a:solidFill>
            <a:srgbClr val="8064A2"/>
          </a:solidFill>
          <a:latin typeface="Trebuchet MS" charset="0"/>
          <a:ea typeface="MS PGothic" pitchFamily="34" charset="-128"/>
          <a:cs typeface="ＭＳ Ｐゴシック" charset="0"/>
        </a:defRPr>
      </a:lvl2pPr>
      <a:lvl3pPr algn="ctr" defTabSz="457200" rtl="0" eaLnBrk="0" fontAlgn="base" hangingPunct="0">
        <a:spcBef>
          <a:spcPct val="0"/>
        </a:spcBef>
        <a:spcAft>
          <a:spcPct val="0"/>
        </a:spcAft>
        <a:defRPr sz="4000">
          <a:solidFill>
            <a:srgbClr val="8064A2"/>
          </a:solidFill>
          <a:latin typeface="Trebuchet MS" charset="0"/>
          <a:ea typeface="MS PGothic" pitchFamily="34" charset="-128"/>
          <a:cs typeface="ＭＳ Ｐゴシック" charset="0"/>
        </a:defRPr>
      </a:lvl3pPr>
      <a:lvl4pPr algn="ctr" defTabSz="457200" rtl="0" eaLnBrk="0" fontAlgn="base" hangingPunct="0">
        <a:spcBef>
          <a:spcPct val="0"/>
        </a:spcBef>
        <a:spcAft>
          <a:spcPct val="0"/>
        </a:spcAft>
        <a:defRPr sz="4000">
          <a:solidFill>
            <a:srgbClr val="8064A2"/>
          </a:solidFill>
          <a:latin typeface="Trebuchet MS" charset="0"/>
          <a:ea typeface="MS PGothic" pitchFamily="34" charset="-128"/>
          <a:cs typeface="ＭＳ Ｐゴシック" charset="0"/>
        </a:defRPr>
      </a:lvl4pPr>
      <a:lvl5pPr algn="ctr" defTabSz="457200" rtl="0" eaLnBrk="0" fontAlgn="base" hangingPunct="0">
        <a:spcBef>
          <a:spcPct val="0"/>
        </a:spcBef>
        <a:spcAft>
          <a:spcPct val="0"/>
        </a:spcAft>
        <a:defRPr sz="4000">
          <a:solidFill>
            <a:srgbClr val="8064A2"/>
          </a:solidFill>
          <a:latin typeface="Trebuchet MS" charset="0"/>
          <a:ea typeface="MS PGothic" pitchFamily="34" charset="-128"/>
          <a:cs typeface="ＭＳ Ｐゴシック" charset="0"/>
        </a:defRPr>
      </a:lvl5pPr>
      <a:lvl6pPr marL="457200" algn="ctr" defTabSz="457200" rtl="0" fontAlgn="base">
        <a:spcBef>
          <a:spcPct val="0"/>
        </a:spcBef>
        <a:spcAft>
          <a:spcPct val="0"/>
        </a:spcAft>
        <a:defRPr sz="4000">
          <a:solidFill>
            <a:schemeClr val="tx1"/>
          </a:solidFill>
          <a:latin typeface="Trebuchet MS" charset="0"/>
          <a:ea typeface="ＭＳ Ｐゴシック" charset="0"/>
          <a:cs typeface="ＭＳ Ｐゴシック" charset="0"/>
        </a:defRPr>
      </a:lvl6pPr>
      <a:lvl7pPr marL="914400" algn="ctr" defTabSz="457200" rtl="0" fontAlgn="base">
        <a:spcBef>
          <a:spcPct val="0"/>
        </a:spcBef>
        <a:spcAft>
          <a:spcPct val="0"/>
        </a:spcAft>
        <a:defRPr sz="4000">
          <a:solidFill>
            <a:schemeClr val="tx1"/>
          </a:solidFill>
          <a:latin typeface="Trebuchet MS" charset="0"/>
          <a:ea typeface="ＭＳ Ｐゴシック" charset="0"/>
          <a:cs typeface="ＭＳ Ｐゴシック" charset="0"/>
        </a:defRPr>
      </a:lvl7pPr>
      <a:lvl8pPr marL="1371600" algn="ctr" defTabSz="457200" rtl="0" fontAlgn="base">
        <a:spcBef>
          <a:spcPct val="0"/>
        </a:spcBef>
        <a:spcAft>
          <a:spcPct val="0"/>
        </a:spcAft>
        <a:defRPr sz="4000">
          <a:solidFill>
            <a:schemeClr val="tx1"/>
          </a:solidFill>
          <a:latin typeface="Trebuchet MS" charset="0"/>
          <a:ea typeface="ＭＳ Ｐゴシック" charset="0"/>
          <a:cs typeface="ＭＳ Ｐゴシック" charset="0"/>
        </a:defRPr>
      </a:lvl8pPr>
      <a:lvl9pPr marL="1828800" algn="ctr" defTabSz="457200" rtl="0" fontAlgn="base">
        <a:spcBef>
          <a:spcPct val="0"/>
        </a:spcBef>
        <a:spcAft>
          <a:spcPct val="0"/>
        </a:spcAft>
        <a:defRPr sz="4000">
          <a:solidFill>
            <a:schemeClr val="tx1"/>
          </a:solidFill>
          <a:latin typeface="Trebuchet MS" charset="0"/>
          <a:ea typeface="ＭＳ Ｐゴシック" charset="0"/>
          <a:cs typeface="ＭＳ Ｐゴシック" charset="0"/>
        </a:defRPr>
      </a:lvl9pPr>
    </p:titleStyle>
    <p:bodyStyle>
      <a:lvl1pPr marL="342900" indent="-342900" algn="l" defTabSz="457200" rtl="0" eaLnBrk="0" fontAlgn="base" hangingPunct="0">
        <a:spcBef>
          <a:spcPts val="0"/>
        </a:spcBef>
        <a:spcAft>
          <a:spcPts val="600"/>
        </a:spcAft>
        <a:buClr>
          <a:srgbClr val="006373"/>
        </a:buClr>
        <a:buFont typeface="Arial" pitchFamily="34" charset="0"/>
        <a:buChar char="•"/>
        <a:defRPr sz="20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Clr>
          <a:srgbClr val="006373"/>
        </a:buClr>
        <a:buFont typeface="Arial" pitchFamily="34" charset="0"/>
        <a:buChar char="–"/>
        <a:defRPr sz="20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Clr>
          <a:srgbClr val="006373"/>
        </a:buClr>
        <a:buFont typeface="Arial" pitchFamily="34" charset="0"/>
        <a:buChar char="•"/>
        <a:defRPr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Clr>
          <a:srgbClr val="006373"/>
        </a:buClr>
        <a:buFont typeface="Arial" pitchFamily="34" charset="0"/>
        <a:buChar char="–"/>
        <a:defRPr sz="16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Clr>
          <a:srgbClr val="006373"/>
        </a:buClr>
        <a:buFont typeface="Arial" pitchFamily="34" charset="0"/>
        <a:buChar char="»"/>
        <a:defRPr sz="14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3.emf"/><Relationship Id="rId4" Type="http://schemas.openxmlformats.org/officeDocument/2006/relationships/hyperlink" Target="https://www.myworldofwork.co.uk/primary"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8.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Stand up job game</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p:txBody>
          <a:bodyPr/>
          <a:lstStyle/>
          <a:p>
            <a:pPr eaLnBrk="1" fontAlgn="auto" hangingPunct="1">
              <a:buClr>
                <a:srgbClr val="006373"/>
              </a:buClr>
              <a:buFont typeface="Arial" charset="0"/>
              <a:buChar char="•"/>
              <a:defRPr/>
            </a:pPr>
            <a:r>
              <a:rPr lang="en-GB" dirty="0">
                <a:ea typeface="ＭＳ Ｐゴシック" charset="0"/>
              </a:rPr>
              <a:t>Do you have good information and computing technology (ICT) skills? </a:t>
            </a:r>
          </a:p>
          <a:p>
            <a:pPr eaLnBrk="1" fontAlgn="auto" hangingPunct="1">
              <a:buClr>
                <a:srgbClr val="006373"/>
              </a:buClr>
              <a:buFont typeface="Arial" charset="0"/>
              <a:buChar char="•"/>
              <a:defRPr/>
            </a:pPr>
            <a:r>
              <a:rPr lang="en-GB" dirty="0">
                <a:ea typeface="ＭＳ Ｐゴシック" charset="0"/>
              </a:rPr>
              <a:t>Are you creative? </a:t>
            </a:r>
          </a:p>
          <a:p>
            <a:pPr eaLnBrk="1" fontAlgn="auto" hangingPunct="1">
              <a:buClr>
                <a:srgbClr val="006373"/>
              </a:buClr>
              <a:buFont typeface="Arial" charset="0"/>
              <a:buChar char="•"/>
              <a:defRPr/>
            </a:pPr>
            <a:r>
              <a:rPr lang="en-GB" dirty="0">
                <a:ea typeface="ＭＳ Ｐゴシック" charset="0"/>
              </a:rPr>
              <a:t>Are you confident at explaining your ideas to other people? </a:t>
            </a:r>
          </a:p>
          <a:p>
            <a:pPr eaLnBrk="1" fontAlgn="auto" hangingPunct="1">
              <a:buClr>
                <a:srgbClr val="006373"/>
              </a:buClr>
              <a:buFont typeface="Arial" charset="0"/>
              <a:buChar char="•"/>
              <a:defRPr/>
            </a:pPr>
            <a:r>
              <a:rPr lang="en-GB" dirty="0">
                <a:ea typeface="ＭＳ Ｐゴシック" charset="0"/>
              </a:rPr>
              <a:t>Are you willing to consider jobs beyond your local area? </a:t>
            </a:r>
          </a:p>
          <a:p>
            <a:pPr eaLnBrk="1" fontAlgn="auto" hangingPunct="1">
              <a:buClr>
                <a:srgbClr val="006373"/>
              </a:buClr>
              <a:buFont typeface="Arial" charset="0"/>
              <a:buChar char="•"/>
              <a:defRPr/>
            </a:pPr>
            <a:r>
              <a:rPr lang="en-GB" dirty="0">
                <a:ea typeface="ＭＳ Ｐゴシック" charset="0"/>
              </a:rPr>
              <a:t>Do you work well in a team?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p:cNvSpPr>
            <a:spLocks noGrp="1"/>
          </p:cNvSpPr>
          <p:nvPr>
            <p:ph idx="10"/>
          </p:nvPr>
        </p:nvSpPr>
        <p:spPr/>
        <p:txBody>
          <a:bodyPr/>
          <a:lstStyle/>
          <a:p>
            <a:pPr marL="0" indent="0">
              <a:spcBef>
                <a:spcPts val="1200"/>
              </a:spcBef>
              <a:buNone/>
            </a:pPr>
            <a:r>
              <a:rPr lang="en-GB" sz="2400" dirty="0">
                <a:solidFill>
                  <a:srgbClr val="006373"/>
                </a:solidFill>
                <a:latin typeface="+mj-lt"/>
                <a:ea typeface="ＭＳ Ｐゴシック" charset="0"/>
              </a:rPr>
              <a:t>Those still standing have some of the skills and qualities required for </a:t>
            </a:r>
            <a:r>
              <a:rPr lang="en-GB" sz="2400" dirty="0">
                <a:solidFill>
                  <a:srgbClr val="8064A2"/>
                </a:solidFill>
                <a:latin typeface="+mj-lt"/>
                <a:ea typeface="ＭＳ Ｐゴシック" charset="0"/>
              </a:rPr>
              <a:t>Computer games design</a:t>
            </a:r>
          </a:p>
          <a:p>
            <a:pPr marL="0" indent="0">
              <a:spcBef>
                <a:spcPts val="1200"/>
              </a:spcBef>
              <a:buNone/>
            </a:pPr>
            <a:endParaRPr lang="en-GB" sz="2400" dirty="0">
              <a:latin typeface="+mj-lt"/>
            </a:endParaRPr>
          </a:p>
        </p:txBody>
      </p:sp>
      <p:pic>
        <p:nvPicPr>
          <p:cNvPr id="4098" name="Picture 2" descr="C:\Users\A2daK\Google Drive\In progress\source-files\games-designer.png"/>
          <p:cNvPicPr>
            <a:picLocks noChangeAspect="1" noChangeArrowheads="1"/>
          </p:cNvPicPr>
          <p:nvPr/>
        </p:nvPicPr>
        <p:blipFill>
          <a:blip r:embed="rId3"/>
          <a:stretch>
            <a:fillRect/>
          </a:stretch>
        </p:blipFill>
        <p:spPr bwMode="auto">
          <a:xfrm>
            <a:off x="1923111" y="419101"/>
            <a:ext cx="5297777" cy="7484445"/>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p:txBody>
          <a:bodyPr/>
          <a:lstStyle/>
          <a:p>
            <a:pPr eaLnBrk="1" fontAlgn="auto" hangingPunct="1">
              <a:buClr>
                <a:srgbClr val="006373"/>
              </a:buClr>
              <a:buFont typeface="Arial" charset="0"/>
              <a:buChar char="•"/>
              <a:defRPr/>
            </a:pPr>
            <a:r>
              <a:rPr lang="en-GB" dirty="0">
                <a:ea typeface="ＭＳ Ｐゴシック" charset="0"/>
              </a:rPr>
              <a:t>Do you have a good memory? </a:t>
            </a:r>
          </a:p>
          <a:p>
            <a:pPr eaLnBrk="1" fontAlgn="auto" hangingPunct="1">
              <a:buClr>
                <a:srgbClr val="006373"/>
              </a:buClr>
              <a:buFont typeface="Arial" charset="0"/>
              <a:buChar char="•"/>
              <a:defRPr/>
            </a:pPr>
            <a:r>
              <a:rPr lang="en-GB" dirty="0">
                <a:ea typeface="ＭＳ Ｐゴシック" charset="0"/>
              </a:rPr>
              <a:t>Are you artistic and creative </a:t>
            </a:r>
          </a:p>
          <a:p>
            <a:pPr eaLnBrk="1" fontAlgn="auto" hangingPunct="1">
              <a:buClr>
                <a:srgbClr val="006373"/>
              </a:buClr>
              <a:buFont typeface="Arial" charset="0"/>
              <a:buChar char="•"/>
              <a:defRPr/>
            </a:pPr>
            <a:r>
              <a:rPr lang="en-GB" dirty="0">
                <a:ea typeface="ＭＳ Ｐゴシック" charset="0"/>
              </a:rPr>
              <a:t>Are you fit and strong? </a:t>
            </a:r>
          </a:p>
          <a:p>
            <a:pPr eaLnBrk="1" fontAlgn="auto" hangingPunct="1">
              <a:buClr>
                <a:srgbClr val="006373"/>
              </a:buClr>
              <a:buFont typeface="Arial" charset="0"/>
              <a:buChar char="•"/>
              <a:defRPr/>
            </a:pPr>
            <a:r>
              <a:rPr lang="en-GB" dirty="0">
                <a:ea typeface="ＭＳ Ｐゴシック" charset="0"/>
              </a:rPr>
              <a:t>Are you good at coping with change? </a:t>
            </a:r>
          </a:p>
          <a:p>
            <a:pPr eaLnBrk="1" fontAlgn="auto" hangingPunct="1">
              <a:buClr>
                <a:srgbClr val="006373"/>
              </a:buClr>
              <a:buFont typeface="Arial" charset="0"/>
              <a:buChar char="•"/>
              <a:defRPr/>
            </a:pPr>
            <a:r>
              <a:rPr lang="en-GB" dirty="0">
                <a:ea typeface="ＭＳ Ｐゴシック" charset="0"/>
              </a:rPr>
              <a:t>Do you like working with people? </a:t>
            </a:r>
          </a:p>
          <a:p>
            <a:pPr eaLnBrk="1" fontAlgn="auto" hangingPunct="1">
              <a:buClr>
                <a:srgbClr val="006373"/>
              </a:buClr>
              <a:buFont typeface="Arial" charset="0"/>
              <a:buChar char="•"/>
              <a:defRPr/>
            </a:pPr>
            <a:r>
              <a:rPr lang="en-GB" dirty="0">
                <a:ea typeface="ＭＳ Ｐゴシック" charset="0"/>
              </a:rPr>
              <a:t>Are you good at expressing yourself?</a:t>
            </a: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p:cNvSpPr>
            <a:spLocks noGrp="1"/>
          </p:cNvSpPr>
          <p:nvPr>
            <p:ph idx="10"/>
          </p:nvPr>
        </p:nvSpPr>
        <p:spPr/>
        <p:txBody>
          <a:bodyPr/>
          <a:lstStyle/>
          <a:p>
            <a:pPr marL="0" indent="0" eaLnBrk="1" fontAlgn="auto" hangingPunct="1">
              <a:spcBef>
                <a:spcPts val="1200"/>
              </a:spcBef>
              <a:buClr>
                <a:schemeClr val="accent4"/>
              </a:buClr>
              <a:buNone/>
              <a:defRPr/>
            </a:pPr>
            <a:r>
              <a:rPr lang="en-GB" sz="2400" dirty="0">
                <a:solidFill>
                  <a:srgbClr val="006373"/>
                </a:solidFill>
                <a:latin typeface="+mj-lt"/>
                <a:ea typeface="ＭＳ Ｐゴシック" charset="0"/>
              </a:rPr>
              <a:t>Those still standing have some of the skills and qualities required for </a:t>
            </a:r>
            <a:r>
              <a:rPr lang="en-GB" sz="2400" dirty="0">
                <a:solidFill>
                  <a:srgbClr val="8064A2"/>
                </a:solidFill>
                <a:latin typeface="+mj-lt"/>
                <a:ea typeface="ＭＳ Ｐゴシック" charset="0"/>
              </a:rPr>
              <a:t>Ballet dancing</a:t>
            </a:r>
          </a:p>
        </p:txBody>
      </p:sp>
      <p:pic>
        <p:nvPicPr>
          <p:cNvPr id="3" name="Picture 3" descr="C:\Users\A2daK\Google Drive\In progress\source-files\ballerina.png"/>
          <p:cNvPicPr>
            <a:picLocks noChangeAspect="1" noChangeArrowheads="1"/>
          </p:cNvPicPr>
          <p:nvPr/>
        </p:nvPicPr>
        <p:blipFill>
          <a:blip r:embed="rId3"/>
          <a:srcRect/>
          <a:stretch>
            <a:fillRect/>
          </a:stretch>
        </p:blipFill>
        <p:spPr bwMode="auto">
          <a:xfrm>
            <a:off x="1923111" y="409576"/>
            <a:ext cx="5297778" cy="7484445"/>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p:txBody>
          <a:bodyPr/>
          <a:lstStyle/>
          <a:p>
            <a:pPr eaLnBrk="1" fontAlgn="auto" hangingPunct="1">
              <a:buClr>
                <a:srgbClr val="006373"/>
              </a:buClr>
              <a:buFont typeface="Arial" charset="0"/>
              <a:buChar char="•"/>
              <a:defRPr/>
            </a:pPr>
            <a:r>
              <a:rPr lang="en-GB" dirty="0">
                <a:ea typeface="ＭＳ Ｐゴシック" charset="0"/>
              </a:rPr>
              <a:t>Are you good at working with your hands? </a:t>
            </a:r>
          </a:p>
          <a:p>
            <a:pPr eaLnBrk="1" fontAlgn="auto" hangingPunct="1">
              <a:buClr>
                <a:srgbClr val="006373"/>
              </a:buClr>
              <a:buFont typeface="Arial" charset="0"/>
              <a:buChar char="•"/>
              <a:defRPr/>
            </a:pPr>
            <a:r>
              <a:rPr lang="en-GB" dirty="0">
                <a:ea typeface="ＭＳ Ｐゴシック" charset="0"/>
              </a:rPr>
              <a:t>Are you able to work at heights? </a:t>
            </a:r>
          </a:p>
          <a:p>
            <a:pPr eaLnBrk="1" fontAlgn="auto" hangingPunct="1">
              <a:buClr>
                <a:srgbClr val="006373"/>
              </a:buClr>
              <a:buFont typeface="Arial" charset="0"/>
              <a:buChar char="•"/>
              <a:defRPr/>
            </a:pPr>
            <a:r>
              <a:rPr lang="en-GB" dirty="0">
                <a:ea typeface="ＭＳ Ｐゴシック" charset="0"/>
              </a:rPr>
              <a:t>Are you reliable and honest? </a:t>
            </a:r>
          </a:p>
          <a:p>
            <a:pPr eaLnBrk="1" fontAlgn="auto" hangingPunct="1">
              <a:buClr>
                <a:srgbClr val="006373"/>
              </a:buClr>
              <a:buFont typeface="Arial" charset="0"/>
              <a:buChar char="•"/>
              <a:defRPr/>
            </a:pPr>
            <a:r>
              <a:rPr lang="en-GB" dirty="0">
                <a:ea typeface="ＭＳ Ｐゴシック" charset="0"/>
              </a:rPr>
              <a:t>Do you have determination to see things through? </a:t>
            </a:r>
          </a:p>
          <a:p>
            <a:pPr eaLnBrk="1" fontAlgn="auto" hangingPunct="1">
              <a:buClr>
                <a:srgbClr val="006373"/>
              </a:buClr>
              <a:buFont typeface="Arial" charset="0"/>
              <a:buChar char="•"/>
              <a:defRPr/>
            </a:pPr>
            <a:r>
              <a:rPr lang="en-GB" dirty="0">
                <a:ea typeface="ＭＳ Ｐゴシック" charset="0"/>
              </a:rPr>
              <a:t>Do you like water? </a:t>
            </a:r>
          </a:p>
          <a:p>
            <a:pPr eaLnBrk="1" fontAlgn="auto" hangingPunct="1">
              <a:buClr>
                <a:srgbClr val="006373"/>
              </a:buClr>
              <a:buFont typeface="Arial" charset="0"/>
              <a:buChar char="•"/>
              <a:defRPr/>
            </a:pPr>
            <a:r>
              <a:rPr lang="en-GB" dirty="0">
                <a:ea typeface="ＭＳ Ｐゴシック" charset="0"/>
              </a:rPr>
              <a:t>Are you able to work in small confined spaces? </a:t>
            </a: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p:cNvSpPr>
            <a:spLocks noGrp="1"/>
          </p:cNvSpPr>
          <p:nvPr>
            <p:ph idx="10"/>
          </p:nvPr>
        </p:nvSpPr>
        <p:spPr/>
        <p:txBody>
          <a:bodyPr/>
          <a:lstStyle/>
          <a:p>
            <a:pPr marL="0" indent="0" eaLnBrk="1" fontAlgn="auto" hangingPunct="1">
              <a:spcBef>
                <a:spcPts val="1200"/>
              </a:spcBef>
              <a:buClr>
                <a:schemeClr val="accent4"/>
              </a:buClr>
              <a:buNone/>
              <a:defRPr/>
            </a:pPr>
            <a:r>
              <a:rPr lang="en-GB" sz="2400" dirty="0">
                <a:solidFill>
                  <a:srgbClr val="006373"/>
                </a:solidFill>
                <a:latin typeface="+mj-lt"/>
                <a:ea typeface="ＭＳ Ｐゴシック" charset="0"/>
              </a:rPr>
              <a:t>Those still standing have some of the skills and qualities required for </a:t>
            </a:r>
            <a:r>
              <a:rPr lang="en-GB" sz="2400" dirty="0">
                <a:solidFill>
                  <a:srgbClr val="8064A2"/>
                </a:solidFill>
                <a:latin typeface="+mj-lt"/>
                <a:ea typeface="ＭＳ Ｐゴシック" charset="0"/>
              </a:rPr>
              <a:t>Plumbing</a:t>
            </a:r>
          </a:p>
        </p:txBody>
      </p:sp>
      <p:pic>
        <p:nvPicPr>
          <p:cNvPr id="5122" name="Picture 2" descr="C:\Users\A2daK\Google Drive\In progress\source-files\plumber.png"/>
          <p:cNvPicPr>
            <a:picLocks noChangeAspect="1" noChangeArrowheads="1"/>
          </p:cNvPicPr>
          <p:nvPr/>
        </p:nvPicPr>
        <p:blipFill>
          <a:blip r:embed="rId3"/>
          <a:srcRect/>
          <a:stretch>
            <a:fillRect/>
          </a:stretch>
        </p:blipFill>
        <p:spPr bwMode="auto">
          <a:xfrm>
            <a:off x="1923111" y="400051"/>
            <a:ext cx="5297778" cy="7484445"/>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286000" y="4003675"/>
            <a:ext cx="4572000" cy="1200329"/>
          </a:xfrm>
          <a:prstGeom prst="rect">
            <a:avLst/>
          </a:prstGeom>
          <a:noFill/>
          <a:ln w="9525">
            <a:noFill/>
            <a:miter lim="800000"/>
            <a:headEnd/>
            <a:tailEnd/>
          </a:ln>
        </p:spPr>
        <p:txBody>
          <a:bodyPr wrap="square">
            <a:spAutoFit/>
          </a:bodyPr>
          <a:lstStyle/>
          <a:p>
            <a:pPr algn="ctr"/>
            <a:r>
              <a:rPr lang="en-GB" sz="1800" dirty="0"/>
              <a:t>Go to </a:t>
            </a:r>
            <a:r>
              <a:rPr lang="en-GB" sz="1800" dirty="0">
                <a:solidFill>
                  <a:srgbClr val="00ABBC"/>
                </a:solidFill>
                <a:hlinkClick r:id="rId4"/>
              </a:rPr>
              <a:t>myworldofwork.co.uk/primary</a:t>
            </a:r>
            <a:r>
              <a:rPr lang="en-GB" sz="1800" dirty="0">
                <a:solidFill>
                  <a:srgbClr val="534481"/>
                </a:solidFill>
                <a:hlinkClick r:id="rId4"/>
              </a:rPr>
              <a:t> </a:t>
            </a:r>
            <a:r>
              <a:rPr lang="en-GB" sz="1800" dirty="0"/>
              <a:t>and use your </a:t>
            </a:r>
            <a:r>
              <a:rPr lang="en-GB" sz="1800" dirty="0">
                <a:solidFill>
                  <a:srgbClr val="8064A2"/>
                </a:solidFill>
              </a:rPr>
              <a:t>Profile</a:t>
            </a:r>
            <a:r>
              <a:rPr lang="en-GB" sz="1800" dirty="0"/>
              <a:t> to record what skills you have used taking part in this lesson</a:t>
            </a:r>
          </a:p>
          <a:p>
            <a:pPr algn="ctr"/>
            <a:endParaRPr lang="en-GB" sz="1800" dirty="0"/>
          </a:p>
        </p:txBody>
      </p:sp>
      <p:pic>
        <p:nvPicPr>
          <p:cNvPr id="4" name="Picture 3"/>
          <p:cNvPicPr>
            <a:picLocks noChangeAspect="1"/>
          </p:cNvPicPr>
          <p:nvPr/>
        </p:nvPicPr>
        <p:blipFill>
          <a:blip r:embed="rId5">
            <a:duotone>
              <a:prstClr val="black"/>
              <a:schemeClr val="accent5">
                <a:tint val="45000"/>
                <a:satMod val="400000"/>
              </a:schemeClr>
            </a:duotone>
            <a:lum bright="-57000"/>
          </a:blip>
          <a:srcRect/>
          <a:stretch>
            <a:fillRect/>
          </a:stretch>
        </p:blipFill>
        <p:spPr bwMode="auto">
          <a:xfrm>
            <a:off x="3541060" y="2614662"/>
            <a:ext cx="2061882" cy="806148"/>
          </a:xfrm>
          <a:prstGeom prst="rect">
            <a:avLst/>
          </a:prstGeom>
          <a:ln>
            <a:noFill/>
          </a:ln>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p:cNvSpPr>
            <a:spLocks noGrp="1"/>
          </p:cNvSpPr>
          <p:nvPr>
            <p:ph idx="10"/>
          </p:nvPr>
        </p:nvSpPr>
        <p:spPr/>
        <p:txBody>
          <a:bodyPr/>
          <a:lstStyle/>
          <a:p>
            <a:pPr marL="0" indent="0" eaLnBrk="1" fontAlgn="auto" hangingPunct="1">
              <a:spcBef>
                <a:spcPts val="1200"/>
              </a:spcBef>
              <a:buClr>
                <a:schemeClr val="accent4"/>
              </a:buClr>
              <a:buNone/>
              <a:defRPr/>
            </a:pPr>
            <a:r>
              <a:rPr lang="en-US" sz="2400" dirty="0">
                <a:solidFill>
                  <a:srgbClr val="006373"/>
                </a:solidFill>
                <a:latin typeface="+mj-lt"/>
                <a:ea typeface="ＭＳ Ｐゴシック" charset="0"/>
              </a:rPr>
              <a:t>Learning intention</a:t>
            </a:r>
          </a:p>
          <a:p>
            <a:pPr eaLnBrk="1" fontAlgn="auto" hangingPunct="1">
              <a:buFont typeface="Arial" charset="0"/>
              <a:buChar char="•"/>
              <a:defRPr/>
            </a:pPr>
            <a:r>
              <a:rPr lang="en-GB" dirty="0">
                <a:ea typeface="ＭＳ Ｐゴシック" charset="0"/>
              </a:rPr>
              <a:t>I will be able to describe the skills and qualities required for different jobs and understand that these are more relevant than gender</a:t>
            </a:r>
          </a:p>
          <a:p>
            <a:pPr marL="0" indent="0" eaLnBrk="1" fontAlgn="auto" hangingPunct="1">
              <a:spcBef>
                <a:spcPts val="1200"/>
              </a:spcBef>
              <a:buClr>
                <a:schemeClr val="accent4"/>
              </a:buClr>
              <a:buNone/>
              <a:defRPr/>
            </a:pPr>
            <a:r>
              <a:rPr lang="en-US" sz="2400" dirty="0">
                <a:solidFill>
                  <a:srgbClr val="006373"/>
                </a:solidFill>
                <a:latin typeface="+mj-lt"/>
                <a:ea typeface="ＭＳ Ｐゴシック" charset="0"/>
              </a:rPr>
              <a:t>Success criteria</a:t>
            </a:r>
          </a:p>
          <a:p>
            <a:pPr eaLnBrk="1" fontAlgn="auto" hangingPunct="1">
              <a:buFont typeface="Arial"/>
              <a:buChar char="•"/>
              <a:defRPr/>
            </a:pPr>
            <a:r>
              <a:rPr lang="en-GB" dirty="0">
                <a:ea typeface="ＭＳ Ｐゴシック" charset="0"/>
              </a:rPr>
              <a:t>I can describe how skills and qualities link to different jobs</a:t>
            </a:r>
          </a:p>
          <a:p>
            <a:pPr eaLnBrk="1" fontAlgn="auto" hangingPunct="1">
              <a:buFont typeface="Arial"/>
              <a:buChar char="•"/>
              <a:defRPr/>
            </a:pPr>
            <a:r>
              <a:rPr lang="en-GB" dirty="0">
                <a:ea typeface="ＭＳ Ｐゴシック" charset="0"/>
              </a:rPr>
              <a:t>I can explain why your gender should not influence your career choice</a:t>
            </a:r>
          </a:p>
          <a:p>
            <a:pPr>
              <a:buNone/>
            </a:pPr>
            <a:endParaRPr lang="en-GB" dirty="0"/>
          </a:p>
        </p:txBody>
      </p:sp>
    </p:spTree>
    <p:custDataLst>
      <p:tags r:id="rId1"/>
    </p:custData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idx="4294967295"/>
          </p:nvPr>
        </p:nvSpPr>
        <p:spPr>
          <a:xfrm>
            <a:off x="457200" y="2228850"/>
            <a:ext cx="8229600" cy="3867150"/>
          </a:xfrm>
        </p:spPr>
        <p:txBody>
          <a:bodyPr/>
          <a:lstStyle/>
          <a:p>
            <a:pPr eaLnBrk="1" fontAlgn="auto" hangingPunct="1">
              <a:spcBef>
                <a:spcPts val="0"/>
              </a:spcBef>
              <a:spcAft>
                <a:spcPts val="600"/>
              </a:spcAft>
              <a:buFont typeface="Arial" charset="0"/>
              <a:buChar char="•"/>
              <a:defRPr/>
            </a:pPr>
            <a:r>
              <a:rPr lang="en-GB" dirty="0">
                <a:ea typeface="ＭＳ Ｐゴシック" charset="0"/>
              </a:rPr>
              <a:t>Stand up and remain standing while you hear a group of statements relating to a particular job </a:t>
            </a:r>
          </a:p>
          <a:p>
            <a:pPr eaLnBrk="1" fontAlgn="auto" hangingPunct="1">
              <a:spcBef>
                <a:spcPts val="0"/>
              </a:spcBef>
              <a:spcAft>
                <a:spcPts val="600"/>
              </a:spcAft>
              <a:buFont typeface="Arial" charset="0"/>
              <a:buChar char="•"/>
              <a:defRPr/>
            </a:pPr>
            <a:r>
              <a:rPr lang="en-GB" dirty="0">
                <a:ea typeface="ＭＳ Ｐゴシック" charset="0"/>
              </a:rPr>
              <a:t> If a statement does not apply to you, sit down </a:t>
            </a:r>
          </a:p>
          <a:p>
            <a:pPr eaLnBrk="1" fontAlgn="auto" hangingPunct="1">
              <a:spcBef>
                <a:spcPts val="0"/>
              </a:spcBef>
              <a:spcAft>
                <a:spcPts val="600"/>
              </a:spcAft>
              <a:buFont typeface="Arial" charset="0"/>
              <a:buChar char="•"/>
              <a:defRPr/>
            </a:pPr>
            <a:r>
              <a:rPr lang="en-GB" dirty="0">
                <a:ea typeface="ＭＳ Ｐゴシック" charset="0"/>
              </a:rPr>
              <a:t>Everyone who remains standing after all of the statements have been read have some of the skills and qualities required to do that job</a:t>
            </a:r>
          </a:p>
        </p:txBody>
      </p:sp>
      <p:sp>
        <p:nvSpPr>
          <p:cNvPr id="6" name="Title Placeholder 1"/>
          <p:cNvSpPr txBox="1">
            <a:spLocks/>
          </p:cNvSpPr>
          <p:nvPr/>
        </p:nvSpPr>
        <p:spPr bwMode="auto">
          <a:xfrm>
            <a:off x="457200" y="1084263"/>
            <a:ext cx="8229600" cy="1143000"/>
          </a:xfrm>
          <a:prstGeom prst="rect">
            <a:avLst/>
          </a:prstGeom>
          <a:noFill/>
          <a:ln w="9525">
            <a:noFill/>
            <a:miter lim="800000"/>
            <a:headEnd/>
            <a:tailEnd/>
          </a:ln>
        </p:spPr>
        <p:txBody>
          <a:bodyPr anchor="ctr"/>
          <a:lstStyle/>
          <a:p>
            <a:pPr algn="ctr" eaLnBrk="0" hangingPunct="0">
              <a:defRPr/>
            </a:pPr>
            <a:r>
              <a:rPr lang="en-GB" sz="3600" dirty="0">
                <a:solidFill>
                  <a:srgbClr val="006373"/>
                </a:solidFill>
                <a:latin typeface="+mj-lt"/>
                <a:cs typeface="ＭＳ Ｐゴシック" charset="0"/>
              </a:rPr>
              <a:t>Stand up job game rules</a:t>
            </a:r>
            <a:endParaRPr lang="en-US" sz="3600" dirty="0">
              <a:solidFill>
                <a:srgbClr val="006373"/>
              </a:solidFill>
              <a:latin typeface="+mj-lt"/>
              <a:cs typeface="ＭＳ Ｐゴシック" charset="0"/>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p:txBody>
          <a:bodyPr/>
          <a:lstStyle/>
          <a:p>
            <a:pPr eaLnBrk="1" fontAlgn="auto" hangingPunct="1">
              <a:buFont typeface="Arial" charset="0"/>
              <a:buChar char="•"/>
              <a:defRPr/>
            </a:pPr>
            <a:r>
              <a:rPr lang="en-GB" dirty="0">
                <a:ea typeface="ＭＳ Ｐゴシック" charset="0"/>
              </a:rPr>
              <a:t>Do you get on well with people? </a:t>
            </a:r>
          </a:p>
          <a:p>
            <a:pPr eaLnBrk="1" fontAlgn="auto" hangingPunct="1">
              <a:buFont typeface="Arial" charset="0"/>
              <a:buChar char="•"/>
              <a:defRPr/>
            </a:pPr>
            <a:r>
              <a:rPr lang="en-GB" dirty="0">
                <a:ea typeface="ＭＳ Ｐゴシック" charset="0"/>
              </a:rPr>
              <a:t>Are you a caring person? </a:t>
            </a:r>
          </a:p>
          <a:p>
            <a:pPr eaLnBrk="1" fontAlgn="auto" hangingPunct="1">
              <a:buFont typeface="Arial" charset="0"/>
              <a:buChar char="•"/>
              <a:defRPr/>
            </a:pPr>
            <a:r>
              <a:rPr lang="en-GB" dirty="0">
                <a:ea typeface="ＭＳ Ｐゴシック" charset="0"/>
              </a:rPr>
              <a:t>Are you observant?</a:t>
            </a:r>
          </a:p>
          <a:p>
            <a:pPr eaLnBrk="1" fontAlgn="auto" hangingPunct="1">
              <a:buFont typeface="Arial" charset="0"/>
              <a:buChar char="•"/>
              <a:defRPr/>
            </a:pPr>
            <a:r>
              <a:rPr lang="en-GB" dirty="0">
                <a:ea typeface="ＭＳ Ｐゴシック" charset="0"/>
              </a:rPr>
              <a:t>Are you interested in science?</a:t>
            </a:r>
          </a:p>
          <a:p>
            <a:pPr eaLnBrk="1" fontAlgn="auto" hangingPunct="1">
              <a:buFont typeface="Arial" charset="0"/>
              <a:buChar char="•"/>
              <a:defRPr/>
            </a:pPr>
            <a:r>
              <a:rPr lang="en-GB" dirty="0">
                <a:ea typeface="ＭＳ Ｐゴシック" charset="0"/>
              </a:rPr>
              <a:t>Do you not mind the sight of blood?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p:cNvSpPr>
            <a:spLocks noGrp="1"/>
          </p:cNvSpPr>
          <p:nvPr>
            <p:ph idx="10"/>
          </p:nvPr>
        </p:nvSpPr>
        <p:spPr/>
        <p:txBody>
          <a:bodyPr/>
          <a:lstStyle/>
          <a:p>
            <a:pPr marL="0" indent="0">
              <a:buNone/>
            </a:pPr>
            <a:r>
              <a:rPr lang="en-GB" sz="2400" dirty="0">
                <a:solidFill>
                  <a:srgbClr val="006373"/>
                </a:solidFill>
                <a:latin typeface="+mj-lt"/>
                <a:ea typeface="ＭＳ Ｐゴシック" charset="0"/>
              </a:rPr>
              <a:t>Those still standing have some of the skills and qualities required for </a:t>
            </a:r>
            <a:r>
              <a:rPr lang="en-GB" sz="2400" dirty="0">
                <a:solidFill>
                  <a:srgbClr val="8064A2"/>
                </a:solidFill>
                <a:latin typeface="+mj-lt"/>
                <a:ea typeface="ＭＳ Ｐゴシック" charset="0"/>
              </a:rPr>
              <a:t>Nursing</a:t>
            </a:r>
          </a:p>
          <a:p>
            <a:pPr>
              <a:buNone/>
            </a:pPr>
            <a:endParaRPr lang="en-GB" dirty="0"/>
          </a:p>
        </p:txBody>
      </p:sp>
      <p:pic>
        <p:nvPicPr>
          <p:cNvPr id="1026" name="Picture 2" descr="C:\Users\A2daK\Google Drive\In progress\source-files\nurse.png"/>
          <p:cNvPicPr>
            <a:picLocks noChangeAspect="1" noChangeArrowheads="1"/>
          </p:cNvPicPr>
          <p:nvPr/>
        </p:nvPicPr>
        <p:blipFill>
          <a:blip r:embed="rId4"/>
          <a:stretch>
            <a:fillRect/>
          </a:stretch>
        </p:blipFill>
        <p:spPr bwMode="auto">
          <a:xfrm>
            <a:off x="1923111" y="419101"/>
            <a:ext cx="5297777" cy="7484445"/>
          </a:xfrm>
          <a:prstGeom prst="rect">
            <a:avLst/>
          </a:prstGeom>
          <a:noFill/>
        </p:spPr>
      </p:pic>
    </p:spTree>
    <p:custDataLst>
      <p:tags r:id="rId1"/>
    </p:custData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p:txBody>
          <a:bodyPr/>
          <a:lstStyle/>
          <a:p>
            <a:pPr eaLnBrk="1" fontAlgn="auto" hangingPunct="1">
              <a:buFont typeface="Arial" charset="0"/>
              <a:buChar char="•"/>
              <a:defRPr/>
            </a:pPr>
            <a:r>
              <a:rPr lang="en-GB" dirty="0">
                <a:ea typeface="ＭＳ Ｐゴシック" charset="0"/>
              </a:rPr>
              <a:t>Are you good at using your hands?</a:t>
            </a:r>
          </a:p>
          <a:p>
            <a:pPr eaLnBrk="1" fontAlgn="auto" hangingPunct="1">
              <a:buFont typeface="Arial" charset="0"/>
              <a:buChar char="•"/>
              <a:defRPr/>
            </a:pPr>
            <a:r>
              <a:rPr lang="en-GB" dirty="0">
                <a:ea typeface="ＭＳ Ｐゴシック" charset="0"/>
              </a:rPr>
              <a:t>Do you enjoy talking and listening to people?</a:t>
            </a:r>
          </a:p>
          <a:p>
            <a:pPr eaLnBrk="1" fontAlgn="auto" hangingPunct="1">
              <a:buFont typeface="Arial" charset="0"/>
              <a:buChar char="•"/>
              <a:defRPr/>
            </a:pPr>
            <a:r>
              <a:rPr lang="en-GB" dirty="0">
                <a:ea typeface="ＭＳ Ｐゴシック" charset="0"/>
              </a:rPr>
              <a:t>Are you interested in fashion? </a:t>
            </a:r>
          </a:p>
          <a:p>
            <a:pPr eaLnBrk="1" fontAlgn="auto" hangingPunct="1">
              <a:buFont typeface="Arial" charset="0"/>
              <a:buChar char="•"/>
              <a:defRPr/>
            </a:pPr>
            <a:r>
              <a:rPr lang="en-GB" dirty="0">
                <a:ea typeface="ＭＳ Ｐゴシック" charset="0"/>
              </a:rPr>
              <a:t>Are you interested in science? </a:t>
            </a:r>
          </a:p>
          <a:p>
            <a:pPr eaLnBrk="1" fontAlgn="auto" hangingPunct="1">
              <a:buFont typeface="Arial" charset="0"/>
              <a:buChar char="•"/>
              <a:defRPr/>
            </a:pPr>
            <a:r>
              <a:rPr lang="en-GB" dirty="0">
                <a:ea typeface="ＭＳ Ｐゴシック" charset="0"/>
              </a:rPr>
              <a:t>Do you like standing for a long time?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p:cNvSpPr>
            <a:spLocks noGrp="1"/>
          </p:cNvSpPr>
          <p:nvPr>
            <p:ph idx="10"/>
          </p:nvPr>
        </p:nvSpPr>
        <p:spPr/>
        <p:txBody>
          <a:bodyPr/>
          <a:lstStyle/>
          <a:p>
            <a:pPr marL="0" indent="0">
              <a:spcBef>
                <a:spcPts val="1200"/>
              </a:spcBef>
              <a:buNone/>
            </a:pPr>
            <a:r>
              <a:rPr lang="en-GB" sz="2400" dirty="0">
                <a:solidFill>
                  <a:srgbClr val="006373"/>
                </a:solidFill>
                <a:latin typeface="+mj-lt"/>
                <a:ea typeface="ＭＳ Ｐゴシック" charset="0"/>
              </a:rPr>
              <a:t>Those still standing have some of the skills and qualities required for </a:t>
            </a:r>
            <a:r>
              <a:rPr lang="en-GB" sz="2400" dirty="0">
                <a:solidFill>
                  <a:srgbClr val="8064A2"/>
                </a:solidFill>
                <a:latin typeface="+mj-lt"/>
                <a:ea typeface="ＭＳ Ｐゴシック" charset="0"/>
              </a:rPr>
              <a:t>Hairdressing</a:t>
            </a:r>
          </a:p>
          <a:p>
            <a:pPr marL="0" indent="0">
              <a:spcBef>
                <a:spcPts val="1200"/>
              </a:spcBef>
              <a:buNone/>
            </a:pPr>
            <a:endParaRPr lang="en-GB" sz="2400" dirty="0">
              <a:latin typeface="+mj-lt"/>
            </a:endParaRPr>
          </a:p>
        </p:txBody>
      </p:sp>
      <p:pic>
        <p:nvPicPr>
          <p:cNvPr id="2050" name="Picture 2" descr="C:\Users\A2daK\Google Drive\In progress\source-files\hairdresser.png"/>
          <p:cNvPicPr>
            <a:picLocks noChangeAspect="1" noChangeArrowheads="1"/>
          </p:cNvPicPr>
          <p:nvPr/>
        </p:nvPicPr>
        <p:blipFill>
          <a:blip r:embed="rId4"/>
          <a:srcRect/>
          <a:stretch>
            <a:fillRect/>
          </a:stretch>
        </p:blipFill>
        <p:spPr bwMode="auto">
          <a:xfrm>
            <a:off x="1923111" y="428626"/>
            <a:ext cx="5297778" cy="7484445"/>
          </a:xfrm>
          <a:prstGeom prst="rect">
            <a:avLst/>
          </a:prstGeom>
          <a:noFill/>
        </p:spPr>
      </p:pic>
    </p:spTree>
    <p:custDataLst>
      <p:tags r:id="rId1"/>
    </p:custData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p:txBody>
          <a:bodyPr/>
          <a:lstStyle/>
          <a:p>
            <a:pPr eaLnBrk="1" fontAlgn="auto" hangingPunct="1">
              <a:buClr>
                <a:srgbClr val="006373"/>
              </a:buClr>
              <a:buFont typeface="Arial" charset="0"/>
              <a:buChar char="•"/>
              <a:defRPr/>
            </a:pPr>
            <a:r>
              <a:rPr lang="en-GB" dirty="0">
                <a:ea typeface="ＭＳ Ｐゴシック" charset="0"/>
              </a:rPr>
              <a:t>Are you good at researching things and writing reports?</a:t>
            </a:r>
          </a:p>
          <a:p>
            <a:pPr eaLnBrk="1" fontAlgn="auto" hangingPunct="1">
              <a:buClr>
                <a:srgbClr val="006373"/>
              </a:buClr>
              <a:buFont typeface="Arial" charset="0"/>
              <a:buChar char="•"/>
              <a:defRPr/>
            </a:pPr>
            <a:r>
              <a:rPr lang="en-GB" dirty="0">
                <a:ea typeface="ＭＳ Ｐゴシック" charset="0"/>
              </a:rPr>
              <a:t>Do you like watching the news? </a:t>
            </a:r>
          </a:p>
          <a:p>
            <a:pPr eaLnBrk="1" fontAlgn="auto" hangingPunct="1">
              <a:buClr>
                <a:srgbClr val="006373"/>
              </a:buClr>
              <a:buFont typeface="Arial" charset="0"/>
              <a:buChar char="•"/>
              <a:defRPr/>
            </a:pPr>
            <a:r>
              <a:rPr lang="en-GB" dirty="0">
                <a:ea typeface="ＭＳ Ｐゴシック" charset="0"/>
              </a:rPr>
              <a:t>Are you inquisitive?</a:t>
            </a:r>
          </a:p>
          <a:p>
            <a:pPr eaLnBrk="1" fontAlgn="auto" hangingPunct="1">
              <a:buClr>
                <a:srgbClr val="006373"/>
              </a:buClr>
              <a:buFont typeface="Arial" charset="0"/>
              <a:buChar char="•"/>
              <a:defRPr/>
            </a:pPr>
            <a:r>
              <a:rPr lang="en-GB" dirty="0">
                <a:ea typeface="ＭＳ Ｐゴシック" charset="0"/>
              </a:rPr>
              <a:t>Are you honest?</a:t>
            </a:r>
          </a:p>
          <a:p>
            <a:pPr eaLnBrk="1" fontAlgn="auto" hangingPunct="1">
              <a:buClr>
                <a:srgbClr val="006373"/>
              </a:buClr>
              <a:buFont typeface="Arial" charset="0"/>
              <a:buChar char="•"/>
              <a:defRPr/>
            </a:pPr>
            <a:r>
              <a:rPr lang="en-GB" dirty="0">
                <a:ea typeface="ＭＳ Ｐゴシック" charset="0"/>
              </a:rPr>
              <a:t>Can you work independently?</a:t>
            </a: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p:cNvSpPr>
            <a:spLocks noGrp="1"/>
          </p:cNvSpPr>
          <p:nvPr>
            <p:ph idx="10"/>
          </p:nvPr>
        </p:nvSpPr>
        <p:spPr/>
        <p:txBody>
          <a:bodyPr/>
          <a:lstStyle/>
          <a:p>
            <a:pPr marL="0" indent="0">
              <a:buNone/>
            </a:pPr>
            <a:r>
              <a:rPr lang="en-GB" sz="2400" dirty="0">
                <a:solidFill>
                  <a:srgbClr val="006373"/>
                </a:solidFill>
                <a:latin typeface="+mj-lt"/>
                <a:ea typeface="ＭＳ Ｐゴシック" charset="0"/>
              </a:rPr>
              <a:t>Those still standing have some of the skills and qualities required for </a:t>
            </a:r>
            <a:r>
              <a:rPr lang="en-GB" sz="2400" dirty="0">
                <a:solidFill>
                  <a:srgbClr val="8064A2"/>
                </a:solidFill>
                <a:latin typeface="+mj-lt"/>
                <a:ea typeface="ＭＳ Ｐゴシック" charset="0"/>
              </a:rPr>
              <a:t>Journalism</a:t>
            </a:r>
          </a:p>
          <a:p>
            <a:pPr marL="0" indent="0">
              <a:buNone/>
            </a:pPr>
            <a:endParaRPr lang="en-GB" sz="2400" dirty="0">
              <a:latin typeface="+mj-lt"/>
            </a:endParaRPr>
          </a:p>
        </p:txBody>
      </p:sp>
      <p:pic>
        <p:nvPicPr>
          <p:cNvPr id="3074" name="Picture 2" descr="C:\Users\A2daK\Google Drive\In progress\source-files\journalist.png"/>
          <p:cNvPicPr>
            <a:picLocks noChangeAspect="1" noChangeArrowheads="1"/>
          </p:cNvPicPr>
          <p:nvPr/>
        </p:nvPicPr>
        <p:blipFill>
          <a:blip r:embed="rId3"/>
          <a:srcRect/>
          <a:stretch>
            <a:fillRect/>
          </a:stretch>
        </p:blipFill>
        <p:spPr bwMode="auto">
          <a:xfrm>
            <a:off x="1923111" y="419101"/>
            <a:ext cx="5297778" cy="7484445"/>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24">
      <a:dk1>
        <a:srgbClr val="545454"/>
      </a:dk1>
      <a:lt1>
        <a:sysClr val="window" lastClr="FFFFFF"/>
      </a:lt1>
      <a:dk2>
        <a:srgbClr val="1F497D"/>
      </a:dk2>
      <a:lt2>
        <a:srgbClr val="EEECE1"/>
      </a:lt2>
      <a:accent1>
        <a:srgbClr val="4F81BD"/>
      </a:accent1>
      <a:accent2>
        <a:srgbClr val="C0504D"/>
      </a:accent2>
      <a:accent3>
        <a:srgbClr val="859E27"/>
      </a:accent3>
      <a:accent4>
        <a:srgbClr val="8064A2"/>
      </a:accent4>
      <a:accent5>
        <a:srgbClr val="4BACC6"/>
      </a:accent5>
      <a:accent6>
        <a:srgbClr val="F79646"/>
      </a:accent6>
      <a:hlink>
        <a:srgbClr val="006373"/>
      </a:hlink>
      <a:folHlink>
        <a:srgbClr val="800080"/>
      </a:folHlink>
    </a:clrScheme>
    <a:fontScheme name="MWW">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axCatchAll xmlns="184af400-6cf4-4be6-9056-547874e8c8ee" xsi:nil="true"/>
    <TaxKeywordTaxHTField xmlns="184af400-6cf4-4be6-9056-547874e8c8ee">
      <Terms xmlns="http://schemas.microsoft.com/office/infopath/2007/PartnerControls"/>
    </TaxKeywordTaxHTField>
    <IShare_PermanentPreservation xmlns="184af400-6cf4-4be6-9056-547874e8c8ee">false</IShare_PermanentPreservation>
    <IShare_Region xmlns="184af400-6cf4-4be6-9056-547874e8c8ee" xsi:nil="true"/>
    <IShare_Status xmlns="184af400-6cf4-4be6-9056-547874e8c8ee">Active</IShare_Status>
    <IShare_InfoClassification xmlns="184af400-6cf4-4be6-9056-547874e8c8ee">Internal</IShare_InfoClassification>
    <IShare_PersonalData xmlns="184af400-6cf4-4be6-9056-547874e8c8ee">false</IShare_PersonalData>
    <IShare_DispositionDeletion xmlns="184af400-6cf4-4be6-9056-547874e8c8ee" xsi:nil="true"/>
    <IShare_BusinessOwner xmlns="184af400-6cf4-4be6-9056-547874e8c8e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SDS 3+1" ma:contentTypeID="0x0101002CFD50891A73487FBF1A841208B5DC080200B3BE325D2768F84386F09DCF9C462129" ma:contentTypeVersion="14" ma:contentTypeDescription="" ma:contentTypeScope="" ma:versionID="7bda1aa459ccb4eb86e210ee687f857e">
  <xsd:schema xmlns:xsd="http://www.w3.org/2001/XMLSchema" xmlns:xs="http://www.w3.org/2001/XMLSchema" xmlns:p="http://schemas.microsoft.com/office/2006/metadata/properties" xmlns:ns2="184af400-6cf4-4be6-9056-547874e8c8ee" xmlns:ns3="c012cc42-52de-4202-afa1-4f92ca21af9d" targetNamespace="http://schemas.microsoft.com/office/2006/metadata/properties" ma:root="true" ma:fieldsID="7fea8cec4c9ee64c43a3245dcdc47aef" ns2:_="" ns3:_="">
    <xsd:import namespace="184af400-6cf4-4be6-9056-547874e8c8ee"/>
    <xsd:import namespace="c012cc42-52de-4202-afa1-4f92ca21af9d"/>
    <xsd:element name="properties">
      <xsd:complexType>
        <xsd:sequence>
          <xsd:element name="documentManagement">
            <xsd:complexType>
              <xsd:all>
                <xsd:element ref="ns2:IShare_Status"/>
                <xsd:element ref="ns2:IShare_BusinessOwner" minOccurs="0"/>
                <xsd:element ref="ns2:IShare_InfoClassification"/>
                <xsd:element ref="ns2:IShare_Region" minOccurs="0"/>
                <xsd:element ref="ns2:IShare_PersonalData"/>
                <xsd:element ref="ns2:IShare_PermanentPreservation" minOccurs="0"/>
                <xsd:element ref="ns2:IShare_DispositionDeletion" minOccurs="0"/>
                <xsd:element ref="ns2:TaxKeywordTaxHTFiel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2:SharedWithUsers" minOccurs="0"/>
                <xsd:element ref="ns2:SharedWithDetails" minOccurs="0"/>
                <xsd:element ref="ns3:MediaServiceDateTake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4af400-6cf4-4be6-9056-547874e8c8ee" elementFormDefault="qualified">
    <xsd:import namespace="http://schemas.microsoft.com/office/2006/documentManagement/types"/>
    <xsd:import namespace="http://schemas.microsoft.com/office/infopath/2007/PartnerControls"/>
    <xsd:element name="IShare_Status" ma:index="8" ma:displayName="Item Status" ma:default="Active" ma:internalName="IShare_Status">
      <xsd:simpleType>
        <xsd:restriction base="dms:Choice">
          <xsd:enumeration value="Active"/>
          <xsd:enumeration value="Archived"/>
        </xsd:restriction>
      </xsd:simpleType>
    </xsd:element>
    <xsd:element name="IShare_BusinessOwner" ma:index="9" nillable="true" ma:displayName="Business Owner" ma:internalName="IShare_BusinessOwner">
      <xsd:simpleType>
        <xsd:restriction base="dms:Text"/>
      </xsd:simpleType>
    </xsd:element>
    <xsd:element name="IShare_InfoClassification" ma:index="10" ma:displayName="Info Classification" ma:default="Internal" ma:internalName="IShare_InfoClassification">
      <xsd:simpleType>
        <xsd:restriction base="dms:Choice">
          <xsd:enumeration value="External"/>
          <xsd:enumeration value="Internal"/>
          <xsd:enumeration value="SDS Confidential"/>
        </xsd:restriction>
      </xsd:simpleType>
    </xsd:element>
    <xsd:element name="IShare_Region" ma:index="11" nillable="true" ma:displayName="Region" ma:format="Dropdown" ma:internalName="IShare_Region" ma:readOnly="false">
      <xsd:simpleType>
        <xsd:restriction base="dms:Choice">
          <xsd:enumeration value="Cross-Regional"/>
          <xsd:enumeration value="National"/>
          <xsd:enumeration value="North"/>
          <xsd:enumeration value="North East"/>
          <xsd:enumeration value="South East"/>
          <xsd:enumeration value="West region"/>
          <xsd:enumeration value="South West"/>
          <xsd:enumeration value="West"/>
          <xsd:enumeration value="National CIAG"/>
          <xsd:enumeration value="**Do not use the following**"/>
          <xsd:enumeration value="North region"/>
          <xsd:enumeration value="North East region"/>
          <xsd:enumeration value="Cross-regional CIAG"/>
          <xsd:enumeration value="South West region"/>
          <xsd:enumeration value="South East region"/>
        </xsd:restriction>
      </xsd:simpleType>
    </xsd:element>
    <xsd:element name="IShare_PersonalData" ma:index="12" ma:displayName="Personal Data" ma:default="0" ma:internalName="IShare_PersonalData">
      <xsd:simpleType>
        <xsd:restriction base="dms:Boolean"/>
      </xsd:simpleType>
    </xsd:element>
    <xsd:element name="IShare_PermanentPreservation" ma:index="13" nillable="true" ma:displayName="Permanent Preservation" ma:default="0" ma:internalName="IShare_PermanentPreservation">
      <xsd:simpleType>
        <xsd:restriction base="dms:Boolean"/>
      </xsd:simpleType>
    </xsd:element>
    <xsd:element name="IShare_DispositionDeletion" ma:index="14" nillable="true" ma:displayName="Disposition Deletion" ma:internalName="IShare_DispositionDeletion">
      <xsd:simpleType>
        <xsd:restriction base="dms:DateTime"/>
      </xsd:simpleType>
    </xsd:element>
    <xsd:element name="TaxKeywordTaxHTField" ma:index="15" nillable="true" ma:taxonomy="true" ma:internalName="TaxKeywordTaxHTField" ma:taxonomyFieldName="TaxKeyword" ma:displayName="Enterprise Keywords" ma:fieldId="{23f27201-bee3-471e-b2e7-b64fd8b7ca38}" ma:taxonomyMulti="true" ma:sspId="c6621819-13d1-4a2d-8762-4f615fabf62c" ma:termSetId="00000000-0000-0000-0000-000000000000" ma:anchorId="00000000-0000-0000-0000-000000000000" ma:open="true" ma:isKeyword="true">
      <xsd:complexType>
        <xsd:sequence>
          <xsd:element ref="pc:Terms" minOccurs="0" maxOccurs="1"/>
        </xsd:sequence>
      </xsd:complexType>
    </xsd:element>
    <xsd:element name="TaxCatchAll" ma:index="16" nillable="true" ma:displayName="Taxonomy Catch All Column" ma:hidden="true" ma:list="{825aea11-257d-416f-992b-dec2f85e4525}" ma:internalName="TaxCatchAll" ma:showField="CatchAllData"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825aea11-257d-416f-992b-dec2f85e4525}" ma:internalName="TaxCatchAllLabel" ma:readOnly="true" ma:showField="CatchAllDataLabel"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012cc42-52de-4202-afa1-4f92ca21af9d"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AutoTags" ma:index="21" nillable="true" ma:displayName="Tags" ma:internalName="MediaServiceAutoTag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DateTaken" ma:index="27" nillable="true" ma:displayName="MediaServiceDateTaken" ma:hidden="true" ma:internalName="MediaServiceDateTaken"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LengthInSeconds" ma:index="3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2EC83A-32A0-4450-BAE6-C16E670CD059}">
  <ds:schemaRefs>
    <ds:schemaRef ds:uri="http://schemas.microsoft.com/sharepoint/v3/contenttype/forms"/>
  </ds:schemaRefs>
</ds:datastoreItem>
</file>

<file path=customXml/itemProps2.xml><?xml version="1.0" encoding="utf-8"?>
<ds:datastoreItem xmlns:ds="http://schemas.openxmlformats.org/officeDocument/2006/customXml" ds:itemID="{8420FA07-235E-4F31-9643-911C567CD336}">
  <ds:schemaRefs>
    <ds:schemaRef ds:uri="57a8fc3a-2b1c-4d0f-9d31-9e891fd94e66"/>
    <ds:schemaRef ds:uri="http://schemas.microsoft.com/office/2006/documentManagement/types"/>
    <ds:schemaRef ds:uri="http://schemas.microsoft.com/office/2006/metadata/properties"/>
    <ds:schemaRef ds:uri="7b89bba3-8027-45bd-a570-d8b0d030bad0"/>
    <ds:schemaRef ds:uri="http://schemas.microsoft.com/sharepoint/v3"/>
    <ds:schemaRef ds:uri="http://purl.org/dc/dcmitype/"/>
    <ds:schemaRef ds:uri="http://purl.org/dc/terms/"/>
    <ds:schemaRef ds:uri="http://purl.org/dc/elements/1.1/"/>
    <ds:schemaRef ds:uri="http://schemas.openxmlformats.org/package/2006/metadata/core-properties"/>
    <ds:schemaRef ds:uri="http://www.w3.org/XML/1998/namespace"/>
    <ds:schemaRef ds:uri="184af400-6cf4-4be6-9056-547874e8c8ee"/>
    <ds:schemaRef ds:uri="http://schemas.microsoft.com/office/infopath/2007/PartnerControls"/>
  </ds:schemaRefs>
</ds:datastoreItem>
</file>

<file path=customXml/itemProps3.xml><?xml version="1.0" encoding="utf-8"?>
<ds:datastoreItem xmlns:ds="http://schemas.openxmlformats.org/officeDocument/2006/customXml" ds:itemID="{AEC5EB7D-84D8-42EE-9087-18E322C1CC8E}"/>
</file>

<file path=docProps/app.xml><?xml version="1.0" encoding="utf-8"?>
<Properties xmlns="http://schemas.openxmlformats.org/officeDocument/2006/extended-properties" xmlns:vt="http://schemas.openxmlformats.org/officeDocument/2006/docPropsVTypes">
  <Template/>
  <TotalTime>1829</TotalTime>
  <Words>1239</Words>
  <Application>Microsoft Office PowerPoint</Application>
  <PresentationFormat>On-screen Show (4:3)</PresentationFormat>
  <Paragraphs>135</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Trebuchet MS</vt:lpstr>
      <vt:lpstr>Office Theme</vt:lpstr>
      <vt:lpstr>Stand up job game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Keith Falconer</cp:lastModifiedBy>
  <cp:revision>139</cp:revision>
  <cp:lastPrinted>2016-01-25T04:11:31Z</cp:lastPrinted>
  <dcterms:created xsi:type="dcterms:W3CDTF">2016-01-17T19:14:16Z</dcterms:created>
  <dcterms:modified xsi:type="dcterms:W3CDTF">2022-02-01T15:37:04Z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0x0101002CFD50891A73487FBF1A841208B5DC080200B3BE325D2768F84386F09DCF9C462129</vt:lpwstr>
  </property>
  <property fmtid="{D5CDD505-2E9C-101B-9397-08002B2CF9AE}" pid="3" name="TaxKeyword">
    <vt:lpwstr/>
  </property>
  <property fmtid="{D5CDD505-2E9C-101B-9397-08002B2CF9AE}" pid="4" name="ArticulateGUID">
    <vt:lpwstr>80265DC5-96A1-4E60-8F0C-C6BC9CDB108F</vt:lpwstr>
  </property>
  <property fmtid="{D5CDD505-2E9C-101B-9397-08002B2CF9AE}" pid="5" name="ArticulatePath">
    <vt:lpwstr>Stand-up-job-game</vt:lpwstr>
  </property>
</Properties>
</file>