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handoutMasterIdLst>
    <p:handoutMasterId r:id="rId9"/>
  </p:handoutMasterIdLst>
  <p:sldIdLst>
    <p:sldId id="276" r:id="rId2"/>
    <p:sldId id="257" r:id="rId3"/>
    <p:sldId id="258" r:id="rId4"/>
    <p:sldId id="270" r:id="rId5"/>
    <p:sldId id="277" r:id="rId6"/>
    <p:sldId id="269" r:id="rId7"/>
    <p:sldId id="26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F5"/>
    <a:srgbClr val="51477F"/>
    <a:srgbClr val="FFB414"/>
    <a:srgbClr val="FF66FF"/>
    <a:srgbClr val="80FF00"/>
    <a:srgbClr val="0A4E60"/>
    <a:srgbClr val="534481"/>
    <a:srgbClr val="8064A2"/>
    <a:srgbClr val="E54553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78"/>
      </p:cViewPr>
      <p:guideLst>
        <p:guide orient="horz" pos="2508"/>
        <p:guide pos="4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82F367-53D8-414B-8C0A-74F3E3C1327A}" type="datetimeFigureOut">
              <a:rPr lang="en-GB"/>
              <a:pPr>
                <a:defRPr/>
              </a:pPr>
              <a:t>01/02/2022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09AE5F2-094D-494C-BEBD-57AAAED09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2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638" y="809625"/>
            <a:ext cx="1689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231775" y="1555750"/>
            <a:ext cx="8682038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1313" y="1555750"/>
            <a:ext cx="225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600">
                <a:solidFill>
                  <a:srgbClr val="FFFFFF"/>
                </a:solidFill>
              </a:rPr>
              <a:t>Routes to employment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350125" y="1316038"/>
            <a:ext cx="1592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</a:rPr>
              <a:t>Learn and train</a:t>
            </a:r>
          </a:p>
        </p:txBody>
      </p:sp>
      <p:pic>
        <p:nvPicPr>
          <p:cNvPr id="9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pupil-header-skills.ai"/>
          <p:cNvPicPr>
            <a:picLocks noChangeAspect="1"/>
          </p:cNvPicPr>
          <p:nvPr userDrawn="1"/>
        </p:nvPicPr>
        <p:blipFill>
          <a:blip r:embed="rId2"/>
          <a:srcRect b="43878"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352800" y="83953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51477F"/>
                </a:solidFill>
              </a:rPr>
              <a:t>Skills and qualities</a:t>
            </a:r>
            <a:endParaRPr lang="en-GB" sz="1600" dirty="0">
              <a:solidFill>
                <a:srgbClr val="51477F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51477F"/>
              </a:buClr>
              <a:defRPr/>
            </a:lvl1pPr>
            <a:lvl2pPr>
              <a:buClr>
                <a:srgbClr val="51477F"/>
              </a:buClr>
              <a:defRPr/>
            </a:lvl2pPr>
            <a:lvl3pPr>
              <a:buClr>
                <a:srgbClr val="51477F"/>
              </a:buClr>
              <a:defRPr/>
            </a:lvl3pPr>
            <a:lvl4pPr>
              <a:buClr>
                <a:srgbClr val="51477F"/>
              </a:buClr>
              <a:defRPr/>
            </a:lvl4pPr>
            <a:lvl5pPr>
              <a:buClr>
                <a:srgbClr val="51477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pupil-header-skills.ai"/>
          <p:cNvPicPr>
            <a:picLocks noChangeAspect="1"/>
          </p:cNvPicPr>
          <p:nvPr userDrawn="1"/>
        </p:nvPicPr>
        <p:blipFill>
          <a:blip r:embed="rId2"/>
          <a:srcRect b="43878"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352800" y="83953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51477F"/>
                </a:solidFill>
              </a:rPr>
              <a:t>Skills and qualities</a:t>
            </a:r>
            <a:endParaRPr lang="en-GB" sz="1600" dirty="0">
              <a:solidFill>
                <a:srgbClr val="51477F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51477F"/>
              </a:buClr>
              <a:defRPr/>
            </a:lvl1pPr>
            <a:lvl2pPr>
              <a:buClr>
                <a:srgbClr val="51477F"/>
              </a:buClr>
              <a:defRPr/>
            </a:lvl2pPr>
            <a:lvl3pPr>
              <a:buClr>
                <a:srgbClr val="51477F"/>
              </a:buClr>
              <a:defRPr/>
            </a:lvl3pPr>
            <a:lvl4pPr>
              <a:buClr>
                <a:srgbClr val="51477F"/>
              </a:buClr>
              <a:defRPr/>
            </a:lvl4pPr>
            <a:lvl5pPr>
              <a:buClr>
                <a:srgbClr val="51477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    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999999"/>
                </a:solidFill>
                <a:latin typeface="Arial" charset="0"/>
              </a:defRPr>
            </a:lvl1pPr>
          </a:lstStyle>
          <a:p>
            <a:pPr>
              <a:defRPr/>
            </a:pPr>
            <a:fld id="{D056C18C-64E2-46D3-BAD8-9530A123FB88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99999"/>
                </a:solidFill>
                <a:latin typeface="Arial" charset="0"/>
              </a:defRPr>
            </a:lvl1pPr>
          </a:lstStyle>
          <a:p>
            <a:pPr>
              <a:defRPr/>
            </a:pPr>
            <a:fld id="{D96C6A7A-42DD-4853-97A5-18BD97875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8064A2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prim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Skills and qualities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en-US" sz="2400" dirty="0">
                <a:solidFill>
                  <a:srgbClr val="534481"/>
                </a:solidFill>
                <a:latin typeface="+mj-lt"/>
                <a:ea typeface="ＭＳ Ｐゴシック" charset="0"/>
              </a:rPr>
              <a:t>Learning intention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Char char="•"/>
              <a:defRPr/>
            </a:pPr>
            <a:r>
              <a:rPr lang="en-GB" dirty="0">
                <a:ea typeface="ＭＳ Ｐゴシック" charset="0"/>
              </a:rPr>
              <a:t>I will learn about the </a:t>
            </a:r>
            <a:r>
              <a:rPr lang="en-US" dirty="0">
                <a:ea typeface="ＭＳ Ｐゴシック" charset="0"/>
              </a:rPr>
              <a:t>skills and qualities of myself and my classmates</a:t>
            </a:r>
            <a:r>
              <a:rPr lang="en-GB" sz="2200" dirty="0"/>
              <a:t>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en-US" sz="2400" dirty="0">
                <a:solidFill>
                  <a:srgbClr val="534481"/>
                </a:solidFill>
                <a:latin typeface="+mj-lt"/>
                <a:ea typeface="ＭＳ Ｐゴシック" charset="0"/>
              </a:rPr>
              <a:t>Success criteria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 can identify the skills and qualities that I and those around me have</a:t>
            </a:r>
            <a:endParaRPr lang="en-GB" dirty="0">
              <a:ea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 can demonstrate that I value others contributions through listening actively and responding appropriately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>
                <a:solidFill>
                  <a:srgbClr val="534481"/>
                </a:solidFill>
                <a:latin typeface="+mj-lt"/>
                <a:ea typeface="ＭＳ Ｐゴシック" charset="0"/>
              </a:rPr>
              <a:t>What skills and qualities should a teacher have?</a:t>
            </a:r>
            <a:r>
              <a:rPr lang="en-US" sz="2400" dirty="0">
                <a:solidFill>
                  <a:srgbClr val="534481"/>
                </a:solidFill>
                <a:latin typeface="+mj-lt"/>
                <a:ea typeface="ＭＳ Ｐゴシック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2497138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My name: 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John Smith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work well…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with people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will….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accept responsibility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am...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hard working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can…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solve problems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like…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using </a:t>
                      </a:r>
                      <a:r>
                        <a:rPr lang="en-GB" sz="1800" b="0" kern="1200" baseline="0" dirty="0" err="1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lego</a:t>
                      </a: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to build things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enjoy…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baking. I make cakes for my friends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 good at…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languages, I can speak French   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52549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Clr>
                <a:schemeClr val="accent4"/>
              </a:buClr>
              <a:buFont typeface="Arial" charset="0"/>
              <a:buNone/>
              <a:defRPr/>
            </a:pPr>
            <a:r>
              <a:rPr lang="en-GB" dirty="0">
                <a:solidFill>
                  <a:srgbClr val="534481"/>
                </a:solidFill>
                <a:ea typeface="ＭＳ Ｐゴシック" charset="0"/>
              </a:rPr>
              <a:t>Write down your skills and qualities and give examples where possible</a:t>
            </a:r>
            <a:endParaRPr lang="en-GB" dirty="0">
              <a:solidFill>
                <a:schemeClr val="accent2"/>
              </a:solidFill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5613" y="1504950"/>
            <a:ext cx="8229600" cy="79851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Clr>
                <a:schemeClr val="accent4"/>
              </a:buClr>
              <a:buFont typeface="Arial" charset="0"/>
              <a:buNone/>
              <a:defRPr/>
            </a:pPr>
            <a:r>
              <a:rPr lang="en-GB" sz="2400" dirty="0">
                <a:solidFill>
                  <a:srgbClr val="534481"/>
                </a:solidFill>
                <a:latin typeface="+mj-lt"/>
                <a:ea typeface="ＭＳ Ｐゴシック" charset="0"/>
              </a:rPr>
              <a:t>In your groups write down the skills and qualities each person has</a:t>
            </a:r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4" name="Picture 3" descr="Caring Icon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75787" y="4358636"/>
            <a:ext cx="769971" cy="725923"/>
          </a:xfrm>
          <a:prstGeom prst="rect">
            <a:avLst/>
          </a:prstGeom>
        </p:spPr>
      </p:pic>
      <p:pic>
        <p:nvPicPr>
          <p:cNvPr id="5" name="Picture 4" descr="Confidence Icon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247412" y="2590571"/>
            <a:ext cx="569224" cy="580092"/>
          </a:xfrm>
          <a:prstGeom prst="rect">
            <a:avLst/>
          </a:prstGeom>
        </p:spPr>
      </p:pic>
      <p:pic>
        <p:nvPicPr>
          <p:cNvPr id="6" name="Picture 5" descr="Creative Icon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075684" y="2605458"/>
            <a:ext cx="570176" cy="561833"/>
          </a:xfrm>
          <a:prstGeom prst="rect">
            <a:avLst/>
          </a:prstGeom>
        </p:spPr>
      </p:pic>
      <p:pic>
        <p:nvPicPr>
          <p:cNvPr id="8" name="Picture 7" descr="Enterprise Icon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500597" y="4358637"/>
            <a:ext cx="667158" cy="725923"/>
          </a:xfrm>
          <a:prstGeom prst="rect">
            <a:avLst/>
          </a:prstGeom>
        </p:spPr>
      </p:pic>
      <p:pic>
        <p:nvPicPr>
          <p:cNvPr id="9" name="Picture 8" descr="Leadership Icon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73618" y="2609568"/>
            <a:ext cx="601829" cy="644035"/>
          </a:xfrm>
          <a:prstGeom prst="rect">
            <a:avLst/>
          </a:prstGeom>
        </p:spPr>
      </p:pic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2189163" y="3522663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Leadership</a:t>
            </a:r>
          </a:p>
          <a:p>
            <a:endParaRPr lang="en-US" sz="1800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360363" y="3511550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Team work      </a:t>
            </a:r>
          </a:p>
          <a:p>
            <a:endParaRPr lang="en-US" sz="1800"/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4017963" y="3532188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Organised</a:t>
            </a:r>
          </a:p>
          <a:p>
            <a:endParaRPr lang="en-US" sz="1800"/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5846763" y="3543300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Confident</a:t>
            </a:r>
          </a:p>
          <a:p>
            <a:endParaRPr lang="en-US" sz="1800"/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7675563" y="3502025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Creative</a:t>
            </a:r>
          </a:p>
          <a:p>
            <a:endParaRPr lang="en-US" sz="1800"/>
          </a:p>
        </p:txBody>
      </p:sp>
      <p:pic>
        <p:nvPicPr>
          <p:cNvPr id="17" name="Picture 16" descr="Motivated Icon.png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377070" y="4358637"/>
            <a:ext cx="581298" cy="727051"/>
          </a:xfrm>
          <a:prstGeom prst="rect">
            <a:avLst/>
          </a:prstGeom>
        </p:spPr>
      </p:pic>
      <p:pic>
        <p:nvPicPr>
          <p:cNvPr id="18" name="Picture 17" descr="Organised Icon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2061" y="2609501"/>
            <a:ext cx="442435" cy="642695"/>
          </a:xfrm>
          <a:prstGeom prst="rect">
            <a:avLst/>
          </a:prstGeom>
        </p:spPr>
      </p:pic>
      <p:sp>
        <p:nvSpPr>
          <p:cNvPr id="9232" name="TextBox 18"/>
          <p:cNvSpPr txBox="1">
            <a:spLocks noChangeArrowheads="1"/>
          </p:cNvSpPr>
          <p:nvPr/>
        </p:nvSpPr>
        <p:spPr bwMode="auto">
          <a:xfrm>
            <a:off x="2189163" y="5357813"/>
            <a:ext cx="13700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Motivation</a:t>
            </a:r>
          </a:p>
          <a:p>
            <a:endParaRPr lang="en-US" sz="1800"/>
          </a:p>
        </p:txBody>
      </p:sp>
      <p:sp>
        <p:nvSpPr>
          <p:cNvPr id="9233" name="TextBox 19"/>
          <p:cNvSpPr txBox="1">
            <a:spLocks noChangeArrowheads="1"/>
          </p:cNvSpPr>
          <p:nvPr/>
        </p:nvSpPr>
        <p:spPr bwMode="auto">
          <a:xfrm>
            <a:off x="101600" y="5348288"/>
            <a:ext cx="18891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Communication</a:t>
            </a:r>
          </a:p>
          <a:p>
            <a:endParaRPr lang="en-US" sz="1800"/>
          </a:p>
        </p:txBody>
      </p:sp>
      <p:sp>
        <p:nvSpPr>
          <p:cNvPr id="9234" name="TextBox 20"/>
          <p:cNvSpPr txBox="1">
            <a:spLocks noChangeArrowheads="1"/>
          </p:cNvSpPr>
          <p:nvPr/>
        </p:nvSpPr>
        <p:spPr bwMode="auto">
          <a:xfrm>
            <a:off x="4017963" y="5368925"/>
            <a:ext cx="13700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Enterprise</a:t>
            </a:r>
          </a:p>
          <a:p>
            <a:endParaRPr lang="en-US" sz="1800"/>
          </a:p>
        </p:txBody>
      </p:sp>
      <p:sp>
        <p:nvSpPr>
          <p:cNvPr id="9235" name="TextBox 21"/>
          <p:cNvSpPr txBox="1">
            <a:spLocks noChangeArrowheads="1"/>
          </p:cNvSpPr>
          <p:nvPr/>
        </p:nvSpPr>
        <p:spPr bwMode="auto">
          <a:xfrm>
            <a:off x="5576888" y="5378450"/>
            <a:ext cx="19113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Problem solving</a:t>
            </a:r>
          </a:p>
          <a:p>
            <a:endParaRPr lang="en-US" sz="1800"/>
          </a:p>
        </p:txBody>
      </p:sp>
      <p:sp>
        <p:nvSpPr>
          <p:cNvPr id="9236" name="TextBox 22"/>
          <p:cNvSpPr txBox="1">
            <a:spLocks noChangeArrowheads="1"/>
          </p:cNvSpPr>
          <p:nvPr/>
        </p:nvSpPr>
        <p:spPr bwMode="auto">
          <a:xfrm>
            <a:off x="7675563" y="5337175"/>
            <a:ext cx="13700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Caring</a:t>
            </a:r>
          </a:p>
          <a:p>
            <a:endParaRPr lang="en-US" sz="1800"/>
          </a:p>
        </p:txBody>
      </p:sp>
      <p:pic>
        <p:nvPicPr>
          <p:cNvPr id="9237" name="Picture 23" descr="Problem Solver Ic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7750" y="4359275"/>
            <a:ext cx="7207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4" descr="Team Player Ico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50" y="2609850"/>
            <a:ext cx="8588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5" descr="Communication Icon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0713" y="4359275"/>
            <a:ext cx="84931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6"/>
          <p:cNvSpPr txBox="1">
            <a:spLocks/>
          </p:cNvSpPr>
          <p:nvPr/>
        </p:nvSpPr>
        <p:spPr bwMode="auto">
          <a:xfrm>
            <a:off x="573088" y="2006600"/>
            <a:ext cx="8229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GB" sz="1600" b="1" dirty="0">
                <a:solidFill>
                  <a:srgbClr val="534481"/>
                </a:solidFill>
                <a:latin typeface="+mj-lt"/>
              </a:rPr>
              <a:t>Skills to consider</a:t>
            </a:r>
            <a:endParaRPr lang="en-GB" sz="16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6725" y="151597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Clr>
                <a:schemeClr val="accent4"/>
              </a:buClr>
              <a:buFont typeface="Arial" charset="0"/>
              <a:buNone/>
              <a:defRPr/>
            </a:pPr>
            <a:r>
              <a:rPr lang="en-GB" dirty="0">
                <a:solidFill>
                  <a:srgbClr val="534481"/>
                </a:solidFill>
                <a:ea typeface="ＭＳ Ｐゴシック" charset="0"/>
              </a:rPr>
              <a:t>Write down your skills and qualities and give examples where possible</a:t>
            </a:r>
            <a:endParaRPr lang="en-GB" dirty="0">
              <a:solidFill>
                <a:schemeClr val="accent2"/>
              </a:solidFill>
              <a:ea typeface="ＭＳ Ｐゴシック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66725" y="2487613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My name: 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kern="1200" baseline="0" dirty="0">
                        <a:solidFill>
                          <a:srgbClr val="51477F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work well…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kern="1200" baseline="0" dirty="0">
                        <a:solidFill>
                          <a:srgbClr val="51477F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will….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am...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can…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like…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enjoy…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 good at…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4003675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Go to </a:t>
            </a:r>
            <a:r>
              <a:rPr lang="en-GB" sz="1800" dirty="0">
                <a:solidFill>
                  <a:srgbClr val="534481"/>
                </a:solidFill>
                <a:hlinkClick r:id="rId3"/>
              </a:rPr>
              <a:t>myworldofwork.co.uk/primary </a:t>
            </a:r>
            <a:r>
              <a:rPr lang="en-GB" sz="1800" dirty="0"/>
              <a:t>and use your Profile to record what skills you have used taking part in this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bright="-57000"/>
          </a:blip>
          <a:srcRect/>
          <a:stretch>
            <a:fillRect/>
          </a:stretch>
        </p:blipFill>
        <p:spPr bwMode="auto">
          <a:xfrm>
            <a:off x="3541060" y="2614662"/>
            <a:ext cx="2061882" cy="806148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7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B3BE325D2768F84386F09DCF9C462129" ma:contentTypeVersion="14" ma:contentTypeDescription="" ma:contentTypeScope="" ma:versionID="7bda1aa459ccb4eb86e210ee687f857e">
  <xsd:schema xmlns:xsd="http://www.w3.org/2001/XMLSchema" xmlns:xs="http://www.w3.org/2001/XMLSchema" xmlns:p="http://schemas.microsoft.com/office/2006/metadata/properties" xmlns:ns2="184af400-6cf4-4be6-9056-547874e8c8ee" xmlns:ns3="c012cc42-52de-4202-afa1-4f92ca21af9d" targetNamespace="http://schemas.microsoft.com/office/2006/metadata/properties" ma:root="true" ma:fieldsID="7fea8cec4c9ee64c43a3245dcdc47aef" ns2:_="" ns3:_="">
    <xsd:import namespace="184af400-6cf4-4be6-9056-547874e8c8ee"/>
    <xsd:import namespace="c012cc42-52de-4202-afa1-4f92ca21af9d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2cc42-52de-4202-afa1-4f92ca21a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 xsi:nil="true"/>
    <IShare_BusinessOwner xmlns="184af400-6cf4-4be6-9056-547874e8c8ee" xsi:nil="true"/>
  </documentManagement>
</p:properties>
</file>

<file path=customXml/itemProps1.xml><?xml version="1.0" encoding="utf-8"?>
<ds:datastoreItem xmlns:ds="http://schemas.openxmlformats.org/officeDocument/2006/customXml" ds:itemID="{3EB33356-4388-47F9-A9D6-7350C629504D}"/>
</file>

<file path=customXml/itemProps2.xml><?xml version="1.0" encoding="utf-8"?>
<ds:datastoreItem xmlns:ds="http://schemas.openxmlformats.org/officeDocument/2006/customXml" ds:itemID="{D356148C-25B1-446A-BE8E-F15676E4472C}"/>
</file>

<file path=customXml/itemProps3.xml><?xml version="1.0" encoding="utf-8"?>
<ds:datastoreItem xmlns:ds="http://schemas.openxmlformats.org/officeDocument/2006/customXml" ds:itemID="{0A56ED74-5FE2-4FDF-9A9A-C7555AEAA4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214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Trebuchet MS</vt:lpstr>
      <vt:lpstr>Office Theme</vt:lpstr>
      <vt:lpstr>Skills and 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Keith Falconer</cp:lastModifiedBy>
  <cp:revision>104</cp:revision>
  <cp:lastPrinted>2016-01-25T04:11:31Z</cp:lastPrinted>
  <dcterms:created xsi:type="dcterms:W3CDTF">2016-01-17T19:14:16Z</dcterms:created>
  <dcterms:modified xsi:type="dcterms:W3CDTF">2022-02-01T15:30:25Z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C21EFD8F-2FED-4897-BB5F-95133A264E1D</vt:lpwstr>
  </property>
  <property fmtid="{D5CDD505-2E9C-101B-9397-08002B2CF9AE}" pid="3" name="ArticulatePath">
    <vt:lpwstr>skills-and-qualities</vt:lpwstr>
  </property>
  <property fmtid="{D5CDD505-2E9C-101B-9397-08002B2CF9AE}" pid="4" name="ContentTypeId">
    <vt:lpwstr>0x0101002CFD50891A73487FBF1A841208B5DC080200B3BE325D2768F84386F09DCF9C462129</vt:lpwstr>
  </property>
</Properties>
</file>