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handoutMasterIdLst>
    <p:handoutMasterId r:id="rId12"/>
  </p:handoutMasterIdLst>
  <p:sldIdLst>
    <p:sldId id="276" r:id="rId5"/>
    <p:sldId id="257" r:id="rId6"/>
    <p:sldId id="258" r:id="rId7"/>
    <p:sldId id="269" r:id="rId8"/>
    <p:sldId id="277" r:id="rId9"/>
    <p:sldId id="278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73"/>
    <a:srgbClr val="5E9EAA"/>
    <a:srgbClr val="FFB414"/>
    <a:srgbClr val="FF66FF"/>
    <a:srgbClr val="80FF00"/>
    <a:srgbClr val="0A4E60"/>
    <a:srgbClr val="534481"/>
    <a:srgbClr val="8064A2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78"/>
      </p:cViewPr>
      <p:guideLst>
        <p:guide orient="horz" pos="2508"/>
        <p:guide pos="483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294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Craig" userId="c9371d30-b49f-4c7c-8c08-e4242bcf2fbb" providerId="ADAL" clId="{F51DE7B9-70AC-4C46-89C1-81A99FC0AA88}"/>
    <pc:docChg chg="modSld">
      <pc:chgData name="Gordon Craig" userId="c9371d30-b49f-4c7c-8c08-e4242bcf2fbb" providerId="ADAL" clId="{F51DE7B9-70AC-4C46-89C1-81A99FC0AA88}" dt="2019-04-23T12:59:07.910" v="2" actId="6549"/>
      <pc:docMkLst>
        <pc:docMk/>
      </pc:docMkLst>
      <pc:sldChg chg="modSp">
        <pc:chgData name="Gordon Craig" userId="c9371d30-b49f-4c7c-8c08-e4242bcf2fbb" providerId="ADAL" clId="{F51DE7B9-70AC-4C46-89C1-81A99FC0AA88}" dt="2019-04-23T12:59:07.910" v="2" actId="6549"/>
        <pc:sldMkLst>
          <pc:docMk/>
          <pc:sldMk cId="0" sldId="264"/>
        </pc:sldMkLst>
        <pc:spChg chg="mod">
          <ac:chgData name="Gordon Craig" userId="c9371d30-b49f-4c7c-8c08-e4242bcf2fbb" providerId="ADAL" clId="{F51DE7B9-70AC-4C46-89C1-81A99FC0AA88}" dt="2019-04-23T12:59:07.910" v="2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8825B1-BE34-4344-8874-165D0D15C3BD}" type="datetimeFigureOut">
              <a:rPr lang="en-GB"/>
              <a:pPr>
                <a:defRPr/>
              </a:pPr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E371E9-6F59-4F71-9545-94F75390A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5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4638" y="809625"/>
            <a:ext cx="16891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231775" y="1555750"/>
            <a:ext cx="8682038" cy="0"/>
          </a:xfrm>
          <a:prstGeom prst="line">
            <a:avLst/>
          </a:prstGeom>
          <a:ln w="127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6691313" y="1555750"/>
            <a:ext cx="2251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GB" sz="1600">
                <a:solidFill>
                  <a:srgbClr val="FFFFFF"/>
                </a:solidFill>
              </a:rPr>
              <a:t>Routes to employment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350125" y="1316038"/>
            <a:ext cx="159226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</a:rPr>
              <a:t>Learn and train</a:t>
            </a:r>
          </a:p>
        </p:txBody>
      </p:sp>
      <p:pic>
        <p:nvPicPr>
          <p:cNvPr id="8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Same but different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5" y="5691188"/>
            <a:ext cx="18859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A2daK\Google Drive\In progress\i-can-icon-small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67675" y="6072188"/>
            <a:ext cx="666750" cy="56673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858585"/>
            <a:ext cx="9144000" cy="322515"/>
          </a:xfrm>
          <a:prstGeom prst="rect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352800" y="839535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006373"/>
                </a:solidFill>
              </a:rPr>
              <a:t>Same but different</a:t>
            </a:r>
            <a:endParaRPr lang="en-GB" sz="1600" dirty="0">
              <a:solidFill>
                <a:srgbClr val="006373"/>
              </a:solidFill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 rot="10800000">
            <a:off x="4443413" y="1181100"/>
            <a:ext cx="257175" cy="133350"/>
          </a:xfrm>
          <a:prstGeom prst="triangle">
            <a:avLst/>
          </a:prstGeom>
          <a:solidFill>
            <a:srgbClr val="E5EF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927473"/>
            <a:ext cx="82296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457200" y="1504950"/>
            <a:ext cx="8229600" cy="4308223"/>
          </a:xfrm>
          <a:prstGeom prst="rect">
            <a:avLst/>
          </a:prstGeom>
        </p:spPr>
        <p:txBody>
          <a:bodyPr/>
          <a:lstStyle>
            <a:lvl1pPr>
              <a:buClr>
                <a:srgbClr val="0A4E60"/>
              </a:buClr>
              <a:defRPr/>
            </a:lvl1pPr>
            <a:lvl2pPr>
              <a:buClr>
                <a:srgbClr val="0A4E60"/>
              </a:buClr>
              <a:defRPr/>
            </a:lvl2pPr>
            <a:lvl3pPr>
              <a:buClr>
                <a:srgbClr val="0A4E60"/>
              </a:buClr>
              <a:defRPr/>
            </a:lvl3pPr>
            <a:lvl4pPr>
              <a:buClr>
                <a:srgbClr val="0A4E60"/>
              </a:buClr>
              <a:defRPr/>
            </a:lvl4pPr>
            <a:lvl5pPr>
              <a:buClr>
                <a:srgbClr val="0A4E60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            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645808B-3F63-40D1-8E04-B3D585801325}" type="datetimeFigureOut">
              <a:rPr lang="en-US"/>
              <a:pPr>
                <a:defRPr/>
              </a:pPr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7180C60-BD7A-445B-A511-8BDD3136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worldofwork.co.uk/day-life-ben-0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worldofwork.co.uk/ica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Same but different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Learning intention</a:t>
            </a:r>
          </a:p>
          <a:p>
            <a:pPr eaLnBrk="1" fontAlgn="auto" hangingPunct="1">
              <a:buFont typeface="Arial" charset="0"/>
              <a:buChar char="•"/>
              <a:defRPr/>
            </a:pPr>
            <a:r>
              <a:rPr lang="en-GB" dirty="0">
                <a:ea typeface="ＭＳ Ｐゴシック" charset="0"/>
              </a:rPr>
              <a:t>I will learn ways in which the world of work is similar to and different from being at school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Success criteria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list things I do in school and how they link to the world of work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I can identify my likes and dislikes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Read A day in the life of Suzanne or watch </a:t>
            </a:r>
            <a:r>
              <a:rPr lang="en-GB" sz="2400" dirty="0">
                <a:solidFill>
                  <a:srgbClr val="006373"/>
                </a:solidFill>
                <a:latin typeface="Trebuchet MS" pitchFamily="34" charset="0"/>
                <a:hlinkClick r:id="rId2"/>
              </a:rPr>
              <a:t>A day in the life of Ben</a:t>
            </a: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 and note down as many of the activities in her/his day as possible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Add to the list by thinking of things you do at school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400" dirty="0">
                <a:solidFill>
                  <a:srgbClr val="006373"/>
                </a:solidFill>
                <a:latin typeface="Trebuchet MS" pitchFamily="34" charset="0"/>
              </a:rPr>
              <a:t>Complete At school I like/dislike worksheet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In groups discuss and suggest for each group member a possible job linked to the their likes and dislikes</a:t>
            </a:r>
          </a:p>
          <a:p>
            <a:pPr marL="0" indent="0" eaLnBrk="1" fontAlgn="auto" hangingPunct="1">
              <a:spcBef>
                <a:spcPts val="1200"/>
              </a:spcBef>
              <a:buClr>
                <a:schemeClr val="accent4"/>
              </a:buClr>
              <a:buNone/>
              <a:defRPr/>
            </a:pPr>
            <a:r>
              <a:rPr lang="en-US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Example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John likes monitoring infants – nursery nurse or teacher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GB" dirty="0">
                <a:ea typeface="ＭＳ Ｐゴシック" charset="0"/>
              </a:rPr>
              <a:t>Louise likes PE – a sports instructor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6373"/>
                </a:solidFill>
                <a:latin typeface="+mj-lt"/>
                <a:ea typeface="ＭＳ Ｐゴシック" charset="0"/>
              </a:rPr>
              <a:t>Discuss and suggest four ways that work is different from being at school and four ways it is similar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0" y="4003675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Go to </a:t>
            </a:r>
            <a:r>
              <a:rPr lang="en-GB" sz="1800" dirty="0">
                <a:solidFill>
                  <a:srgbClr val="00ABBC"/>
                </a:solidFill>
                <a:hlinkClick r:id="rId3"/>
              </a:rPr>
              <a:t>myworldofwork.co.uk/primary</a:t>
            </a:r>
            <a:r>
              <a:rPr lang="en-GB" sz="1800" dirty="0">
                <a:solidFill>
                  <a:srgbClr val="534481"/>
                </a:solidFill>
              </a:rPr>
              <a:t> </a:t>
            </a:r>
            <a:r>
              <a:rPr lang="en-GB" sz="1800" dirty="0"/>
              <a:t>and use your </a:t>
            </a:r>
            <a:r>
              <a:rPr lang="en-GB" sz="1800" dirty="0">
                <a:solidFill>
                  <a:srgbClr val="8064A2"/>
                </a:solidFill>
              </a:rPr>
              <a:t>Profile</a:t>
            </a:r>
            <a:r>
              <a:rPr lang="en-GB" sz="1800" dirty="0"/>
              <a:t> to record what skills you have used taking part in this lesson</a:t>
            </a:r>
          </a:p>
          <a:p>
            <a:pPr algn="ctr"/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bright="-57000"/>
          </a:blip>
          <a:srcRect/>
          <a:stretch>
            <a:fillRect/>
          </a:stretch>
        </p:blipFill>
        <p:spPr bwMode="auto">
          <a:xfrm>
            <a:off x="3541060" y="2614662"/>
            <a:ext cx="2061882" cy="806148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3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B3BE325D2768F84386F09DCF9C462129" ma:contentTypeVersion="14" ma:contentTypeDescription="" ma:contentTypeScope="" ma:versionID="7bda1aa459ccb4eb86e210ee687f857e">
  <xsd:schema xmlns:xsd="http://www.w3.org/2001/XMLSchema" xmlns:xs="http://www.w3.org/2001/XMLSchema" xmlns:p="http://schemas.microsoft.com/office/2006/metadata/properties" xmlns:ns2="184af400-6cf4-4be6-9056-547874e8c8ee" xmlns:ns3="c012cc42-52de-4202-afa1-4f92ca21af9d" targetNamespace="http://schemas.microsoft.com/office/2006/metadata/properties" ma:root="true" ma:fieldsID="7fea8cec4c9ee64c43a3245dcdc47aef" ns2:_="" ns3:_="">
    <xsd:import namespace="184af400-6cf4-4be6-9056-547874e8c8ee"/>
    <xsd:import namespace="c012cc42-52de-4202-afa1-4f92ca21af9d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2cc42-52de-4202-afa1-4f92ca21af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</documentManagement>
</p:properties>
</file>

<file path=customXml/itemProps1.xml><?xml version="1.0" encoding="utf-8"?>
<ds:datastoreItem xmlns:ds="http://schemas.openxmlformats.org/officeDocument/2006/customXml" ds:itemID="{D7399806-88FD-4EF3-8005-FBA773F65E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21C757-0D6D-4971-B6D3-7D44F2A3E0B3}"/>
</file>

<file path=customXml/itemProps3.xml><?xml version="1.0" encoding="utf-8"?>
<ds:datastoreItem xmlns:ds="http://schemas.openxmlformats.org/officeDocument/2006/customXml" ds:itemID="{6665DC0F-9EFB-49F6-A2E7-A4756DA94F84}">
  <ds:schemaRefs>
    <ds:schemaRef ds:uri="http://schemas.microsoft.com/office/2006/metadata/properties"/>
    <ds:schemaRef ds:uri="http://schemas.microsoft.com/office/infopath/2007/PartnerControls"/>
    <ds:schemaRef ds:uri="184af400-6cf4-4be6-9056-547874e8c8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182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Office Theme</vt:lpstr>
      <vt:lpstr>Same but different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Keith Falconer</cp:lastModifiedBy>
  <cp:revision>112</cp:revision>
  <cp:lastPrinted>2016-01-25T04:11:31Z</cp:lastPrinted>
  <dcterms:created xsi:type="dcterms:W3CDTF">2016-01-17T19:14:16Z</dcterms:created>
  <dcterms:modified xsi:type="dcterms:W3CDTF">2022-01-31T14:43:31Z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0x0101002CFD50891A73487FBF1A841208B5DC080200B3BE325D2768F84386F09DCF9C462129</vt:lpwstr>
  </property>
  <property fmtid="{D5CDD505-2E9C-101B-9397-08002B2CF9AE}" pid="3" name="TaxKeyword">
    <vt:lpwstr/>
  </property>
  <property fmtid="{D5CDD505-2E9C-101B-9397-08002B2CF9AE}" pid="4" name="ArticulateGUID">
    <vt:lpwstr>A5415413-43DC-4821-9287-C53503C9A0C6</vt:lpwstr>
  </property>
  <property fmtid="{D5CDD505-2E9C-101B-9397-08002B2CF9AE}" pid="5" name="ArticulatePath">
    <vt:lpwstr>same-but-different-new</vt:lpwstr>
  </property>
</Properties>
</file>