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 id="2147483660" r:id="rId6"/>
  </p:sldMasterIdLst>
  <p:notesMasterIdLst>
    <p:notesMasterId r:id="rId14"/>
  </p:notesMasterIdLst>
  <p:handoutMasterIdLst>
    <p:handoutMasterId r:id="rId15"/>
  </p:handoutMasterIdLst>
  <p:sldIdLst>
    <p:sldId id="271" r:id="rId7"/>
    <p:sldId id="272" r:id="rId8"/>
    <p:sldId id="273" r:id="rId9"/>
    <p:sldId id="274" r:id="rId10"/>
    <p:sldId id="275" r:id="rId11"/>
    <p:sldId id="276" r:id="rId12"/>
    <p:sldId id="277" r:id="rId13"/>
  </p:sldIdLst>
  <p:sldSz cx="9144000" cy="6858000" type="screen4x3"/>
  <p:notesSz cx="6858000" cy="9144000"/>
  <p:custDataLst>
    <p:tags r:id="rId16"/>
  </p:custDataLst>
  <p:defaultTextStyle>
    <a:defPPr>
      <a:defRPr lang="en-US"/>
    </a:defPPr>
    <a:lvl1pPr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Trebuchet MS" charset="0"/>
        <a:ea typeface="ＭＳ Ｐゴシック" charset="0"/>
        <a:cs typeface="ＭＳ Ｐゴシック" charset="0"/>
      </a:defRPr>
    </a:lvl5pPr>
    <a:lvl6pPr marL="2286000" algn="l" defTabSz="457200" rtl="0" eaLnBrk="1" latinLnBrk="0" hangingPunct="1">
      <a:defRPr kern="1200">
        <a:solidFill>
          <a:schemeClr val="tx1"/>
        </a:solidFill>
        <a:latin typeface="Trebuchet MS" charset="0"/>
        <a:ea typeface="ＭＳ Ｐゴシック" charset="0"/>
        <a:cs typeface="ＭＳ Ｐゴシック" charset="0"/>
      </a:defRPr>
    </a:lvl6pPr>
    <a:lvl7pPr marL="2743200" algn="l" defTabSz="457200" rtl="0" eaLnBrk="1" latinLnBrk="0" hangingPunct="1">
      <a:defRPr kern="1200">
        <a:solidFill>
          <a:schemeClr val="tx1"/>
        </a:solidFill>
        <a:latin typeface="Trebuchet MS" charset="0"/>
        <a:ea typeface="ＭＳ Ｐゴシック" charset="0"/>
        <a:cs typeface="ＭＳ Ｐゴシック" charset="0"/>
      </a:defRPr>
    </a:lvl7pPr>
    <a:lvl8pPr marL="3200400" algn="l" defTabSz="457200" rtl="0" eaLnBrk="1" latinLnBrk="0" hangingPunct="1">
      <a:defRPr kern="1200">
        <a:solidFill>
          <a:schemeClr val="tx1"/>
        </a:solidFill>
        <a:latin typeface="Trebuchet MS" charset="0"/>
        <a:ea typeface="ＭＳ Ｐゴシック" charset="0"/>
        <a:cs typeface="ＭＳ Ｐゴシック" charset="0"/>
      </a:defRPr>
    </a:lvl8pPr>
    <a:lvl9pPr marL="3657600" algn="l" defTabSz="457200" rtl="0" eaLnBrk="1" latinLnBrk="0" hangingPunct="1">
      <a:defRPr kern="1200">
        <a:solidFill>
          <a:schemeClr val="tx1"/>
        </a:solidFill>
        <a:latin typeface="Trebuchet MS"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54">
          <p15:clr>
            <a:srgbClr val="A4A3A4"/>
          </p15:clr>
        </p15:guide>
        <p15:guide id="2" pos="287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72"/>
    <a:srgbClr val="00F572"/>
    <a:srgbClr val="FFFFFF"/>
    <a:srgbClr val="92AF2B"/>
    <a:srgbClr val="859E2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71326" autoAdjust="0"/>
  </p:normalViewPr>
  <p:slideViewPr>
    <p:cSldViewPr snapToGrid="0" snapToObjects="1" showGuides="1">
      <p:cViewPr varScale="1">
        <p:scale>
          <a:sx n="61" d="100"/>
          <a:sy n="61" d="100"/>
        </p:scale>
        <p:origin x="1493" y="48"/>
      </p:cViewPr>
      <p:guideLst>
        <p:guide orient="horz" pos="2154"/>
        <p:guide pos="287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3138"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D481EE-E471-42D0-8EAE-62C2E6606DFF}" type="datetimeFigureOut">
              <a:rPr lang="en-GB" smtClean="0"/>
              <a:pPr/>
              <a:t>05/10/2021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E7DE97-459E-4219-AAC8-A0B219B10667}" type="slidenum">
              <a:rPr lang="en-GB" smtClean="0"/>
              <a:pPr/>
              <a:t>‹#›</a:t>
            </a:fld>
            <a:endParaRPr lang="en-GB"/>
          </a:p>
        </p:txBody>
      </p:sp>
    </p:spTree>
    <p:extLst>
      <p:ext uri="{BB962C8B-B14F-4D97-AF65-F5344CB8AC3E}">
        <p14:creationId xmlns:p14="http://schemas.microsoft.com/office/powerpoint/2010/main" val="4098478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7BD700-FAF2-416A-8CD2-E22EE5F74DF3}" type="datetimeFigureOut">
              <a:rPr lang="en-GB" smtClean="0"/>
              <a:pPr/>
              <a:t>05/10/2021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C833FE-B6ED-4A5A-A376-9D4F763DEB20}" type="slidenum">
              <a:rPr lang="en-GB" smtClean="0"/>
              <a:pPr/>
              <a:t>‹#›</a:t>
            </a:fld>
            <a:endParaRPr lang="en-GB"/>
          </a:p>
        </p:txBody>
      </p:sp>
    </p:spTree>
    <p:extLst>
      <p:ext uri="{BB962C8B-B14F-4D97-AF65-F5344CB8AC3E}">
        <p14:creationId xmlns:p14="http://schemas.microsoft.com/office/powerpoint/2010/main" val="3566393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myworldofwork.co.uk/marketplace"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www.myworldofwork.co.uk/routes-employment"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t>Learning intention and success criteria </a:t>
            </a:r>
          </a:p>
          <a:p>
            <a:endParaRPr lang="en-GB" dirty="0"/>
          </a:p>
          <a:p>
            <a:r>
              <a:rPr lang="en-GB" sz="1200" dirty="0"/>
              <a:t>Go over the learning</a:t>
            </a:r>
            <a:r>
              <a:rPr lang="en-GB" sz="1200" baseline="0" dirty="0"/>
              <a:t> intention and success criteria with the class.</a:t>
            </a:r>
          </a:p>
          <a:p>
            <a:endParaRPr lang="en-GB" sz="1200" baseline="0" dirty="0"/>
          </a:p>
          <a:p>
            <a:r>
              <a:rPr lang="en-GB" sz="1200" baseline="0" dirty="0"/>
              <a:t>These can be adapted to suit the needs of your learners and can be used as the basis for discussion with pupils</a:t>
            </a:r>
            <a:r>
              <a:rPr lang="en-GB" sz="1200" kern="1200" dirty="0">
                <a:solidFill>
                  <a:schemeClr val="tx1"/>
                </a:solidFill>
                <a:latin typeface="+mn-lt"/>
                <a:ea typeface="+mn-ea"/>
                <a:cs typeface="+mn-cs"/>
              </a:rPr>
              <a:t>. </a:t>
            </a:r>
          </a:p>
          <a:p>
            <a:endParaRPr lang="en-GB" sz="1200" kern="1200" dirty="0">
              <a:solidFill>
                <a:schemeClr val="tx1"/>
              </a:solidFill>
              <a:latin typeface="+mn-lt"/>
              <a:ea typeface="+mn-ea"/>
              <a:cs typeface="+mn-cs"/>
            </a:endParaRPr>
          </a:p>
          <a:p>
            <a:r>
              <a:rPr lang="en-GB" sz="1200" kern="1200" dirty="0">
                <a:solidFill>
                  <a:schemeClr val="tx1"/>
                </a:solidFill>
                <a:latin typeface="+mn-lt"/>
                <a:ea typeface="+mn-ea"/>
                <a:cs typeface="+mn-cs"/>
              </a:rPr>
              <a:t>To edit the information</a:t>
            </a:r>
            <a:r>
              <a:rPr lang="en-GB" sz="1200" kern="1200" baseline="0" dirty="0">
                <a:solidFill>
                  <a:schemeClr val="tx1"/>
                </a:solidFill>
                <a:latin typeface="+mn-lt"/>
                <a:ea typeface="+mn-ea"/>
                <a:cs typeface="+mn-cs"/>
              </a:rPr>
              <a:t> on the slide click on the slide and edit the text box.</a:t>
            </a:r>
            <a:endParaRPr lang="en-GB" sz="1200" dirty="0"/>
          </a:p>
          <a:p>
            <a:endParaRPr lang="en-GB" dirty="0"/>
          </a:p>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A0C833FE-B6ED-4A5A-A376-9D4F763DEB20}" type="slidenum">
              <a:rPr lang="en-GB" smtClean="0"/>
              <a:pPr/>
              <a:t>2</a:t>
            </a:fld>
            <a:endParaRPr lang="en-GB"/>
          </a:p>
        </p:txBody>
      </p:sp>
    </p:spTree>
    <p:extLst>
      <p:ext uri="{BB962C8B-B14F-4D97-AF65-F5344CB8AC3E}">
        <p14:creationId xmlns:p14="http://schemas.microsoft.com/office/powerpoint/2010/main" val="3576552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mn-lt"/>
                <a:ea typeface="+mn-ea"/>
                <a:cs typeface="+mn-cs"/>
              </a:rPr>
              <a:t>Introduction</a:t>
            </a:r>
            <a:r>
              <a:rPr lang="en-US" sz="1200" b="1" kern="1200" baseline="0" dirty="0">
                <a:solidFill>
                  <a:schemeClr val="tx1"/>
                </a:solidFill>
                <a:latin typeface="+mn-lt"/>
                <a:ea typeface="+mn-ea"/>
                <a:cs typeface="+mn-cs"/>
              </a:rPr>
              <a:t> to preconceptions</a:t>
            </a:r>
            <a:endParaRPr lang="en-US" sz="1200" b="1"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Use the example in the presentation to introduce the activity and ‘set the boundaries’ with the whole class, e.g. non offensive language, be sensitive to other people’s views, let people finish what they are saying before challenging their point.</a:t>
            </a:r>
            <a:endParaRPr lang="en-GB"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In pairs, or on their own, pupils should decide whether they agree or disagree with the statement ‘People our age can’t start a business’ and write down at least one reason to support their decision. Use the examples in the following two slides</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to help them get started if required.</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 pupils to feedback</a:t>
            </a:r>
            <a:r>
              <a:rPr lang="en-US" sz="1200" kern="1200" baseline="0" dirty="0">
                <a:solidFill>
                  <a:schemeClr val="tx1"/>
                </a:solidFill>
                <a:latin typeface="+mn-lt"/>
                <a:ea typeface="+mn-ea"/>
                <a:cs typeface="+mn-cs"/>
              </a:rPr>
              <a:t> their decision.</a:t>
            </a:r>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A0C833FE-B6ED-4A5A-A376-9D4F763DEB20}" type="slidenum">
              <a:rPr lang="en-GB" smtClean="0"/>
              <a:pPr/>
              <a:t>3</a:t>
            </a:fld>
            <a:endParaRPr lang="en-GB"/>
          </a:p>
        </p:txBody>
      </p:sp>
    </p:spTree>
    <p:extLst>
      <p:ext uri="{BB962C8B-B14F-4D97-AF65-F5344CB8AC3E}">
        <p14:creationId xmlns:p14="http://schemas.microsoft.com/office/powerpoint/2010/main" val="1811658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Introduction</a:t>
            </a:r>
            <a:r>
              <a:rPr lang="en-GB" b="1" baseline="0" dirty="0"/>
              <a:t> to preconceptions c</a:t>
            </a:r>
            <a:r>
              <a:rPr lang="en-GB" b="1" dirty="0"/>
              <a:t>ontinued</a:t>
            </a:r>
          </a:p>
          <a:p>
            <a:endParaRPr lang="en-GB" dirty="0"/>
          </a:p>
          <a:p>
            <a:r>
              <a:rPr lang="en-GB" dirty="0"/>
              <a:t>Go over</a:t>
            </a:r>
            <a:r>
              <a:rPr lang="en-GB" baseline="0" dirty="0"/>
              <a:t> the Agree example</a:t>
            </a:r>
          </a:p>
          <a:p>
            <a:endParaRPr lang="en-GB" dirty="0"/>
          </a:p>
        </p:txBody>
      </p:sp>
      <p:sp>
        <p:nvSpPr>
          <p:cNvPr id="4" name="Slide Number Placeholder 3"/>
          <p:cNvSpPr>
            <a:spLocks noGrp="1"/>
          </p:cNvSpPr>
          <p:nvPr>
            <p:ph type="sldNum" sz="quarter" idx="5"/>
          </p:nvPr>
        </p:nvSpPr>
        <p:spPr/>
        <p:txBody>
          <a:bodyPr/>
          <a:lstStyle/>
          <a:p>
            <a:fld id="{A0C833FE-B6ED-4A5A-A376-9D4F763DEB20}" type="slidenum">
              <a:rPr lang="en-GB" smtClean="0"/>
              <a:pPr/>
              <a:t>4</a:t>
            </a:fld>
            <a:endParaRPr lang="en-GB"/>
          </a:p>
        </p:txBody>
      </p:sp>
    </p:spTree>
    <p:extLst>
      <p:ext uri="{BB962C8B-B14F-4D97-AF65-F5344CB8AC3E}">
        <p14:creationId xmlns:p14="http://schemas.microsoft.com/office/powerpoint/2010/main" val="664469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Introduction</a:t>
            </a:r>
            <a:r>
              <a:rPr lang="en-GB" b="1" baseline="0" dirty="0"/>
              <a:t> to preconceptions c</a:t>
            </a:r>
            <a:r>
              <a:rPr lang="en-GB" b="1" dirty="0"/>
              <a:t>ontinued</a:t>
            </a:r>
          </a:p>
          <a:p>
            <a:endParaRPr lang="en-GB" dirty="0"/>
          </a:p>
          <a:p>
            <a:r>
              <a:rPr lang="en-GB" dirty="0"/>
              <a:t>Go over the disagree</a:t>
            </a:r>
            <a:r>
              <a:rPr lang="en-GB" baseline="0" dirty="0"/>
              <a:t> example</a:t>
            </a:r>
            <a:endParaRPr lang="en-GB" dirty="0"/>
          </a:p>
          <a:p>
            <a:endParaRPr lang="en-GB" dirty="0"/>
          </a:p>
        </p:txBody>
      </p:sp>
      <p:sp>
        <p:nvSpPr>
          <p:cNvPr id="4" name="Slide Number Placeholder 3"/>
          <p:cNvSpPr>
            <a:spLocks noGrp="1"/>
          </p:cNvSpPr>
          <p:nvPr>
            <p:ph type="sldNum" sz="quarter" idx="5"/>
          </p:nvPr>
        </p:nvSpPr>
        <p:spPr/>
        <p:txBody>
          <a:bodyPr/>
          <a:lstStyle/>
          <a:p>
            <a:fld id="{A0C833FE-B6ED-4A5A-A376-9D4F763DEB20}" type="slidenum">
              <a:rPr lang="en-GB" smtClean="0"/>
              <a:pPr/>
              <a:t>5</a:t>
            </a:fld>
            <a:endParaRPr lang="en-GB"/>
          </a:p>
        </p:txBody>
      </p:sp>
    </p:spTree>
    <p:extLst>
      <p:ext uri="{BB962C8B-B14F-4D97-AF65-F5344CB8AC3E}">
        <p14:creationId xmlns:p14="http://schemas.microsoft.com/office/powerpoint/2010/main" val="1420400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latin typeface="+mn-lt"/>
                <a:ea typeface="+mn-ea"/>
                <a:cs typeface="+mn-cs"/>
              </a:rPr>
              <a:t>Career</a:t>
            </a:r>
            <a:r>
              <a:rPr lang="en-US" sz="1200" b="1" kern="1200" baseline="0" dirty="0">
                <a:solidFill>
                  <a:schemeClr val="tx1"/>
                </a:solidFill>
                <a:latin typeface="+mn-lt"/>
                <a:ea typeface="+mn-ea"/>
                <a:cs typeface="+mn-cs"/>
              </a:rPr>
              <a:t> statements and feedback and analysis</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Now split the class into pairs or small groups and ask the groups to decide whether they agree or disagree with the statement(s) they are given and the reasons why,</a:t>
            </a:r>
            <a:r>
              <a:rPr lang="en-US" sz="1200" kern="1200" baseline="0" dirty="0">
                <a:solidFill>
                  <a:schemeClr val="tx1"/>
                </a:solidFill>
                <a:latin typeface="+mn-lt"/>
                <a:ea typeface="+mn-ea"/>
                <a:cs typeface="+mn-cs"/>
              </a:rPr>
              <a:t> just like they did in the previous example.</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They should capture their suggestions using a method which suits the group, e.g. posters, post-it notes, jotters.</a:t>
            </a: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Groups/pairs should then present back their argument to the whole group and use this as the basis for a class discussion.</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To generate more group discussion you might wish to ask individuals to choose one statement and come up with a counter idea.</a:t>
            </a:r>
          </a:p>
          <a:p>
            <a:pPr lvl="0"/>
            <a:endParaRPr lang="en-US" sz="1200" kern="120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mn-lt"/>
                <a:ea typeface="+mn-ea"/>
                <a:cs typeface="+mn-cs"/>
              </a:rPr>
              <a:t>During or after the group presentations use</a:t>
            </a:r>
            <a:r>
              <a:rPr lang="en-US" sz="1200" kern="1200" baseline="0" dirty="0">
                <a:solidFill>
                  <a:schemeClr val="tx1"/>
                </a:solidFill>
                <a:latin typeface="+mn-lt"/>
                <a:ea typeface="+mn-ea"/>
                <a:cs typeface="+mn-cs"/>
              </a:rPr>
              <a:t> </a:t>
            </a:r>
            <a:r>
              <a:rPr lang="en-US" sz="1200" kern="1200" dirty="0">
                <a:solidFill>
                  <a:schemeClr val="tx1"/>
                </a:solidFill>
                <a:latin typeface="+mn-lt"/>
                <a:ea typeface="+mn-ea"/>
                <a:cs typeface="+mn-cs"/>
              </a:rPr>
              <a:t>the fact sheet to challenge any preconceptions</a:t>
            </a:r>
            <a:r>
              <a:rPr lang="en-US" sz="1200" kern="1200" baseline="0" dirty="0">
                <a:solidFill>
                  <a:schemeClr val="tx1"/>
                </a:solidFill>
                <a:latin typeface="+mn-lt"/>
                <a:ea typeface="+mn-ea"/>
                <a:cs typeface="+mn-cs"/>
              </a:rPr>
              <a:t> about the world of work.</a:t>
            </a:r>
            <a:endParaRPr lang="en-GB" sz="1200" kern="1200" dirty="0">
              <a:solidFill>
                <a:schemeClr val="tx1"/>
              </a:solidFill>
              <a:latin typeface="+mn-lt"/>
              <a:ea typeface="+mn-ea"/>
              <a:cs typeface="+mn-cs"/>
            </a:endParaRPr>
          </a:p>
          <a:p>
            <a:pPr lvl="0"/>
            <a:endParaRPr lang="en-GB" sz="1200" kern="1200" dirty="0">
              <a:solidFill>
                <a:schemeClr val="tx1"/>
              </a:solidFill>
              <a:latin typeface="+mn-lt"/>
              <a:ea typeface="+mn-ea"/>
              <a:cs typeface="+mn-cs"/>
            </a:endParaRPr>
          </a:p>
          <a:p>
            <a:pPr lvl="0"/>
            <a:endParaRPr lang="en-GB" sz="1200" kern="1200" dirty="0">
              <a:solidFill>
                <a:schemeClr val="tx1"/>
              </a:solidFill>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A0C833FE-B6ED-4A5A-A376-9D4F763DEB20}" type="slidenum">
              <a:rPr lang="en-GB" smtClean="0"/>
              <a:pPr/>
              <a:t>6</a:t>
            </a:fld>
            <a:endParaRPr lang="en-GB"/>
          </a:p>
        </p:txBody>
      </p:sp>
    </p:spTree>
    <p:extLst>
      <p:ext uri="{BB962C8B-B14F-4D97-AF65-F5344CB8AC3E}">
        <p14:creationId xmlns:p14="http://schemas.microsoft.com/office/powerpoint/2010/main" val="3700341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Next steps</a:t>
            </a:r>
          </a:p>
          <a:p>
            <a:endParaRPr lang="en-GB" dirty="0"/>
          </a:p>
          <a:p>
            <a:pPr lvl="0"/>
            <a:r>
              <a:rPr lang="en-US" sz="1200" kern="1200" dirty="0">
                <a:solidFill>
                  <a:schemeClr val="tx1"/>
                </a:solidFill>
                <a:latin typeface="+mn-lt"/>
                <a:ea typeface="+mn-ea"/>
                <a:cs typeface="+mn-cs"/>
              </a:rPr>
              <a:t>If</a:t>
            </a:r>
            <a:r>
              <a:rPr lang="en-US" sz="1200" kern="1200" baseline="0" dirty="0">
                <a:solidFill>
                  <a:schemeClr val="tx1"/>
                </a:solidFill>
                <a:latin typeface="+mn-lt"/>
                <a:ea typeface="+mn-ea"/>
                <a:cs typeface="+mn-cs"/>
              </a:rPr>
              <a:t> there is time left and you have access to suitable ICT facilities pupils can use</a:t>
            </a:r>
            <a:r>
              <a:rPr lang="en-US" sz="1200" kern="1200" dirty="0">
                <a:solidFill>
                  <a:schemeClr val="tx1"/>
                </a:solidFill>
                <a:latin typeface="+mn-lt"/>
                <a:ea typeface="+mn-ea"/>
                <a:cs typeface="+mn-cs"/>
              </a:rPr>
              <a:t> My career options in My World of Work to fin</a:t>
            </a:r>
            <a:r>
              <a:rPr lang="en-GB" sz="1200" kern="1200" baseline="0" dirty="0">
                <a:solidFill>
                  <a:schemeClr val="tx1"/>
                </a:solidFill>
                <a:latin typeface="+mn-lt"/>
                <a:ea typeface="+mn-ea"/>
                <a:cs typeface="+mn-cs"/>
              </a:rPr>
              <a:t>d out more about</a:t>
            </a:r>
            <a:r>
              <a:rPr lang="en-GB" baseline="0" dirty="0"/>
              <a:t> careers and the different routes to employment.</a:t>
            </a:r>
            <a:endParaRPr lang="en-US" sz="1200" kern="1200" dirty="0">
              <a:solidFill>
                <a:schemeClr val="tx1"/>
              </a:solidFill>
              <a:latin typeface="+mn-lt"/>
              <a:ea typeface="+mn-ea"/>
              <a:cs typeface="+mn-cs"/>
            </a:endParaRPr>
          </a:p>
          <a:p>
            <a:pPr lvl="0"/>
            <a:endParaRPr lang="en-US"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Ask</a:t>
            </a:r>
            <a:r>
              <a:rPr lang="en-US" sz="1200" kern="1200" baseline="0" dirty="0">
                <a:solidFill>
                  <a:schemeClr val="tx1"/>
                </a:solidFill>
                <a:latin typeface="+mn-lt"/>
                <a:ea typeface="+mn-ea"/>
                <a:cs typeface="+mn-cs"/>
              </a:rPr>
              <a:t> pupils to log in to their computers, open an internet browser and go to myworldofwork.co.uk. They should then select the green tab, ‘My career options’ where they can explore their options. NB. Pupils do not need to be logged in to My World of Work to do this.</a:t>
            </a:r>
          </a:p>
          <a:p>
            <a:pPr lvl="0"/>
            <a:endParaRPr lang="en-GB" sz="1200" kern="1200" dirty="0">
              <a:solidFill>
                <a:schemeClr val="tx1"/>
              </a:solidFill>
              <a:latin typeface="+mn-lt"/>
              <a:ea typeface="+mn-ea"/>
              <a:cs typeface="+mn-cs"/>
            </a:endParaRPr>
          </a:p>
          <a:p>
            <a:pPr lvl="0"/>
            <a:r>
              <a:rPr lang="en-US" sz="1200" kern="1200" dirty="0">
                <a:solidFill>
                  <a:schemeClr val="tx1"/>
                </a:solidFill>
                <a:latin typeface="+mn-lt"/>
                <a:ea typeface="+mn-ea"/>
                <a:cs typeface="+mn-cs"/>
              </a:rPr>
              <a:t>You</a:t>
            </a:r>
            <a:r>
              <a:rPr lang="en-US" sz="1200" kern="1200" baseline="0" dirty="0">
                <a:solidFill>
                  <a:schemeClr val="tx1"/>
                </a:solidFill>
                <a:latin typeface="+mn-lt"/>
                <a:ea typeface="+mn-ea"/>
                <a:cs typeface="+mn-cs"/>
              </a:rPr>
              <a:t> may also want to i</a:t>
            </a:r>
            <a:r>
              <a:rPr lang="en-US" sz="1200" kern="1200" dirty="0">
                <a:solidFill>
                  <a:schemeClr val="tx1"/>
                </a:solidFill>
                <a:latin typeface="+mn-lt"/>
                <a:ea typeface="+mn-ea"/>
                <a:cs typeface="+mn-cs"/>
              </a:rPr>
              <a:t>nvite guest speakers to talk to pupils at assemblies or in class (you can use Marketplace on My World of Work to </a:t>
            </a:r>
            <a:r>
              <a:rPr lang="en-US" sz="1200" kern="1200" dirty="0" err="1">
                <a:solidFill>
                  <a:schemeClr val="tx1"/>
                </a:solidFill>
                <a:latin typeface="+mn-lt"/>
                <a:ea typeface="+mn-ea"/>
                <a:cs typeface="+mn-cs"/>
              </a:rPr>
              <a:t>organise</a:t>
            </a:r>
            <a:r>
              <a:rPr lang="en-US" sz="1200" kern="1200" dirty="0">
                <a:solidFill>
                  <a:schemeClr val="tx1"/>
                </a:solidFill>
                <a:latin typeface="+mn-lt"/>
                <a:ea typeface="+mn-ea"/>
                <a:cs typeface="+mn-cs"/>
              </a:rPr>
              <a:t> this)</a:t>
            </a:r>
            <a:r>
              <a:rPr lang="en-US" sz="1200" kern="1200" baseline="0" dirty="0">
                <a:solidFill>
                  <a:schemeClr val="tx1"/>
                </a:solidFill>
                <a:latin typeface="+mn-lt"/>
                <a:ea typeface="+mn-ea"/>
                <a:cs typeface="+mn-cs"/>
              </a:rPr>
              <a:t>.</a:t>
            </a:r>
          </a:p>
          <a:p>
            <a:pPr lvl="0"/>
            <a:endParaRPr lang="en-US" sz="1200" kern="1200" baseline="0" dirty="0">
              <a:solidFill>
                <a:schemeClr val="tx1"/>
              </a:solidFill>
              <a:latin typeface="+mn-lt"/>
              <a:ea typeface="+mn-ea"/>
              <a:cs typeface="+mn-cs"/>
            </a:endParaRPr>
          </a:p>
          <a:p>
            <a:pPr lvl="0"/>
            <a:r>
              <a:rPr lang="en-US" dirty="0">
                <a:hlinkClick r:id="rId3"/>
              </a:rPr>
              <a:t>https://www.myworldofwork.co.uk/marketplace</a:t>
            </a:r>
            <a:endParaRPr lang="en-US" dirty="0"/>
          </a:p>
          <a:p>
            <a:endParaRPr lang="en-GB" dirty="0"/>
          </a:p>
          <a:p>
            <a:r>
              <a:rPr lang="en-GB" dirty="0"/>
              <a:t>Consider</a:t>
            </a:r>
            <a:r>
              <a:rPr lang="en-GB" baseline="0" dirty="0"/>
              <a:t> completing the Routes to employment activity next to build on the idea that there are lots of different options open to everyone when leaving school.</a:t>
            </a:r>
          </a:p>
          <a:p>
            <a:endParaRPr lang="en-GB" dirty="0"/>
          </a:p>
          <a:p>
            <a:r>
              <a:rPr lang="en-GB" dirty="0">
                <a:hlinkClick r:id="rId4"/>
              </a:rPr>
              <a:t>https://www.myworldofwork.co.uk/routes-employment</a:t>
            </a:r>
            <a:endParaRPr lang="en-GB" dirty="0"/>
          </a:p>
          <a:p>
            <a:endParaRPr lang="en-GB" baseline="0" dirty="0"/>
          </a:p>
          <a:p>
            <a:endParaRPr lang="en-GB" dirty="0"/>
          </a:p>
          <a:p>
            <a:endParaRPr lang="en-GB" dirty="0"/>
          </a:p>
        </p:txBody>
      </p:sp>
      <p:sp>
        <p:nvSpPr>
          <p:cNvPr id="4" name="Slide Number Placeholder 3"/>
          <p:cNvSpPr>
            <a:spLocks noGrp="1"/>
          </p:cNvSpPr>
          <p:nvPr>
            <p:ph type="sldNum" sz="quarter" idx="5"/>
          </p:nvPr>
        </p:nvSpPr>
        <p:spPr/>
        <p:txBody>
          <a:bodyPr/>
          <a:lstStyle/>
          <a:p>
            <a:fld id="{A0C833FE-B6ED-4A5A-A376-9D4F763DEB20}" type="slidenum">
              <a:rPr lang="en-GB" smtClean="0"/>
              <a:pPr/>
              <a:t>7</a:t>
            </a:fld>
            <a:endParaRPr lang="en-GB"/>
          </a:p>
        </p:txBody>
      </p:sp>
    </p:spTree>
    <p:extLst>
      <p:ext uri="{BB962C8B-B14F-4D97-AF65-F5344CB8AC3E}">
        <p14:creationId xmlns:p14="http://schemas.microsoft.com/office/powerpoint/2010/main" val="3162889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5720F29-2BB3-3645-912C-52E4831B1E58}"/>
              </a:ext>
            </a:extLst>
          </p:cNvPr>
          <p:cNvSpPr>
            <a:spLocks noGrp="1"/>
          </p:cNvSpPr>
          <p:nvPr>
            <p:ph type="subTitle" idx="1"/>
          </p:nvPr>
        </p:nvSpPr>
        <p:spPr>
          <a:xfrm>
            <a:off x="1808017" y="2665657"/>
            <a:ext cx="6192983" cy="1655762"/>
          </a:xfrm>
          <a:prstGeom prst="rect">
            <a:avLst/>
          </a:prstGeom>
        </p:spPr>
        <p:txBody>
          <a:bodyPr/>
          <a:lstStyle>
            <a:lvl1pPr marL="0" indent="0" algn="l">
              <a:buNone/>
              <a:defRPr sz="2400" b="1">
                <a:solidFill>
                  <a:srgbClr val="005F72"/>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8" name="Title Placeholder 1">
            <a:extLst>
              <a:ext uri="{FF2B5EF4-FFF2-40B4-BE49-F238E27FC236}">
                <a16:creationId xmlns:a16="http://schemas.microsoft.com/office/drawing/2014/main" id="{EB897072-A64A-4010-B911-44D44FF8F2EB}"/>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9" name="Date Placeholder 4">
            <a:extLst>
              <a:ext uri="{FF2B5EF4-FFF2-40B4-BE49-F238E27FC236}">
                <a16:creationId xmlns:a16="http://schemas.microsoft.com/office/drawing/2014/main" id="{BC10F7CE-EACF-42AA-85CE-E47C45B16AE6}"/>
              </a:ext>
            </a:extLst>
          </p:cNvPr>
          <p:cNvSpPr>
            <a:spLocks noGrp="1"/>
          </p:cNvSpPr>
          <p:nvPr>
            <p:ph type="dt" sz="half" idx="10"/>
          </p:nvPr>
        </p:nvSpPr>
        <p:spPr>
          <a:xfrm>
            <a:off x="628650" y="6356351"/>
            <a:ext cx="2057400" cy="365125"/>
          </a:xfrm>
        </p:spPr>
        <p:txBody>
          <a:bodyPr/>
          <a:lstStyle>
            <a:lvl1pPr>
              <a:defRPr>
                <a:latin typeface="Arial" panose="020B0604020202020204" pitchFamily="34" charset="0"/>
                <a:cs typeface="Arial" panose="020B0604020202020204" pitchFamily="34" charset="0"/>
              </a:defRPr>
            </a:lvl1pPr>
          </a:lstStyle>
          <a:p>
            <a:fld id="{16C6876F-23A0-FA43-A437-720550E793CF}" type="datetimeFigureOut">
              <a:rPr lang="en-US" smtClean="0"/>
              <a:pPr/>
              <a:t>10/5/2021</a:t>
            </a:fld>
            <a:endParaRPr lang="en-US"/>
          </a:p>
        </p:txBody>
      </p:sp>
      <p:sp>
        <p:nvSpPr>
          <p:cNvPr id="10" name="Footer Placeholder 5">
            <a:extLst>
              <a:ext uri="{FF2B5EF4-FFF2-40B4-BE49-F238E27FC236}">
                <a16:creationId xmlns:a16="http://schemas.microsoft.com/office/drawing/2014/main" id="{6508B7D8-EBA5-4931-BBAF-A73BC81D5E9B}"/>
              </a:ext>
            </a:extLst>
          </p:cNvPr>
          <p:cNvSpPr>
            <a:spLocks noGrp="1"/>
          </p:cNvSpPr>
          <p:nvPr>
            <p:ph type="ftr" sz="quarter" idx="11"/>
          </p:nvPr>
        </p:nvSpPr>
        <p:spPr>
          <a:xfrm>
            <a:off x="3028950" y="6356351"/>
            <a:ext cx="3086100" cy="365125"/>
          </a:xfr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1" name="Slide Number Placeholder 6">
            <a:extLst>
              <a:ext uri="{FF2B5EF4-FFF2-40B4-BE49-F238E27FC236}">
                <a16:creationId xmlns:a16="http://schemas.microsoft.com/office/drawing/2014/main" id="{2BF7B66B-606B-4D66-9CA2-0BF12AF94EF1}"/>
              </a:ext>
            </a:extLst>
          </p:cNvPr>
          <p:cNvSpPr>
            <a:spLocks noGrp="1"/>
          </p:cNvSpPr>
          <p:nvPr>
            <p:ph type="sldNum" sz="quarter" idx="12"/>
          </p:nvPr>
        </p:nvSpPr>
        <p:spPr>
          <a:xfrm>
            <a:off x="6457950" y="6356351"/>
            <a:ext cx="2057400" cy="365125"/>
          </a:xfrm>
        </p:spPr>
        <p:txBody>
          <a:bodyPr/>
          <a:lstStyle>
            <a:lvl1pPr>
              <a:defRPr>
                <a:latin typeface="Arial" panose="020B0604020202020204" pitchFamily="34" charset="0"/>
                <a:cs typeface="Arial" panose="020B0604020202020204" pitchFamily="34" charset="0"/>
              </a:defRPr>
            </a:lvl1pPr>
          </a:lstStyle>
          <a:p>
            <a:fld id="{B8AF0F92-E179-4C4F-B72C-36E4847C8248}" type="slidenum">
              <a:rPr lang="en-US" smtClean="0"/>
              <a:pPr/>
              <a:t>‹#›</a:t>
            </a:fld>
            <a:endParaRPr lang="en-US"/>
          </a:p>
        </p:txBody>
      </p:sp>
    </p:spTree>
    <p:extLst>
      <p:ext uri="{BB962C8B-B14F-4D97-AF65-F5344CB8AC3E}">
        <p14:creationId xmlns:p14="http://schemas.microsoft.com/office/powerpoint/2010/main" val="809317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D079C-CEF0-42A2-9027-031AFF0A2B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EADA69-C70D-4FAA-83C2-263426DA81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64E2D4-FC18-462E-AE04-4273415BC6FB}"/>
              </a:ext>
            </a:extLst>
          </p:cNvPr>
          <p:cNvSpPr>
            <a:spLocks noGrp="1"/>
          </p:cNvSpPr>
          <p:nvPr>
            <p:ph type="dt" sz="half" idx="10"/>
          </p:nvPr>
        </p:nvSpPr>
        <p:spPr>
          <a:xfrm>
            <a:off x="628650" y="6356351"/>
            <a:ext cx="2057400" cy="365125"/>
          </a:xfrm>
          <a:prstGeom prst="rect">
            <a:avLst/>
          </a:prstGeom>
        </p:spPr>
        <p:txBody>
          <a:bodyPr/>
          <a:lstStyle/>
          <a:p>
            <a:fld id="{0684533E-22D7-45FB-A835-733CFB4541DE}" type="datetimeFigureOut">
              <a:rPr lang="en-GB" smtClean="0"/>
              <a:t>05/10/2021</a:t>
            </a:fld>
            <a:endParaRPr lang="en-GB"/>
          </a:p>
        </p:txBody>
      </p:sp>
      <p:sp>
        <p:nvSpPr>
          <p:cNvPr id="5" name="Footer Placeholder 4">
            <a:extLst>
              <a:ext uri="{FF2B5EF4-FFF2-40B4-BE49-F238E27FC236}">
                <a16:creationId xmlns:a16="http://schemas.microsoft.com/office/drawing/2014/main" id="{C0F19D8A-83F2-4BBC-A142-CBB332A14EA1}"/>
              </a:ext>
            </a:extLst>
          </p:cNvPr>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B8B835F5-5A99-4CBC-B18F-57CB97266724}"/>
              </a:ext>
            </a:extLst>
          </p:cNvPr>
          <p:cNvSpPr>
            <a:spLocks noGrp="1"/>
          </p:cNvSpPr>
          <p:nvPr>
            <p:ph type="sldNum" sz="quarter" idx="12"/>
          </p:nvPr>
        </p:nvSpPr>
        <p:spPr>
          <a:xfrm>
            <a:off x="6457950" y="6356351"/>
            <a:ext cx="2057400" cy="365125"/>
          </a:xfrm>
          <a:prstGeom prst="rect">
            <a:avLst/>
          </a:prstGeom>
        </p:spPr>
        <p:txBody>
          <a:bodyPr/>
          <a:lstStyle/>
          <a:p>
            <a:fld id="{3BD830CE-74FF-4623-A14D-293ABDC613DB}" type="slidenum">
              <a:rPr lang="en-GB" smtClean="0"/>
              <a:t>‹#›</a:t>
            </a:fld>
            <a:endParaRPr lang="en-GB"/>
          </a:p>
        </p:txBody>
      </p:sp>
    </p:spTree>
    <p:extLst>
      <p:ext uri="{BB962C8B-B14F-4D97-AF65-F5344CB8AC3E}">
        <p14:creationId xmlns:p14="http://schemas.microsoft.com/office/powerpoint/2010/main" val="3078244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12E11E-7897-4DE6-AAAC-0F4393718720}"/>
              </a:ext>
            </a:extLst>
          </p:cNvPr>
          <p:cNvSpPr/>
          <p:nvPr userDrawn="1"/>
        </p:nvSpPr>
        <p:spPr>
          <a:xfrm>
            <a:off x="0" y="0"/>
            <a:ext cx="9144000" cy="5239512"/>
          </a:xfrm>
          <a:prstGeom prst="rect">
            <a:avLst/>
          </a:prstGeom>
          <a:solidFill>
            <a:srgbClr val="E8E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a:extLst>
              <a:ext uri="{FF2B5EF4-FFF2-40B4-BE49-F238E27FC236}">
                <a16:creationId xmlns:a16="http://schemas.microsoft.com/office/drawing/2014/main" id="{11BE0373-71CC-4F78-A6BB-1D14DECDB3BF}"/>
              </a:ext>
            </a:extLst>
          </p:cNvPr>
          <p:cNvPicPr>
            <a:picLocks noChangeAspect="1"/>
          </p:cNvPicPr>
          <p:nvPr userDrawn="1"/>
        </p:nvPicPr>
        <p:blipFill>
          <a:blip r:embed="rId3"/>
          <a:stretch>
            <a:fillRect/>
          </a:stretch>
        </p:blipFill>
        <p:spPr>
          <a:xfrm>
            <a:off x="0" y="658260"/>
            <a:ext cx="1485900" cy="1041400"/>
          </a:xfrm>
          <a:prstGeom prst="rect">
            <a:avLst/>
          </a:prstGeom>
        </p:spPr>
      </p:pic>
      <p:sp>
        <p:nvSpPr>
          <p:cNvPr id="2" name="Title Placeholder 1">
            <a:extLst>
              <a:ext uri="{FF2B5EF4-FFF2-40B4-BE49-F238E27FC236}">
                <a16:creationId xmlns:a16="http://schemas.microsoft.com/office/drawing/2014/main" id="{4907E6DC-22CA-034B-8929-F8FAEC4C2F4B}"/>
              </a:ext>
            </a:extLst>
          </p:cNvPr>
          <p:cNvSpPr>
            <a:spLocks noGrp="1"/>
          </p:cNvSpPr>
          <p:nvPr>
            <p:ph type="title"/>
          </p:nvPr>
        </p:nvSpPr>
        <p:spPr>
          <a:xfrm>
            <a:off x="1808018" y="365126"/>
            <a:ext cx="6707332" cy="1530177"/>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4" name="Date Placeholder 3">
            <a:extLst>
              <a:ext uri="{FF2B5EF4-FFF2-40B4-BE49-F238E27FC236}">
                <a16:creationId xmlns:a16="http://schemas.microsoft.com/office/drawing/2014/main" id="{258C971F-24C7-8241-B364-6B422AEF3E7E}"/>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6C6876F-23A0-FA43-A437-720550E793CF}" type="datetimeFigureOut">
              <a:rPr lang="en-US" smtClean="0"/>
              <a:t>10/5/2021</a:t>
            </a:fld>
            <a:endParaRPr lang="en-US"/>
          </a:p>
        </p:txBody>
      </p:sp>
      <p:sp>
        <p:nvSpPr>
          <p:cNvPr id="5" name="Footer Placeholder 4">
            <a:extLst>
              <a:ext uri="{FF2B5EF4-FFF2-40B4-BE49-F238E27FC236}">
                <a16:creationId xmlns:a16="http://schemas.microsoft.com/office/drawing/2014/main" id="{E6DD1F3C-E490-1249-BF4A-9D1740705D0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B8B7843-DD40-7847-A428-475128AB87B7}"/>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AF0F92-E179-4C4F-B72C-36E4847C8248}" type="slidenum">
              <a:rPr lang="en-US" smtClean="0"/>
              <a:t>‹#›</a:t>
            </a:fld>
            <a:endParaRPr lang="en-US"/>
          </a:p>
        </p:txBody>
      </p:sp>
    </p:spTree>
    <p:extLst>
      <p:ext uri="{BB962C8B-B14F-4D97-AF65-F5344CB8AC3E}">
        <p14:creationId xmlns:p14="http://schemas.microsoft.com/office/powerpoint/2010/main" val="3663483187"/>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F8064A4-FA7E-4C8D-AE78-6415F0F50209}"/>
              </a:ext>
            </a:extLst>
          </p:cNvPr>
          <p:cNvSpPr/>
          <p:nvPr userDrawn="1"/>
        </p:nvSpPr>
        <p:spPr>
          <a:xfrm>
            <a:off x="0" y="0"/>
            <a:ext cx="9144000" cy="1047404"/>
          </a:xfrm>
          <a:prstGeom prst="rect">
            <a:avLst/>
          </a:prstGeom>
          <a:solidFill>
            <a:srgbClr val="E8E4F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Placeholder 1">
            <a:extLst>
              <a:ext uri="{FF2B5EF4-FFF2-40B4-BE49-F238E27FC236}">
                <a16:creationId xmlns:a16="http://schemas.microsoft.com/office/drawing/2014/main" id="{69ECF88C-60FE-48FB-A2BE-C4DE9028FBEF}"/>
              </a:ext>
            </a:extLst>
          </p:cNvPr>
          <p:cNvSpPr>
            <a:spLocks noGrp="1"/>
          </p:cNvSpPr>
          <p:nvPr>
            <p:ph type="title"/>
          </p:nvPr>
        </p:nvSpPr>
        <p:spPr>
          <a:xfrm>
            <a:off x="628650" y="18256"/>
            <a:ext cx="7886700" cy="1029149"/>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C3446E89-F629-44F9-BF67-C0266A24307B}"/>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130103672"/>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914400" rtl="0" eaLnBrk="1" latinLnBrk="0" hangingPunct="1">
        <a:lnSpc>
          <a:spcPct val="90000"/>
        </a:lnSpc>
        <a:spcBef>
          <a:spcPct val="0"/>
        </a:spcBef>
        <a:buNone/>
        <a:defRPr sz="2400" b="1" kern="1200">
          <a:solidFill>
            <a:srgbClr val="005F7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hyperlink" Target="http://www.myworldofwork.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3FBCA8B-44B8-4C15-B279-0F75810ABD12}"/>
              </a:ext>
            </a:extLst>
          </p:cNvPr>
          <p:cNvSpPr>
            <a:spLocks noGrp="1"/>
          </p:cNvSpPr>
          <p:nvPr>
            <p:ph type="title"/>
          </p:nvPr>
        </p:nvSpPr>
        <p:spPr/>
        <p:txBody>
          <a:bodyPr>
            <a:normAutofit/>
          </a:bodyPr>
          <a:lstStyle/>
          <a:p>
            <a:r>
              <a:rPr lang="en-GB" sz="3200" dirty="0"/>
              <a:t>Equality and Diversity</a:t>
            </a:r>
          </a:p>
        </p:txBody>
      </p:sp>
      <p:sp>
        <p:nvSpPr>
          <p:cNvPr id="2" name="Subtitle 1">
            <a:extLst>
              <a:ext uri="{FF2B5EF4-FFF2-40B4-BE49-F238E27FC236}">
                <a16:creationId xmlns:a16="http://schemas.microsoft.com/office/drawing/2014/main" id="{BEAF4349-DDD9-4237-B3AC-D3B6874D9FF8}"/>
              </a:ext>
            </a:extLst>
          </p:cNvPr>
          <p:cNvSpPr>
            <a:spLocks noGrp="1"/>
          </p:cNvSpPr>
          <p:nvPr>
            <p:ph type="subTitle" idx="1"/>
          </p:nvPr>
        </p:nvSpPr>
        <p:spPr/>
        <p:txBody>
          <a:bodyPr/>
          <a:lstStyle/>
          <a:p>
            <a:r>
              <a:rPr lang="en-GB" sz="4400" dirty="0"/>
              <a:t>Career: Fact or fiction</a:t>
            </a:r>
          </a:p>
        </p:txBody>
      </p:sp>
      <p:grpSp>
        <p:nvGrpSpPr>
          <p:cNvPr id="6" name="Group 5" descr="My world of work logo and topic text">
            <a:extLst>
              <a:ext uri="{FF2B5EF4-FFF2-40B4-BE49-F238E27FC236}">
                <a16:creationId xmlns:a16="http://schemas.microsoft.com/office/drawing/2014/main" id="{FC62F873-9E5C-471C-8275-25BA25B25FF0}"/>
              </a:ext>
            </a:extLst>
          </p:cNvPr>
          <p:cNvGrpSpPr/>
          <p:nvPr/>
        </p:nvGrpSpPr>
        <p:grpSpPr>
          <a:xfrm>
            <a:off x="284409" y="5720799"/>
            <a:ext cx="8575182" cy="643226"/>
            <a:chOff x="316992" y="5590507"/>
            <a:chExt cx="11433576" cy="857634"/>
          </a:xfrm>
        </p:grpSpPr>
        <p:pic>
          <p:nvPicPr>
            <p:cNvPr id="7" name="Picture 6" descr="Logo&#10;&#10;Description automatically generated with low confidence">
              <a:extLst>
                <a:ext uri="{FF2B5EF4-FFF2-40B4-BE49-F238E27FC236}">
                  <a16:creationId xmlns:a16="http://schemas.microsoft.com/office/drawing/2014/main" id="{EC3AAB70-7B6D-403C-A83E-A06AA1B35193}"/>
                </a:ext>
              </a:extLst>
            </p:cNvPr>
            <p:cNvPicPr>
              <a:picLocks noChangeAspect="1"/>
            </p:cNvPicPr>
            <p:nvPr/>
          </p:nvPicPr>
          <p:blipFill>
            <a:blip r:embed="rId3"/>
            <a:stretch>
              <a:fillRect/>
            </a:stretch>
          </p:blipFill>
          <p:spPr>
            <a:xfrm>
              <a:off x="316992" y="5590507"/>
              <a:ext cx="2215896" cy="857634"/>
            </a:xfrm>
            <a:prstGeom prst="rect">
              <a:avLst/>
            </a:prstGeom>
          </p:spPr>
        </p:pic>
        <p:sp>
          <p:nvSpPr>
            <p:cNvPr id="8" name="TextBox 7">
              <a:extLst>
                <a:ext uri="{FF2B5EF4-FFF2-40B4-BE49-F238E27FC236}">
                  <a16:creationId xmlns:a16="http://schemas.microsoft.com/office/drawing/2014/main" id="{C2079C79-8B8B-40F4-A563-5927FC628DC5}"/>
                </a:ext>
              </a:extLst>
            </p:cNvPr>
            <p:cNvSpPr txBox="1"/>
            <p:nvPr/>
          </p:nvSpPr>
          <p:spPr>
            <a:xfrm>
              <a:off x="9461681" y="5897812"/>
              <a:ext cx="2288887" cy="369332"/>
            </a:xfrm>
            <a:prstGeom prst="rect">
              <a:avLst/>
            </a:prstGeom>
            <a:noFill/>
          </p:spPr>
          <p:txBody>
            <a:bodyPr wrap="square" rtlCol="0">
              <a:spAutoFit/>
            </a:bodyPr>
            <a:lstStyle/>
            <a:p>
              <a:r>
                <a:rPr lang="en-US" sz="1350" dirty="0">
                  <a:solidFill>
                    <a:schemeClr val="tx1">
                      <a:lumMod val="95000"/>
                      <a:lumOff val="5000"/>
                    </a:schemeClr>
                  </a:solidFill>
                  <a:latin typeface="Arial" panose="020B0604020202020204" pitchFamily="34" charset="0"/>
                  <a:cs typeface="Arial" panose="020B0604020202020204" pitchFamily="34" charset="0"/>
                </a:rPr>
                <a:t>BGE Third/Fourth</a:t>
              </a:r>
            </a:p>
          </p:txBody>
        </p:sp>
        <p:sp>
          <p:nvSpPr>
            <p:cNvPr id="9" name="Rectangle 8">
              <a:extLst>
                <a:ext uri="{FF2B5EF4-FFF2-40B4-BE49-F238E27FC236}">
                  <a16:creationId xmlns:a16="http://schemas.microsoft.com/office/drawing/2014/main" id="{291C8EFB-372E-4FDE-A5B9-86ABB0EB9B66}"/>
                </a:ext>
              </a:extLst>
            </p:cNvPr>
            <p:cNvSpPr/>
            <p:nvPr/>
          </p:nvSpPr>
          <p:spPr>
            <a:xfrm>
              <a:off x="9245924" y="5876995"/>
              <a:ext cx="133564" cy="410966"/>
            </a:xfrm>
            <a:prstGeom prst="rect">
              <a:avLst/>
            </a:prstGeom>
            <a:solidFill>
              <a:srgbClr val="E8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custDataLst>
      <p:tags r:id="rId1"/>
    </p:custDataLst>
    <p:extLst>
      <p:ext uri="{BB962C8B-B14F-4D97-AF65-F5344CB8AC3E}">
        <p14:creationId xmlns:p14="http://schemas.microsoft.com/office/powerpoint/2010/main" val="239017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Equality and Diversity</a:t>
            </a:r>
          </a:p>
        </p:txBody>
      </p:sp>
      <p:sp>
        <p:nvSpPr>
          <p:cNvPr id="4" name="Content Placeholder 2">
            <a:extLst>
              <a:ext uri="{FF2B5EF4-FFF2-40B4-BE49-F238E27FC236}">
                <a16:creationId xmlns:a16="http://schemas.microsoft.com/office/drawing/2014/main" id="{3B8A0F80-8012-4F61-A714-A85EC07F3918}"/>
              </a:ext>
            </a:extLst>
          </p:cNvPr>
          <p:cNvSpPr>
            <a:spLocks noGrp="1"/>
          </p:cNvSpPr>
          <p:nvPr>
            <p:ph idx="1"/>
          </p:nvPr>
        </p:nvSpPr>
        <p:spPr>
          <a:xfrm>
            <a:off x="457200" y="1600200"/>
            <a:ext cx="8229600" cy="4525963"/>
          </a:xfrm>
        </p:spPr>
        <p:txBody>
          <a:bodyPr rtlCol="0">
            <a:normAutofit/>
          </a:bodyPr>
          <a:lstStyle/>
          <a:p>
            <a:pPr marL="0" indent="0" fontAlgn="auto">
              <a:spcBef>
                <a:spcPts val="0"/>
              </a:spcBef>
              <a:spcAft>
                <a:spcPts val="600"/>
              </a:spcAft>
              <a:buNone/>
              <a:defRPr/>
            </a:pPr>
            <a:r>
              <a:rPr lang="en-US" sz="2600" b="1" dirty="0">
                <a:solidFill>
                  <a:srgbClr val="005F72"/>
                </a:solidFill>
              </a:rPr>
              <a:t>Learning intention</a:t>
            </a:r>
          </a:p>
          <a:p>
            <a:pPr fontAlgn="auto">
              <a:spcBef>
                <a:spcPts val="576"/>
              </a:spcBef>
              <a:spcAft>
                <a:spcPts val="0"/>
              </a:spcAft>
              <a:buClr>
                <a:srgbClr val="005F72"/>
              </a:buClr>
              <a:buFont typeface="Arial"/>
              <a:buChar char="•"/>
              <a:defRPr/>
            </a:pPr>
            <a:r>
              <a:rPr lang="en-GB" sz="2200" dirty="0">
                <a:ea typeface="+mn-ea"/>
              </a:rPr>
              <a:t>I will explore and challenge my views about the world of work</a:t>
            </a:r>
          </a:p>
          <a:p>
            <a:pPr marL="0" indent="0" fontAlgn="auto">
              <a:spcBef>
                <a:spcPts val="1200"/>
              </a:spcBef>
              <a:spcAft>
                <a:spcPts val="600"/>
              </a:spcAft>
              <a:buNone/>
              <a:defRPr/>
            </a:pPr>
            <a:r>
              <a:rPr lang="en-US" sz="2600" b="1" dirty="0">
                <a:solidFill>
                  <a:srgbClr val="005F72"/>
                </a:solidFill>
              </a:rPr>
              <a:t>Success criteria</a:t>
            </a:r>
          </a:p>
          <a:p>
            <a:pPr lvl="0" fontAlgn="auto">
              <a:spcBef>
                <a:spcPts val="576"/>
              </a:spcBef>
              <a:spcAft>
                <a:spcPts val="0"/>
              </a:spcAft>
              <a:buClr>
                <a:srgbClr val="005F72"/>
              </a:buClr>
              <a:buFont typeface="Arial"/>
              <a:buChar char="•"/>
              <a:defRPr/>
            </a:pPr>
            <a:r>
              <a:rPr lang="en-US" sz="2200" dirty="0"/>
              <a:t>I can discuss my views about jobs and learning along with my peers and show respect for other peoples opinions</a:t>
            </a:r>
            <a:endParaRPr lang="en-GB" sz="2200" dirty="0"/>
          </a:p>
          <a:p>
            <a:pPr fontAlgn="auto">
              <a:spcBef>
                <a:spcPts val="576"/>
              </a:spcBef>
              <a:spcAft>
                <a:spcPts val="0"/>
              </a:spcAft>
              <a:buClr>
                <a:srgbClr val="92AF2B"/>
              </a:buClr>
              <a:buFont typeface="Arial"/>
              <a:buChar char="•"/>
              <a:defRPr/>
            </a:pPr>
            <a:endParaRPr lang="en-US" dirty="0">
              <a:ea typeface="+mn-ea"/>
              <a:cs typeface="+mn-cs"/>
            </a:endParaRPr>
          </a:p>
          <a:p>
            <a:pPr marL="0" indent="0" fontAlgn="auto">
              <a:spcAft>
                <a:spcPts val="0"/>
              </a:spcAft>
              <a:buFont typeface="Arial"/>
              <a:buNone/>
              <a:defRPr/>
            </a:pPr>
            <a:endParaRPr lang="en-US" dirty="0">
              <a:ea typeface="+mn-ea"/>
              <a:cs typeface="+mn-cs"/>
            </a:endParaRPr>
          </a:p>
        </p:txBody>
      </p:sp>
    </p:spTree>
    <p:custDataLst>
      <p:tags r:id="rId1"/>
    </p:custDataLst>
    <p:extLst>
      <p:ext uri="{BB962C8B-B14F-4D97-AF65-F5344CB8AC3E}">
        <p14:creationId xmlns:p14="http://schemas.microsoft.com/office/powerpoint/2010/main" val="4996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Equality and Diversity</a:t>
            </a:r>
          </a:p>
        </p:txBody>
      </p:sp>
      <p:sp>
        <p:nvSpPr>
          <p:cNvPr id="3" name="Content Placeholder 10">
            <a:extLst>
              <a:ext uri="{FF2B5EF4-FFF2-40B4-BE49-F238E27FC236}">
                <a16:creationId xmlns:a16="http://schemas.microsoft.com/office/drawing/2014/main" id="{48148BFD-1384-4729-93BB-980C089549E8}"/>
              </a:ext>
            </a:extLst>
          </p:cNvPr>
          <p:cNvSpPr>
            <a:spLocks noGrp="1"/>
          </p:cNvSpPr>
          <p:nvPr>
            <p:ph idx="1"/>
          </p:nvPr>
        </p:nvSpPr>
        <p:spPr>
          <a:xfrm>
            <a:off x="457200" y="1600200"/>
            <a:ext cx="8229600" cy="4525963"/>
          </a:xfrm>
        </p:spPr>
        <p:txBody>
          <a:bodyPr wrap="square" lIns="90000"/>
          <a:lstStyle/>
          <a:p>
            <a:pPr fontAlgn="auto">
              <a:spcBef>
                <a:spcPts val="0"/>
              </a:spcBef>
              <a:spcAft>
                <a:spcPts val="600"/>
              </a:spcAft>
              <a:buNone/>
              <a:defRPr/>
            </a:pPr>
            <a:r>
              <a:rPr lang="en-GB" altLang="en-US" sz="2600" b="1" dirty="0">
                <a:solidFill>
                  <a:srgbClr val="005F72"/>
                </a:solidFill>
              </a:rPr>
              <a:t>Example statement</a:t>
            </a:r>
            <a:endParaRPr lang="en-US" altLang="en-US" sz="2600" b="1" dirty="0">
              <a:solidFill>
                <a:srgbClr val="005F72"/>
              </a:solidFill>
            </a:endParaRPr>
          </a:p>
          <a:p>
            <a:pPr marL="0" indent="0" fontAlgn="auto">
              <a:spcBef>
                <a:spcPts val="0"/>
              </a:spcBef>
              <a:spcAft>
                <a:spcPts val="0"/>
              </a:spcAft>
              <a:buClr>
                <a:srgbClr val="92AF2B"/>
              </a:buClr>
              <a:buNone/>
              <a:defRPr/>
            </a:pPr>
            <a:r>
              <a:rPr lang="en-US" altLang="en-US" sz="2200" dirty="0"/>
              <a:t>Think about reasons why you agree or disagree with this statement and quickly write down your thoughts to share with the class </a:t>
            </a:r>
          </a:p>
          <a:p>
            <a:pPr>
              <a:buNone/>
            </a:pPr>
            <a:endParaRPr lang="en-GB" dirty="0"/>
          </a:p>
        </p:txBody>
      </p:sp>
      <p:grpSp>
        <p:nvGrpSpPr>
          <p:cNvPr id="4" name="Group 3">
            <a:extLst>
              <a:ext uri="{FF2B5EF4-FFF2-40B4-BE49-F238E27FC236}">
                <a16:creationId xmlns:a16="http://schemas.microsoft.com/office/drawing/2014/main" id="{BFF76C0E-2EA6-42F1-A477-66DCFE67E7E5}"/>
              </a:ext>
            </a:extLst>
          </p:cNvPr>
          <p:cNvGrpSpPr/>
          <p:nvPr/>
        </p:nvGrpSpPr>
        <p:grpSpPr>
          <a:xfrm>
            <a:off x="710839" y="3258105"/>
            <a:ext cx="7852793" cy="2768048"/>
            <a:chOff x="710839" y="3258105"/>
            <a:chExt cx="7852793" cy="2768048"/>
          </a:xfrm>
        </p:grpSpPr>
        <p:sp>
          <p:nvSpPr>
            <p:cNvPr id="5" name="Rounded Rectangle 6">
              <a:extLst>
                <a:ext uri="{FF2B5EF4-FFF2-40B4-BE49-F238E27FC236}">
                  <a16:creationId xmlns:a16="http://schemas.microsoft.com/office/drawing/2014/main" id="{B730099D-E9BC-48A8-98DB-FA3C2FE8B4BD}"/>
                </a:ext>
              </a:extLst>
            </p:cNvPr>
            <p:cNvSpPr/>
            <p:nvPr/>
          </p:nvSpPr>
          <p:spPr>
            <a:xfrm>
              <a:off x="710839" y="3258105"/>
              <a:ext cx="7852793" cy="2768048"/>
            </a:xfrm>
            <a:prstGeom prst="roundRect">
              <a:avLst>
                <a:gd name="adj" fmla="val 7815"/>
              </a:avLst>
            </a:prstGeom>
            <a:solidFill>
              <a:srgbClr val="005F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6" name="Group 5">
              <a:extLst>
                <a:ext uri="{FF2B5EF4-FFF2-40B4-BE49-F238E27FC236}">
                  <a16:creationId xmlns:a16="http://schemas.microsoft.com/office/drawing/2014/main" id="{E67542C8-83A5-4946-AD25-2DCD72E1333D}"/>
                </a:ext>
              </a:extLst>
            </p:cNvPr>
            <p:cNvGrpSpPr/>
            <p:nvPr/>
          </p:nvGrpSpPr>
          <p:grpSpPr>
            <a:xfrm>
              <a:off x="834254" y="3358473"/>
              <a:ext cx="7518176" cy="2567311"/>
              <a:chOff x="834254" y="3358473"/>
              <a:chExt cx="7518176" cy="2567311"/>
            </a:xfrm>
          </p:grpSpPr>
          <p:pic>
            <p:nvPicPr>
              <p:cNvPr id="7" name="Picture 6">
                <a:extLst>
                  <a:ext uri="{FF2B5EF4-FFF2-40B4-BE49-F238E27FC236}">
                    <a16:creationId xmlns:a16="http://schemas.microsoft.com/office/drawing/2014/main" id="{A1A7A6FF-1A65-4EFA-9737-67322B7AFB13}"/>
                  </a:ext>
                </a:extLst>
              </p:cNvPr>
              <p:cNvPicPr>
                <a:picLocks noChangeAspect="1"/>
              </p:cNvPicPr>
              <p:nvPr/>
            </p:nvPicPr>
            <p:blipFill>
              <a:blip r:embed="rId4">
                <a:duotone>
                  <a:prstClr val="black"/>
                  <a:srgbClr val="005F72">
                    <a:tint val="45000"/>
                    <a:satMod val="400000"/>
                  </a:srgbClr>
                </a:duotone>
              </a:blip>
              <a:stretch>
                <a:fillRect/>
              </a:stretch>
            </p:blipFill>
            <p:spPr>
              <a:xfrm>
                <a:off x="7121410" y="3870664"/>
                <a:ext cx="1231020" cy="1944452"/>
              </a:xfrm>
              <a:prstGeom prst="rect">
                <a:avLst/>
              </a:prstGeom>
            </p:spPr>
          </p:pic>
          <p:sp>
            <p:nvSpPr>
              <p:cNvPr id="9" name="Rounded Rectangle 19">
                <a:extLst>
                  <a:ext uri="{FF2B5EF4-FFF2-40B4-BE49-F238E27FC236}">
                    <a16:creationId xmlns:a16="http://schemas.microsoft.com/office/drawing/2014/main" id="{9028B89C-81AE-4994-9D08-7049B87E0588}"/>
                  </a:ext>
                </a:extLst>
              </p:cNvPr>
              <p:cNvSpPr/>
              <p:nvPr/>
            </p:nvSpPr>
            <p:spPr>
              <a:xfrm>
                <a:off x="834254" y="3358473"/>
                <a:ext cx="5721350" cy="2567311"/>
              </a:xfrm>
              <a:prstGeom prst="roundRect">
                <a:avLst>
                  <a:gd name="adj" fmla="val 6771"/>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sp>
        <p:nvSpPr>
          <p:cNvPr id="10" name="TextBox 9">
            <a:extLst>
              <a:ext uri="{FF2B5EF4-FFF2-40B4-BE49-F238E27FC236}">
                <a16:creationId xmlns:a16="http://schemas.microsoft.com/office/drawing/2014/main" id="{12C0E9A1-042C-4834-A4AE-9F4D791B5A5B}"/>
              </a:ext>
            </a:extLst>
          </p:cNvPr>
          <p:cNvSpPr txBox="1"/>
          <p:nvPr/>
        </p:nvSpPr>
        <p:spPr>
          <a:xfrm>
            <a:off x="1409339" y="4288185"/>
            <a:ext cx="4283846" cy="769441"/>
          </a:xfrm>
          <a:prstGeom prst="rect">
            <a:avLst/>
          </a:prstGeom>
          <a:noFill/>
        </p:spPr>
        <p:txBody>
          <a:bodyPr wrap="square" rtlCol="0">
            <a:spAutoFit/>
          </a:bodyPr>
          <a:lstStyle/>
          <a:p>
            <a:pPr algn="ctr"/>
            <a:r>
              <a:rPr lang="en-GB" sz="2200" dirty="0">
                <a:latin typeface="Arial" panose="020B0604020202020204" pitchFamily="34" charset="0"/>
                <a:ea typeface="+mn-ea"/>
                <a:cs typeface="Arial" panose="020B0604020202020204" pitchFamily="34" charset="0"/>
              </a:rPr>
              <a:t>“People our age can’t start a business!”</a:t>
            </a:r>
          </a:p>
        </p:txBody>
      </p:sp>
    </p:spTree>
    <p:custDataLst>
      <p:tags r:id="rId1"/>
    </p:custDataLst>
    <p:extLst>
      <p:ext uri="{BB962C8B-B14F-4D97-AF65-F5344CB8AC3E}">
        <p14:creationId xmlns:p14="http://schemas.microsoft.com/office/powerpoint/2010/main" val="2044799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Equality and Diversity</a:t>
            </a:r>
          </a:p>
        </p:txBody>
      </p:sp>
      <p:pic>
        <p:nvPicPr>
          <p:cNvPr id="10" name="Picture 9">
            <a:extLst>
              <a:ext uri="{FF2B5EF4-FFF2-40B4-BE49-F238E27FC236}">
                <a16:creationId xmlns:a16="http://schemas.microsoft.com/office/drawing/2014/main" id="{DAF06018-7EF7-4A82-96DF-9083D947E415}"/>
              </a:ext>
            </a:extLst>
          </p:cNvPr>
          <p:cNvPicPr>
            <a:picLocks noChangeAspect="1"/>
          </p:cNvPicPr>
          <p:nvPr/>
        </p:nvPicPr>
        <p:blipFill>
          <a:blip r:embed="rId4"/>
          <a:stretch>
            <a:fillRect/>
          </a:stretch>
        </p:blipFill>
        <p:spPr>
          <a:xfrm>
            <a:off x="7121410" y="2774531"/>
            <a:ext cx="1231020" cy="2029594"/>
          </a:xfrm>
          <a:prstGeom prst="rect">
            <a:avLst/>
          </a:prstGeom>
        </p:spPr>
      </p:pic>
      <p:grpSp>
        <p:nvGrpSpPr>
          <p:cNvPr id="19" name="Group 18">
            <a:extLst>
              <a:ext uri="{FF2B5EF4-FFF2-40B4-BE49-F238E27FC236}">
                <a16:creationId xmlns:a16="http://schemas.microsoft.com/office/drawing/2014/main" id="{C09EDABA-BE29-4D9E-8372-45DC6F271848}"/>
              </a:ext>
            </a:extLst>
          </p:cNvPr>
          <p:cNvGrpSpPr/>
          <p:nvPr/>
        </p:nvGrpSpPr>
        <p:grpSpPr>
          <a:xfrm>
            <a:off x="434234" y="1699842"/>
            <a:ext cx="8275533" cy="3458317"/>
            <a:chOff x="710839" y="3258105"/>
            <a:chExt cx="7852793" cy="2768048"/>
          </a:xfrm>
        </p:grpSpPr>
        <p:sp>
          <p:nvSpPr>
            <p:cNvPr id="20" name="Rounded Rectangle 6">
              <a:extLst>
                <a:ext uri="{FF2B5EF4-FFF2-40B4-BE49-F238E27FC236}">
                  <a16:creationId xmlns:a16="http://schemas.microsoft.com/office/drawing/2014/main" id="{7867F483-BDF3-42E1-83FC-AA4719E95DDF}"/>
                </a:ext>
              </a:extLst>
            </p:cNvPr>
            <p:cNvSpPr/>
            <p:nvPr/>
          </p:nvSpPr>
          <p:spPr>
            <a:xfrm>
              <a:off x="710839" y="3258105"/>
              <a:ext cx="7852793" cy="2768048"/>
            </a:xfrm>
            <a:prstGeom prst="roundRect">
              <a:avLst>
                <a:gd name="adj" fmla="val 7815"/>
              </a:avLst>
            </a:prstGeom>
            <a:solidFill>
              <a:srgbClr val="005F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21" name="Group 20">
              <a:extLst>
                <a:ext uri="{FF2B5EF4-FFF2-40B4-BE49-F238E27FC236}">
                  <a16:creationId xmlns:a16="http://schemas.microsoft.com/office/drawing/2014/main" id="{50AB7383-556C-4933-B5C2-485F8FC12751}"/>
                </a:ext>
              </a:extLst>
            </p:cNvPr>
            <p:cNvGrpSpPr/>
            <p:nvPr/>
          </p:nvGrpSpPr>
          <p:grpSpPr>
            <a:xfrm>
              <a:off x="834254" y="3358473"/>
              <a:ext cx="7518176" cy="2567311"/>
              <a:chOff x="834254" y="3358473"/>
              <a:chExt cx="7518176" cy="2567311"/>
            </a:xfrm>
          </p:grpSpPr>
          <p:pic>
            <p:nvPicPr>
              <p:cNvPr id="22" name="Picture 21">
                <a:extLst>
                  <a:ext uri="{FF2B5EF4-FFF2-40B4-BE49-F238E27FC236}">
                    <a16:creationId xmlns:a16="http://schemas.microsoft.com/office/drawing/2014/main" id="{DB8DE38C-814A-42FE-AAEF-98C0E57705E4}"/>
                  </a:ext>
                </a:extLst>
              </p:cNvPr>
              <p:cNvPicPr>
                <a:picLocks noChangeAspect="1"/>
              </p:cNvPicPr>
              <p:nvPr/>
            </p:nvPicPr>
            <p:blipFill>
              <a:blip r:embed="rId4">
                <a:duotone>
                  <a:prstClr val="black"/>
                  <a:srgbClr val="005F72">
                    <a:tint val="45000"/>
                    <a:satMod val="400000"/>
                  </a:srgbClr>
                </a:duotone>
              </a:blip>
              <a:stretch>
                <a:fillRect/>
              </a:stretch>
            </p:blipFill>
            <p:spPr>
              <a:xfrm>
                <a:off x="7121410" y="3870664"/>
                <a:ext cx="1231020" cy="1944452"/>
              </a:xfrm>
              <a:prstGeom prst="rect">
                <a:avLst/>
              </a:prstGeom>
            </p:spPr>
          </p:pic>
          <p:sp>
            <p:nvSpPr>
              <p:cNvPr id="23" name="Rounded Rectangle 19">
                <a:extLst>
                  <a:ext uri="{FF2B5EF4-FFF2-40B4-BE49-F238E27FC236}">
                    <a16:creationId xmlns:a16="http://schemas.microsoft.com/office/drawing/2014/main" id="{56EE7C94-6527-4E4C-89D1-6680A3570FA3}"/>
                  </a:ext>
                </a:extLst>
              </p:cNvPr>
              <p:cNvSpPr/>
              <p:nvPr/>
            </p:nvSpPr>
            <p:spPr>
              <a:xfrm>
                <a:off x="834254" y="3358473"/>
                <a:ext cx="5721350" cy="2567311"/>
              </a:xfrm>
              <a:prstGeom prst="roundRect">
                <a:avLst>
                  <a:gd name="adj" fmla="val 6771"/>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sp>
        <p:nvSpPr>
          <p:cNvPr id="24" name="TextBox 23">
            <a:extLst>
              <a:ext uri="{FF2B5EF4-FFF2-40B4-BE49-F238E27FC236}">
                <a16:creationId xmlns:a16="http://schemas.microsoft.com/office/drawing/2014/main" id="{CD3FDF91-92DD-4101-A97E-0294A287FDD5}"/>
              </a:ext>
            </a:extLst>
          </p:cNvPr>
          <p:cNvSpPr txBox="1"/>
          <p:nvPr/>
        </p:nvSpPr>
        <p:spPr>
          <a:xfrm>
            <a:off x="1437044" y="2080434"/>
            <a:ext cx="4283846" cy="769441"/>
          </a:xfrm>
          <a:prstGeom prst="rect">
            <a:avLst/>
          </a:prstGeom>
          <a:noFill/>
        </p:spPr>
        <p:txBody>
          <a:bodyPr wrap="square" rtlCol="0">
            <a:spAutoFit/>
          </a:bodyPr>
          <a:lstStyle/>
          <a:p>
            <a:pPr algn="ctr"/>
            <a:r>
              <a:rPr lang="en-GB" sz="2200" dirty="0">
                <a:latin typeface="Arial" panose="020B0604020202020204" pitchFamily="34" charset="0"/>
                <a:ea typeface="+mn-ea"/>
                <a:cs typeface="Arial" panose="020B0604020202020204" pitchFamily="34" charset="0"/>
              </a:rPr>
              <a:t>“People our age can’t start a business!”</a:t>
            </a:r>
          </a:p>
        </p:txBody>
      </p:sp>
      <p:sp>
        <p:nvSpPr>
          <p:cNvPr id="3" name="TextBox 2">
            <a:extLst>
              <a:ext uri="{FF2B5EF4-FFF2-40B4-BE49-F238E27FC236}">
                <a16:creationId xmlns:a16="http://schemas.microsoft.com/office/drawing/2014/main" id="{CEEA32AF-3FFF-4AD9-A1CA-A7FBD637916C}"/>
              </a:ext>
            </a:extLst>
          </p:cNvPr>
          <p:cNvSpPr txBox="1"/>
          <p:nvPr/>
        </p:nvSpPr>
        <p:spPr>
          <a:xfrm>
            <a:off x="1880958" y="3204553"/>
            <a:ext cx="3394554" cy="584775"/>
          </a:xfrm>
          <a:prstGeom prst="rect">
            <a:avLst/>
          </a:prstGeom>
          <a:noFill/>
        </p:spPr>
        <p:txBody>
          <a:bodyPr wrap="square" rtlCol="0">
            <a:spAutoFit/>
          </a:bodyPr>
          <a:lstStyle/>
          <a:p>
            <a:pPr algn="ctr"/>
            <a:r>
              <a:rPr lang="en-GB" sz="3200" b="1" dirty="0">
                <a:solidFill>
                  <a:srgbClr val="005F72"/>
                </a:solidFill>
                <a:latin typeface="Arial" panose="020B0604020202020204" pitchFamily="34" charset="0"/>
                <a:cs typeface="Arial" panose="020B0604020202020204" pitchFamily="34" charset="0"/>
              </a:rPr>
              <a:t>AGREE</a:t>
            </a:r>
          </a:p>
        </p:txBody>
      </p:sp>
      <p:sp>
        <p:nvSpPr>
          <p:cNvPr id="26" name="TextBox 25">
            <a:extLst>
              <a:ext uri="{FF2B5EF4-FFF2-40B4-BE49-F238E27FC236}">
                <a16:creationId xmlns:a16="http://schemas.microsoft.com/office/drawing/2014/main" id="{3E167389-5C41-48EF-80FC-9C2B8F8343CA}"/>
              </a:ext>
            </a:extLst>
          </p:cNvPr>
          <p:cNvSpPr txBox="1"/>
          <p:nvPr/>
        </p:nvSpPr>
        <p:spPr>
          <a:xfrm>
            <a:off x="1215080" y="4070959"/>
            <a:ext cx="5022882" cy="76944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“you would need to have a degree and experience in business management”</a:t>
            </a:r>
          </a:p>
        </p:txBody>
      </p:sp>
    </p:spTree>
    <p:custDataLst>
      <p:tags r:id="rId1"/>
    </p:custDataLst>
    <p:extLst>
      <p:ext uri="{BB962C8B-B14F-4D97-AF65-F5344CB8AC3E}">
        <p14:creationId xmlns:p14="http://schemas.microsoft.com/office/powerpoint/2010/main" val="2204089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Equality and Diversity</a:t>
            </a:r>
          </a:p>
        </p:txBody>
      </p:sp>
      <p:grpSp>
        <p:nvGrpSpPr>
          <p:cNvPr id="3" name="Group 2">
            <a:extLst>
              <a:ext uri="{FF2B5EF4-FFF2-40B4-BE49-F238E27FC236}">
                <a16:creationId xmlns:a16="http://schemas.microsoft.com/office/drawing/2014/main" id="{FF326510-DB09-41DA-8E9C-22199B221B31}"/>
              </a:ext>
            </a:extLst>
          </p:cNvPr>
          <p:cNvGrpSpPr/>
          <p:nvPr/>
        </p:nvGrpSpPr>
        <p:grpSpPr>
          <a:xfrm>
            <a:off x="434234" y="1699842"/>
            <a:ext cx="8275533" cy="3458317"/>
            <a:chOff x="710839" y="3258105"/>
            <a:chExt cx="7852793" cy="2768048"/>
          </a:xfrm>
        </p:grpSpPr>
        <p:sp>
          <p:nvSpPr>
            <p:cNvPr id="4" name="Rounded Rectangle 6">
              <a:extLst>
                <a:ext uri="{FF2B5EF4-FFF2-40B4-BE49-F238E27FC236}">
                  <a16:creationId xmlns:a16="http://schemas.microsoft.com/office/drawing/2014/main" id="{BE02EB10-8F10-4A66-8238-3090AD359176}"/>
                </a:ext>
              </a:extLst>
            </p:cNvPr>
            <p:cNvSpPr/>
            <p:nvPr/>
          </p:nvSpPr>
          <p:spPr>
            <a:xfrm>
              <a:off x="710839" y="3258105"/>
              <a:ext cx="7852793" cy="2768048"/>
            </a:xfrm>
            <a:prstGeom prst="roundRect">
              <a:avLst>
                <a:gd name="adj" fmla="val 7815"/>
              </a:avLst>
            </a:prstGeom>
            <a:solidFill>
              <a:srgbClr val="005F7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nvGrpSpPr>
            <p:cNvPr id="5" name="Group 4">
              <a:extLst>
                <a:ext uri="{FF2B5EF4-FFF2-40B4-BE49-F238E27FC236}">
                  <a16:creationId xmlns:a16="http://schemas.microsoft.com/office/drawing/2014/main" id="{3A569BE0-A58C-4D25-B12C-34FCBEF60931}"/>
                </a:ext>
              </a:extLst>
            </p:cNvPr>
            <p:cNvGrpSpPr/>
            <p:nvPr/>
          </p:nvGrpSpPr>
          <p:grpSpPr>
            <a:xfrm>
              <a:off x="834254" y="3358473"/>
              <a:ext cx="7518176" cy="2567311"/>
              <a:chOff x="834254" y="3358473"/>
              <a:chExt cx="7518176" cy="2567311"/>
            </a:xfrm>
          </p:grpSpPr>
          <p:pic>
            <p:nvPicPr>
              <p:cNvPr id="6" name="Picture 5">
                <a:extLst>
                  <a:ext uri="{FF2B5EF4-FFF2-40B4-BE49-F238E27FC236}">
                    <a16:creationId xmlns:a16="http://schemas.microsoft.com/office/drawing/2014/main" id="{0327BB87-6AC2-4380-8108-4AAB0A8526B2}"/>
                  </a:ext>
                </a:extLst>
              </p:cNvPr>
              <p:cNvPicPr>
                <a:picLocks noChangeAspect="1"/>
              </p:cNvPicPr>
              <p:nvPr/>
            </p:nvPicPr>
            <p:blipFill>
              <a:blip r:embed="rId4">
                <a:duotone>
                  <a:prstClr val="black"/>
                  <a:srgbClr val="005F72">
                    <a:tint val="45000"/>
                    <a:satMod val="400000"/>
                  </a:srgbClr>
                </a:duotone>
              </a:blip>
              <a:stretch>
                <a:fillRect/>
              </a:stretch>
            </p:blipFill>
            <p:spPr>
              <a:xfrm>
                <a:off x="7121410" y="3870664"/>
                <a:ext cx="1231020" cy="1944452"/>
              </a:xfrm>
              <a:prstGeom prst="rect">
                <a:avLst/>
              </a:prstGeom>
            </p:spPr>
          </p:pic>
          <p:sp>
            <p:nvSpPr>
              <p:cNvPr id="7" name="Rounded Rectangle 19">
                <a:extLst>
                  <a:ext uri="{FF2B5EF4-FFF2-40B4-BE49-F238E27FC236}">
                    <a16:creationId xmlns:a16="http://schemas.microsoft.com/office/drawing/2014/main" id="{2786C933-0E8E-4D96-AA07-C2968EA0C6B7}"/>
                  </a:ext>
                </a:extLst>
              </p:cNvPr>
              <p:cNvSpPr/>
              <p:nvPr/>
            </p:nvSpPr>
            <p:spPr>
              <a:xfrm>
                <a:off x="834254" y="3358473"/>
                <a:ext cx="5721350" cy="2567311"/>
              </a:xfrm>
              <a:prstGeom prst="roundRect">
                <a:avLst>
                  <a:gd name="adj" fmla="val 6771"/>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grpSp>
      </p:grpSp>
      <p:sp>
        <p:nvSpPr>
          <p:cNvPr id="9" name="TextBox 8">
            <a:extLst>
              <a:ext uri="{FF2B5EF4-FFF2-40B4-BE49-F238E27FC236}">
                <a16:creationId xmlns:a16="http://schemas.microsoft.com/office/drawing/2014/main" id="{A8978673-854C-4A49-BFA9-595E044B199C}"/>
              </a:ext>
            </a:extLst>
          </p:cNvPr>
          <p:cNvSpPr txBox="1"/>
          <p:nvPr/>
        </p:nvSpPr>
        <p:spPr>
          <a:xfrm>
            <a:off x="1437044" y="2080434"/>
            <a:ext cx="4283846" cy="769441"/>
          </a:xfrm>
          <a:prstGeom prst="rect">
            <a:avLst/>
          </a:prstGeom>
          <a:noFill/>
        </p:spPr>
        <p:txBody>
          <a:bodyPr wrap="square" rtlCol="0">
            <a:spAutoFit/>
          </a:bodyPr>
          <a:lstStyle/>
          <a:p>
            <a:pPr algn="ctr"/>
            <a:r>
              <a:rPr lang="en-GB" sz="2200" dirty="0">
                <a:latin typeface="Arial" panose="020B0604020202020204" pitchFamily="34" charset="0"/>
                <a:ea typeface="+mn-ea"/>
                <a:cs typeface="Arial" panose="020B0604020202020204" pitchFamily="34" charset="0"/>
              </a:rPr>
              <a:t>“People our age can’t start a business!”</a:t>
            </a:r>
          </a:p>
        </p:txBody>
      </p:sp>
      <p:sp>
        <p:nvSpPr>
          <p:cNvPr id="10" name="TextBox 9">
            <a:extLst>
              <a:ext uri="{FF2B5EF4-FFF2-40B4-BE49-F238E27FC236}">
                <a16:creationId xmlns:a16="http://schemas.microsoft.com/office/drawing/2014/main" id="{EE9506B7-61E8-4707-BFED-9A9905B806DE}"/>
              </a:ext>
            </a:extLst>
          </p:cNvPr>
          <p:cNvSpPr txBox="1"/>
          <p:nvPr/>
        </p:nvSpPr>
        <p:spPr>
          <a:xfrm>
            <a:off x="1880958" y="3204553"/>
            <a:ext cx="3394554" cy="584775"/>
          </a:xfrm>
          <a:prstGeom prst="rect">
            <a:avLst/>
          </a:prstGeom>
          <a:noFill/>
        </p:spPr>
        <p:txBody>
          <a:bodyPr wrap="square" rtlCol="0">
            <a:spAutoFit/>
          </a:bodyPr>
          <a:lstStyle/>
          <a:p>
            <a:pPr algn="ctr"/>
            <a:r>
              <a:rPr lang="en-GB" sz="3200" b="1" dirty="0">
                <a:solidFill>
                  <a:srgbClr val="005F72"/>
                </a:solidFill>
                <a:latin typeface="Arial" panose="020B0604020202020204" pitchFamily="34" charset="0"/>
                <a:cs typeface="Arial" panose="020B0604020202020204" pitchFamily="34" charset="0"/>
              </a:rPr>
              <a:t>DISAGREE</a:t>
            </a:r>
          </a:p>
        </p:txBody>
      </p:sp>
      <p:sp>
        <p:nvSpPr>
          <p:cNvPr id="11" name="TextBox 10">
            <a:extLst>
              <a:ext uri="{FF2B5EF4-FFF2-40B4-BE49-F238E27FC236}">
                <a16:creationId xmlns:a16="http://schemas.microsoft.com/office/drawing/2014/main" id="{5ACA4DAC-2807-4FF3-BEEA-33997B3FE13B}"/>
              </a:ext>
            </a:extLst>
          </p:cNvPr>
          <p:cNvSpPr txBox="1"/>
          <p:nvPr/>
        </p:nvSpPr>
        <p:spPr>
          <a:xfrm>
            <a:off x="1215080" y="4070959"/>
            <a:ext cx="5022882" cy="769441"/>
          </a:xfrm>
          <a:prstGeom prst="rect">
            <a:avLst/>
          </a:prstGeom>
          <a:noFill/>
        </p:spPr>
        <p:txBody>
          <a:bodyPr wrap="square" rtlCol="0">
            <a:spAutoFit/>
          </a:bodyPr>
          <a:lstStyle/>
          <a:p>
            <a:r>
              <a:rPr lang="en-GB" sz="2200" dirty="0">
                <a:latin typeface="Arial" panose="020B0604020202020204" pitchFamily="34" charset="0"/>
                <a:cs typeface="Arial" panose="020B0604020202020204" pitchFamily="34" charset="0"/>
              </a:rPr>
              <a:t>“there are people and organisations that can help with starting a business”</a:t>
            </a:r>
          </a:p>
        </p:txBody>
      </p:sp>
    </p:spTree>
    <p:custDataLst>
      <p:tags r:id="rId1"/>
    </p:custDataLst>
    <p:extLst>
      <p:ext uri="{BB962C8B-B14F-4D97-AF65-F5344CB8AC3E}">
        <p14:creationId xmlns:p14="http://schemas.microsoft.com/office/powerpoint/2010/main" val="3369313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Equality and Diversity</a:t>
            </a:r>
          </a:p>
        </p:txBody>
      </p:sp>
      <p:sp>
        <p:nvSpPr>
          <p:cNvPr id="3" name="Content Placeholder 2">
            <a:extLst>
              <a:ext uri="{FF2B5EF4-FFF2-40B4-BE49-F238E27FC236}">
                <a16:creationId xmlns:a16="http://schemas.microsoft.com/office/drawing/2014/main" id="{CBF50E4A-4E90-4ADA-B3F6-592089DA40B1}"/>
              </a:ext>
            </a:extLst>
          </p:cNvPr>
          <p:cNvSpPr>
            <a:spLocks noGrp="1"/>
          </p:cNvSpPr>
          <p:nvPr>
            <p:ph idx="1"/>
          </p:nvPr>
        </p:nvSpPr>
        <p:spPr>
          <a:xfrm>
            <a:off x="457200" y="1600200"/>
            <a:ext cx="8229600" cy="4525963"/>
          </a:xfrm>
        </p:spPr>
        <p:txBody>
          <a:bodyPr/>
          <a:lstStyle/>
          <a:p>
            <a:pPr marL="0" indent="0" eaLnBrk="1" fontAlgn="auto" hangingPunct="1">
              <a:spcBef>
                <a:spcPts val="0"/>
              </a:spcBef>
              <a:spcAft>
                <a:spcPts val="600"/>
              </a:spcAft>
              <a:buNone/>
              <a:defRPr/>
            </a:pPr>
            <a:r>
              <a:rPr lang="en-US" sz="2600" b="1" dirty="0">
                <a:solidFill>
                  <a:srgbClr val="005F72"/>
                </a:solidFill>
              </a:rPr>
              <a:t>Debate and present</a:t>
            </a:r>
          </a:p>
          <a:p>
            <a:pPr fontAlgn="auto">
              <a:spcBef>
                <a:spcPts val="576"/>
              </a:spcBef>
              <a:spcAft>
                <a:spcPts val="0"/>
              </a:spcAft>
              <a:buClr>
                <a:srgbClr val="005F72"/>
              </a:buClr>
              <a:buFont typeface="Arial"/>
              <a:buChar char="•"/>
              <a:defRPr/>
            </a:pPr>
            <a:r>
              <a:rPr lang="en-GB" sz="2200" dirty="0">
                <a:ea typeface="+mn-ea"/>
              </a:rPr>
              <a:t>Within your group, think about whether you agree or disagree with the statement(s) you are given. Why do you agree or disagree?</a:t>
            </a:r>
          </a:p>
          <a:p>
            <a:pPr fontAlgn="auto">
              <a:spcBef>
                <a:spcPts val="576"/>
              </a:spcBef>
              <a:spcAft>
                <a:spcPts val="0"/>
              </a:spcAft>
              <a:buClr>
                <a:srgbClr val="005F72"/>
              </a:buClr>
              <a:buFont typeface="Arial"/>
              <a:buChar char="•"/>
              <a:defRPr/>
            </a:pPr>
            <a:r>
              <a:rPr lang="en-GB" sz="2200" dirty="0">
                <a:ea typeface="+mn-ea"/>
              </a:rPr>
              <a:t>What evidence can you provide to back up your opinion?</a:t>
            </a:r>
          </a:p>
          <a:p>
            <a:pPr fontAlgn="auto">
              <a:spcBef>
                <a:spcPts val="576"/>
              </a:spcBef>
              <a:spcAft>
                <a:spcPts val="0"/>
              </a:spcAft>
              <a:buClr>
                <a:srgbClr val="005F72"/>
              </a:buClr>
              <a:buFont typeface="Arial"/>
              <a:buChar char="•"/>
              <a:defRPr/>
            </a:pPr>
            <a:r>
              <a:rPr lang="en-GB" sz="2200" dirty="0">
                <a:ea typeface="+mn-ea"/>
              </a:rPr>
              <a:t>Present your argument to the class</a:t>
            </a:r>
          </a:p>
          <a:p>
            <a:pPr marL="0" indent="0">
              <a:spcBef>
                <a:spcPts val="1600"/>
              </a:spcBef>
              <a:buFont typeface="Arial" charset="0"/>
              <a:buNone/>
            </a:pPr>
            <a:endParaRPr lang="en-GB" b="1" dirty="0">
              <a:latin typeface="Arial" charset="0"/>
              <a:cs typeface="Arial" charset="0"/>
            </a:endParaRPr>
          </a:p>
          <a:p>
            <a:pPr marL="0" indent="0">
              <a:spcBef>
                <a:spcPts val="1600"/>
              </a:spcBef>
              <a:buFont typeface="Arial" charset="0"/>
              <a:buNone/>
            </a:pPr>
            <a:endParaRPr lang="en-GB" b="1" dirty="0">
              <a:solidFill>
                <a:srgbClr val="92AF2B"/>
              </a:solidFill>
            </a:endParaRPr>
          </a:p>
          <a:p>
            <a:pPr marL="0" indent="0">
              <a:spcBef>
                <a:spcPts val="1600"/>
              </a:spcBef>
              <a:buFont typeface="Arial" charset="0"/>
              <a:buNone/>
            </a:pPr>
            <a:endParaRPr lang="en-GB" b="1" dirty="0">
              <a:latin typeface="Arial" charset="0"/>
              <a:cs typeface="Arial" charset="0"/>
            </a:endParaRPr>
          </a:p>
        </p:txBody>
      </p:sp>
    </p:spTree>
    <p:custDataLst>
      <p:tags r:id="rId1"/>
    </p:custDataLst>
    <p:extLst>
      <p:ext uri="{BB962C8B-B14F-4D97-AF65-F5344CB8AC3E}">
        <p14:creationId xmlns:p14="http://schemas.microsoft.com/office/powerpoint/2010/main" val="3361374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7912D76-FD76-4B76-B804-8A98A54351E9}"/>
              </a:ext>
            </a:extLst>
          </p:cNvPr>
          <p:cNvSpPr>
            <a:spLocks noGrp="1"/>
          </p:cNvSpPr>
          <p:nvPr>
            <p:ph type="title"/>
          </p:nvPr>
        </p:nvSpPr>
        <p:spPr/>
        <p:txBody>
          <a:bodyPr/>
          <a:lstStyle/>
          <a:p>
            <a:r>
              <a:rPr lang="en-GB" dirty="0"/>
              <a:t>Equality and Diversity</a:t>
            </a:r>
          </a:p>
        </p:txBody>
      </p:sp>
      <p:sp>
        <p:nvSpPr>
          <p:cNvPr id="2" name="TextBox 1">
            <a:extLst>
              <a:ext uri="{FF2B5EF4-FFF2-40B4-BE49-F238E27FC236}">
                <a16:creationId xmlns:a16="http://schemas.microsoft.com/office/drawing/2014/main" id="{919BF55A-FC0A-4E14-AAD1-3F5726274C39}"/>
              </a:ext>
            </a:extLst>
          </p:cNvPr>
          <p:cNvSpPr txBox="1"/>
          <p:nvPr/>
        </p:nvSpPr>
        <p:spPr>
          <a:xfrm>
            <a:off x="889348" y="3181611"/>
            <a:ext cx="7365304" cy="892552"/>
          </a:xfrm>
          <a:prstGeom prst="rect">
            <a:avLst/>
          </a:prstGeom>
          <a:noFill/>
        </p:spPr>
        <p:txBody>
          <a:bodyPr wrap="square" rtlCol="0">
            <a:spAutoFit/>
          </a:bodyPr>
          <a:lstStyle/>
          <a:p>
            <a:pPr algn="ctr"/>
            <a:r>
              <a:rPr lang="en-GB" sz="2600" dirty="0">
                <a:latin typeface="Arial" panose="020B0604020202020204" pitchFamily="34" charset="0"/>
                <a:cs typeface="Arial" panose="020B0604020202020204" pitchFamily="34" charset="0"/>
              </a:rPr>
              <a:t>Go to </a:t>
            </a:r>
            <a:r>
              <a:rPr lang="en-GB" sz="2600" dirty="0">
                <a:latin typeface="Arial" panose="020B0604020202020204" pitchFamily="34" charset="0"/>
                <a:cs typeface="Arial" panose="020B0604020202020204" pitchFamily="34" charset="0"/>
                <a:hlinkClick r:id="rId4"/>
              </a:rPr>
              <a:t>myworldofwork.co.uk </a:t>
            </a:r>
            <a:r>
              <a:rPr lang="en-GB" sz="2600" dirty="0">
                <a:latin typeface="Arial" panose="020B0604020202020204" pitchFamily="34" charset="0"/>
                <a:cs typeface="Arial" panose="020B0604020202020204" pitchFamily="34" charset="0"/>
              </a:rPr>
              <a:t>and explore My career options </a:t>
            </a:r>
          </a:p>
        </p:txBody>
      </p:sp>
    </p:spTree>
    <p:custDataLst>
      <p:tags r:id="rId1"/>
    </p:custDataLst>
    <p:extLst>
      <p:ext uri="{BB962C8B-B14F-4D97-AF65-F5344CB8AC3E}">
        <p14:creationId xmlns:p14="http://schemas.microsoft.com/office/powerpoint/2010/main" val="24671469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7"/>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TemplateUrl xmlns="http://schemas.microsoft.com/sharepoint/v3" xsi:nil="true"/>
    <TaxCatchAll xmlns="57a8fc3a-2b1c-4d0f-9d31-9e891fd94e66"/>
    <EDRMSArchiveDate xmlns="7b89bba3-8027-45bd-a570-d8b0d030bad0" xsi:nil="true"/>
    <TaxKeyword xmlns="7b89bba3-8027-45bd-a570-d8b0d030bad0" xsi:nil="true"/>
    <EDRMSOwner xmlns="7b89bba3-8027-45bd-a570-d8b0d030bad0">
      <UserInfo>
        <DisplayName/>
        <AccountId xsi:nil="true"/>
        <AccountType/>
      </UserInfo>
    </EDRMSOwner>
    <EDRMSUpdatedAsRecord xmlns="7b89bba3-8027-45bd-a570-d8b0d030bad0">false</EDRMSUpdatedAsRecord>
    <EDRMSBCS xmlns="7b89bba3-8027-45bd-a570-d8b0d030bad0" xsi:nil="true"/>
    <EDRMSRegionTaxHTField0 xmlns="7b89bba3-8027-45bd-a570-d8b0d030bad0" xsi:nil="true"/>
    <EDRMSRegion xmlns="7b89bba3-8027-45bd-a570-d8b0d030bad0" xsi:nil="true"/>
    <EDRMSBCSTaxHTField0 xmlns="7b89bba3-8027-45bd-a570-d8b0d030bad0" xsi:nil="true"/>
    <EDRMSIsArchived xmlns="7b89bba3-8027-45bd-a570-d8b0d030bad0">false</EDRMSIsArchived>
    <EDRMSStatus xmlns="7b89bba3-8027-45bd-a570-d8b0d030bad0">Active</EDRMSStatus>
    <xd_ProgID xmlns="http://schemas.microsoft.com/sharepoint/v3" xsi:nil="true"/>
    <EDRMSUpdateDate xmlns="7b89bba3-8027-45bd-a570-d8b0d030bad0" xsi:nil="true"/>
    <InformationClassification xmlns="7b89bba3-8027-45bd-a570-d8b0d030bad0" xsi:nil="true"/>
    <EDRMSUpdatePeriod xmlns="7b89bba3-8027-45bd-a570-d8b0d030bad0">3</EDRMSUpdatePeriod>
    <EDRMSExpiryDate xmlns="7b89bba3-8027-45bd-a570-d8b0d030bad0" xsi:nil="true"/>
    <InformationClassificationTaxHTField0 xmlns="7b89bba3-8027-45bd-a570-d8b0d030bad0" xsi:nil="true"/>
    <TaxKeywordTaxHTField xmlns="7b89bba3-8027-45bd-a570-d8b0d030bad0" xsi:nil="true"/>
  </documentManagement>
</p:properties>
</file>

<file path=customXml/item4.xml><?xml version="1.0" encoding="utf-8"?>
<ct:contentTypeSchema xmlns:ct="http://schemas.microsoft.com/office/2006/metadata/contentType" xmlns:ma="http://schemas.microsoft.com/office/2006/metadata/properties/metaAttributes" ct:_="" ma:_="" ma:contentTypeName="SDS Base Document" ma:contentTypeID="0x010100ED2642B7FA5E4DA4BAD5093338A237AF00EFA01646D6F1BA47B26E97A5DD071D02" ma:contentTypeVersion="0" ma:contentTypeDescription="Base document type for SDS EDRMS Project" ma:contentTypeScope="" ma:versionID="b5ce2a6b5f5631e7acf1f1cfa7d9c40f">
  <xsd:schema xmlns:xsd="http://www.w3.org/2001/XMLSchema" xmlns:p="http://schemas.microsoft.com/office/2006/metadata/properties" xmlns:ns1="http://schemas.microsoft.com/sharepoint/v3" xmlns:ns2="7b89bba3-8027-45bd-a570-d8b0d030bad0" xmlns:ns3="57a8fc3a-2b1c-4d0f-9d31-9e891fd94e66" targetNamespace="http://schemas.microsoft.com/office/2006/metadata/properties" ma:root="true" ma:fieldsID="a97003f7c0bf3832e5c96b806129eb76" ns1:_="" ns2:_="" ns3:_="">
    <xsd:import namespace="http://schemas.microsoft.com/sharepoint/v3"/>
    <xsd:import namespace="7b89bba3-8027-45bd-a570-d8b0d030bad0"/>
    <xsd:import namespace="57a8fc3a-2b1c-4d0f-9d31-9e891fd94e66"/>
    <xsd:element name="properties">
      <xsd:complexType>
        <xsd:sequence>
          <xsd:element name="documentManagement">
            <xsd:complexType>
              <xsd:all>
                <xsd:element ref="ns1:TemplateUrl" minOccurs="0"/>
                <xsd:element ref="ns1:xd_ProgID" minOccurs="0"/>
                <xsd:element ref="ns1:xd_Signature" minOccurs="0"/>
                <xsd:element ref="ns2:EDRMSUpdatePeriod"/>
                <xsd:element ref="ns2:EDRMSExpiryDate" minOccurs="0"/>
                <xsd:element ref="ns2:EDRMSArchiveDate" minOccurs="0"/>
                <xsd:element ref="ns2:EDRMSUpdateDate" minOccurs="0"/>
                <xsd:element ref="ns2:EDRMSIsArchived" minOccurs="0"/>
                <xsd:element ref="ns2:EDRMSStatus"/>
                <xsd:element ref="ns2:EDRMSOwner" minOccurs="0"/>
                <xsd:element ref="ns2:EDRMSUpdatedAsRecord" minOccurs="0"/>
                <xsd:element ref="ns2:InformationClassificationTaxHTField0" minOccurs="0"/>
                <xsd:element ref="ns2:InformationClassification" minOccurs="0"/>
                <xsd:element ref="ns2:EDRMSRegionTaxHTField0" minOccurs="0"/>
                <xsd:element ref="ns2:EDRMSRegion" minOccurs="0"/>
                <xsd:element ref="ns2:EDRMSBCSTaxHTField0" minOccurs="0"/>
                <xsd:element ref="ns2:EDRMSBCS" minOccurs="0"/>
                <xsd:element ref="ns2:TaxKeywordTaxHTField" minOccurs="0"/>
                <xsd:element ref="ns2:TaxKeyword" minOccurs="0"/>
                <xsd:element ref="ns3:TaxCatchAll" minOccurs="0"/>
                <xsd:element ref="ns3:TaxCatchAllLabel" minOccurs="0"/>
                <xsd:element ref="ns1:_vti_ItemDeclaredRecord"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TemplateUrl" ma:index="8" nillable="true" ma:displayName="Template Link" ma:hidden="true" ma:internalName="TemplateUrl">
      <xsd:simpleType>
        <xsd:restriction base="dms:Text"/>
      </xsd:simpleType>
    </xsd:element>
    <xsd:element name="xd_ProgID" ma:index="9" nillable="true" ma:displayName="HTML File Link" ma:hidden="true" ma:internalName="xd_ProgID">
      <xsd:simpleType>
        <xsd:restriction base="dms:Text"/>
      </xsd:simpleType>
    </xsd:element>
    <xsd:element name="xd_Signature" ma:index="10" nillable="true" ma:displayName="Is Signed" ma:hidden="true" ma:internalName="xd_Signature" ma:readOnly="true">
      <xsd:simpleType>
        <xsd:restriction base="dms:Boolean"/>
      </xsd:simpleType>
    </xsd:element>
    <xsd:element name="_vti_ItemDeclaredRecord" ma:index="31" nillable="true" ma:displayName="Declared Record" ma:hidden="true" ma:internalName="_vti_ItemDeclaredRecord" ma:readOnly="true">
      <xsd:simpleType>
        <xsd:restriction base="dms:DateTime"/>
      </xsd:simpleType>
    </xsd:element>
  </xsd:schema>
  <xsd:schema xmlns:xsd="http://www.w3.org/2001/XMLSchema" xmlns:dms="http://schemas.microsoft.com/office/2006/documentManagement/types" targetNamespace="7b89bba3-8027-45bd-a570-d8b0d030bad0" elementFormDefault="qualified">
    <xsd:import namespace="http://schemas.microsoft.com/office/2006/documentManagement/types"/>
    <xsd:element name="EDRMSUpdatePeriod" ma:index="13" ma:displayName="Update Period" ma:description="An email will be sent to you to update your document when due" ma:list="{9504B316-6E32-4390-AA3A-3C31F229E6A6}" ma:internalName="EDRMSUpdatePeriod" ma:readOnly="false" ma:showField="LinkTitleNoMenu" ma:web="{7b89bba3-8027-45bd-a570-d8b0d030bad0}">
      <xsd:simpleType>
        <xsd:restriction base="dms:Lookup"/>
      </xsd:simpleType>
    </xsd:element>
    <xsd:element name="EDRMSExpiryDate" ma:index="14" nillable="true" ma:displayName="Expiry Date" ma:format="DateOnly" ma:hidden="true" ma:internalName="EDRMSExpiryDate">
      <xsd:simpleType>
        <xsd:restriction base="dms:DateTime"/>
      </xsd:simpleType>
    </xsd:element>
    <xsd:element name="EDRMSArchiveDate" ma:index="15" nillable="true" ma:displayName="Archive Date" ma:format="DateOnly" ma:hidden="true" ma:internalName="EDRMSArchiveDate">
      <xsd:simpleType>
        <xsd:restriction base="dms:DateTime"/>
      </xsd:simpleType>
    </xsd:element>
    <xsd:element name="EDRMSUpdateDate" ma:index="16" nillable="true" ma:displayName="Update Date" ma:format="DateOnly" ma:hidden="true" ma:internalName="EDRMSUpdateDate">
      <xsd:simpleType>
        <xsd:restriction base="dms:DateTime"/>
      </xsd:simpleType>
    </xsd:element>
    <xsd:element name="EDRMSIsArchived" ma:index="17" nillable="true" ma:displayName="Is Archived" ma:default="0" ma:description="Selecting this option will send your document directly to archive and results in deletion of your document after 1 year.&#10;" ma:internalName="EDRMSIsArchived">
      <xsd:simpleType>
        <xsd:restriction base="dms:Boolean"/>
      </xsd:simpleType>
    </xsd:element>
    <xsd:element name="EDRMSStatus" ma:index="18" ma:displayName="Status" ma:default="Active" ma:description="Only active should be selected for new documents, the 'pending review' option is only used when the document is due to be updated, i.e. the update period has passed&#10;" ma:format="Dropdown" ma:internalName="EDRMSStatus">
      <xsd:simpleType>
        <xsd:restriction base="dms:Choice">
          <xsd:enumeration value="Active"/>
          <xsd:enumeration value="Pending Review"/>
        </xsd:restriction>
      </xsd:simpleType>
    </xsd:element>
    <xsd:element name="EDRMSOwner" ma:index="19" nillable="true" ma:displayName="Owner" ma:hidden="true" ma:internalName="EDRMS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RMSUpdatedAsRecord" ma:index="20" nillable="true" ma:displayName="Updated as Record" ma:default="0" ma:hidden="true" ma:internalName="EDRMSUpdatedAsRecord">
      <xsd:simpleType>
        <xsd:restriction base="dms:Boolean"/>
      </xsd:simpleType>
    </xsd:element>
    <xsd:element name="InformationClassificationTaxHTField0" ma:index="21" nillable="true" ma:displayName="Information Classification_0" ma:hidden="true" ma:internalName="InformationClassificationTaxHTField0">
      <xsd:simpleType>
        <xsd:restriction base="dms:Note"/>
      </xsd:simpleType>
    </xsd:element>
    <xsd:element name="InformationClassification" ma:index="22" nillable="true" ma:displayName="Information Classification" ma:default="" ma:description="Click the icon to the right to select a classification level for this document" ma:list="{b16c2a9a-ab40-49ea-9c09-2d7eb65f2882}" ma:internalName="InformationClassification" ma:showField="Term1033" ma:web="{7b89bba3-8027-45bd-a570-d8b0d030bad0}">
      <xsd:simpleType>
        <xsd:restriction base="dms:Unknown"/>
      </xsd:simpleType>
    </xsd:element>
    <xsd:element name="EDRMSRegionTaxHTField0" ma:index="23" nillable="true" ma:displayName="Region_0" ma:hidden="true" ma:internalName="EDRMSRegionTaxHTField0">
      <xsd:simpleType>
        <xsd:restriction base="dms:Note"/>
      </xsd:simpleType>
    </xsd:element>
    <xsd:element name="EDRMSRegion" ma:index="24" nillable="true" ma:displayName="Region" ma:default="" ma:description="You can select a region by clicking the icon to the right of this field. Adding a region may make it easier for a user to find this document." ma:list="{b16c2a9a-ab40-49ea-9c09-2d7eb65f2882}" ma:internalName="EDRMSRegion" ma:showField="Term1033" ma:web="{7b89bba3-8027-45bd-a570-d8b0d030bad0}">
      <xsd:simpleType>
        <xsd:restriction base="dms:Unknown"/>
      </xsd:simpleType>
    </xsd:element>
    <xsd:element name="EDRMSBCSTaxHTField0" ma:index="25" nillable="true" ma:displayName="BCS_0" ma:hidden="true" ma:internalName="EDRMSBCSTaxHTField0">
      <xsd:simpleType>
        <xsd:restriction base="dms:Note"/>
      </xsd:simpleType>
    </xsd:element>
    <xsd:element name="EDRMSBCS" ma:index="26" nillable="true" ma:displayName="BCS" ma:default="" ma:hidden="true" ma:list="{b16c2a9a-ab40-49ea-9c09-2d7eb65f2882}" ma:internalName="EDRMSBCS" ma:showField="Term1033" ma:web="{7b89bba3-8027-45bd-a570-d8b0d030bad0}">
      <xsd:simpleType>
        <xsd:restriction base="dms:Unknown"/>
      </xsd:simpleType>
    </xsd:element>
    <xsd:element name="TaxKeywordTaxHTField" ma:index="27" nillable="true" ma:displayName="TaxKeywordTaxHTField" ma:hidden="true" ma:internalName="TaxKeywordTaxHTField">
      <xsd:simpleType>
        <xsd:restriction base="dms:Note"/>
      </xsd:simpleType>
    </xsd:element>
    <xsd:element name="TaxKeyword" ma:index="28" nillable="true" ma:displayName="Enterprise Keywords" ma:description="Enterprise Keywords are shared with other users and applications to allow for ease of search and filtering, as well as metadata consistency and reuse" ma:list="{b16c2a9a-ab40-49ea-9c09-2d7eb65f2882}" ma:internalName="TaxKeyword" ma:showField="Term1033" ma:web="7b89bba3-8027-45bd-a570-d8b0d030bad0">
      <xsd:simpleType>
        <xsd:restriction base="dms:Unknown"/>
      </xsd:simpleType>
    </xsd:element>
  </xsd:schema>
  <xsd:schema xmlns:xsd="http://www.w3.org/2001/XMLSchema" xmlns:dms="http://schemas.microsoft.com/office/2006/documentManagement/types" targetNamespace="57a8fc3a-2b1c-4d0f-9d31-9e891fd94e66" elementFormDefault="qualified">
    <xsd:import namespace="http://schemas.microsoft.com/office/2006/documentManagement/types"/>
    <xsd:element name="TaxCatchAll" ma:index="29" nillable="true" ma:displayName="Taxonomy Catch All Column" ma:description="" ma:hidden="true" ma:list="{95ec228b-203d-4ba5-b00f-3930a945fc01}" ma:internalName="TaxCatchAll" ma:showField="CatchAllData" ma:web="57a8fc3a-2b1c-4d0f-9d31-9e891fd94e66">
      <xsd:complexType>
        <xsd:complexContent>
          <xsd:extension base="dms:MultiChoiceLookup">
            <xsd:sequence>
              <xsd:element name="Value" type="dms:Lookup" maxOccurs="unbounded" minOccurs="0" nillable="true"/>
            </xsd:sequence>
          </xsd:extension>
        </xsd:complexContent>
      </xsd:complexType>
    </xsd:element>
    <xsd:element name="TaxCatchAllLabel" ma:index="30" nillable="true" ma:displayName="Taxonomy Catch All Column1" ma:description="" ma:hidden="true" ma:list="{95ec228b-203d-4ba5-b00f-3930a945fc01}" ma:internalName="TaxCatchAllLabel" ma:readOnly="true" ma:showField="CatchAllDataLabel" ma:web="57a8fc3a-2b1c-4d0f-9d31-9e891fd94e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612FBC19-86A4-44D4-B54E-57DD082484CC}">
  <ds:schemaRefs>
    <ds:schemaRef ds:uri="http://schemas.microsoft.com/sharepoint/events"/>
  </ds:schemaRefs>
</ds:datastoreItem>
</file>

<file path=customXml/itemProps2.xml><?xml version="1.0" encoding="utf-8"?>
<ds:datastoreItem xmlns:ds="http://schemas.openxmlformats.org/officeDocument/2006/customXml" ds:itemID="{33DBAE91-F103-42C9-9637-FC45008E2826}">
  <ds:schemaRefs>
    <ds:schemaRef ds:uri="http://schemas.microsoft.com/sharepoint/v3/contenttype/forms"/>
  </ds:schemaRefs>
</ds:datastoreItem>
</file>

<file path=customXml/itemProps3.xml><?xml version="1.0" encoding="utf-8"?>
<ds:datastoreItem xmlns:ds="http://schemas.openxmlformats.org/officeDocument/2006/customXml" ds:itemID="{1006C2FE-61D1-4710-94E6-FA347554C1FA}">
  <ds:schemaRefs>
    <ds:schemaRef ds:uri="http://schemas.microsoft.com/office/2006/metadata/properties"/>
    <ds:schemaRef ds:uri="http://schemas.microsoft.com/sharepoint/v3"/>
    <ds:schemaRef ds:uri="57a8fc3a-2b1c-4d0f-9d31-9e891fd94e66"/>
    <ds:schemaRef ds:uri="7b89bba3-8027-45bd-a570-d8b0d030bad0"/>
  </ds:schemaRefs>
</ds:datastoreItem>
</file>

<file path=customXml/itemProps4.xml><?xml version="1.0" encoding="utf-8"?>
<ds:datastoreItem xmlns:ds="http://schemas.openxmlformats.org/officeDocument/2006/customXml" ds:itemID="{B1178482-113C-4324-BD8E-DFF018DA2E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b89bba3-8027-45bd-a570-d8b0d030bad0"/>
    <ds:schemaRef ds:uri="57a8fc3a-2b1c-4d0f-9d31-9e891fd94e66"/>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1364</TotalTime>
  <Words>723</Words>
  <Application>Microsoft Office PowerPoint</Application>
  <PresentationFormat>On-screen Show (4:3)</PresentationFormat>
  <Paragraphs>82</Paragraphs>
  <Slides>7</Slides>
  <Notes>6</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Trebuchet MS</vt:lpstr>
      <vt:lpstr>Office Theme</vt:lpstr>
      <vt:lpstr>Custom Design</vt:lpstr>
      <vt:lpstr>Equality and Diversity</vt:lpstr>
      <vt:lpstr>Equality and Diversity</vt:lpstr>
      <vt:lpstr>Equality and Diversity</vt:lpstr>
      <vt:lpstr>Equality and Diversity</vt:lpstr>
      <vt:lpstr>Equality and Diversity</vt:lpstr>
      <vt:lpstr>Equality and Diversity</vt:lpstr>
      <vt:lpstr>Equality and Diversity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Steven Bone</cp:lastModifiedBy>
  <cp:revision>104</cp:revision>
  <dcterms:created xsi:type="dcterms:W3CDTF">2016-01-17T19:14:16Z</dcterms:created>
  <dcterms:modified xsi:type="dcterms:W3CDTF">2021-10-05T10:47:05Z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0x010100ED2642B7FA5E4DA4BAD5093338A237AF00EFA01646D6F1BA47B26E97A5DD071D02</vt:lpwstr>
  </property>
  <property fmtid="{D5CDD505-2E9C-101B-9397-08002B2CF9AE}" pid="3" name="ArticulateGUID">
    <vt:lpwstr>5862E64F-07F7-436F-BD7A-E7C5275187AB</vt:lpwstr>
  </property>
  <property fmtid="{D5CDD505-2E9C-101B-9397-08002B2CF9AE}" pid="4" name="ArticulatePath">
    <vt:lpwstr>Career-Fact-Fiction-Presentation</vt:lpwstr>
  </property>
</Properties>
</file>