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13"/>
  </p:notesMasterIdLst>
  <p:handoutMasterIdLst>
    <p:handoutMasterId r:id="rId14"/>
  </p:handoutMasterIdLst>
  <p:sldIdLst>
    <p:sldId id="270" r:id="rId7"/>
    <p:sldId id="271" r:id="rId8"/>
    <p:sldId id="272" r:id="rId9"/>
    <p:sldId id="273" r:id="rId10"/>
    <p:sldId id="274" r:id="rId11"/>
    <p:sldId id="275" r:id="rId12"/>
  </p:sldIdLst>
  <p:sldSz cx="9144000" cy="6858000" type="screen4x3"/>
  <p:notesSz cx="6858000" cy="9144000"/>
  <p:custDataLst>
    <p:tags r:id="rId15"/>
  </p:custDataLst>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54">
          <p15:clr>
            <a:srgbClr val="A4A3A4"/>
          </p15:clr>
        </p15:guide>
        <p15:guide id="2" pos="2879">
          <p15:clr>
            <a:srgbClr val="A4A3A4"/>
          </p15:clr>
        </p15:guide>
        <p15:guide id="3" pos="284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373"/>
    <a:srgbClr val="E2EFFD"/>
    <a:srgbClr val="4590E5"/>
    <a:srgbClr val="FFFFFF"/>
    <a:srgbClr val="92AF2B"/>
    <a:srgbClr val="859E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5F127-FCF0-4057-ABD2-FAA3547F73FD}" v="281" dt="2021-09-29T13:35:41.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2" autoAdjust="0"/>
    <p:restoredTop sz="67714" autoAdjust="0"/>
  </p:normalViewPr>
  <p:slideViewPr>
    <p:cSldViewPr snapToGrid="0" snapToObjects="1" showGuides="1">
      <p:cViewPr varScale="1">
        <p:scale>
          <a:sx n="58" d="100"/>
          <a:sy n="58" d="100"/>
        </p:scale>
        <p:origin x="2107" y="53"/>
      </p:cViewPr>
      <p:guideLst>
        <p:guide orient="horz" pos="2154"/>
        <p:guide pos="2879"/>
        <p:guide pos="2843"/>
      </p:guideLst>
    </p:cSldViewPr>
  </p:slideViewPr>
  <p:notesTextViewPr>
    <p:cViewPr>
      <p:scale>
        <a:sx n="100" d="100"/>
        <a:sy n="100" d="100"/>
      </p:scale>
      <p:origin x="0" y="0"/>
    </p:cViewPr>
  </p:notesTextViewPr>
  <p:notesViewPr>
    <p:cSldViewPr snapToGrid="0" snapToObjects="1">
      <p:cViewPr>
        <p:scale>
          <a:sx n="70" d="100"/>
          <a:sy n="70" d="100"/>
        </p:scale>
        <p:origin x="-3486" y="-5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D481EE-E471-42D0-8EAE-62C2E6606DFF}" type="datetimeFigureOut">
              <a:rPr lang="en-GB" smtClean="0"/>
              <a:pPr/>
              <a:t>29/09/2021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E7DE97-459E-4219-AAC8-A0B219B10667}" type="slidenum">
              <a:rPr lang="en-GB" smtClean="0"/>
              <a:pPr/>
              <a:t>‹#›</a:t>
            </a:fld>
            <a:endParaRPr lang="en-GB"/>
          </a:p>
        </p:txBody>
      </p:sp>
    </p:spTree>
    <p:extLst>
      <p:ext uri="{BB962C8B-B14F-4D97-AF65-F5344CB8AC3E}">
        <p14:creationId xmlns:p14="http://schemas.microsoft.com/office/powerpoint/2010/main" val="409847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C1716-E8A9-4A15-BC19-0B612FA8A720}" type="datetimeFigureOut">
              <a:rPr lang="en-GB" smtClean="0"/>
              <a:pPr/>
              <a:t>29/09/2021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DCCEC-8215-467F-8E91-1A5261FE1B9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yworldofwork.co.uk/getting-job/example-cvs-and-cover-letters-school-leav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yworldofwork.co.uk/getting-job/tutorial-crafting-personal-statement-c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Creating</a:t>
            </a:r>
            <a:r>
              <a:rPr lang="en-GB" b="1" baseline="0" dirty="0"/>
              <a:t> a personal statement for a CV activity</a:t>
            </a:r>
          </a:p>
          <a:p>
            <a:endParaRPr lang="en-GB" b="1" baseline="0" dirty="0"/>
          </a:p>
          <a:p>
            <a:r>
              <a:rPr lang="en-GB" b="0" baseline="0" dirty="0"/>
              <a:t>The purpose of this activity is to write a personal statement for a CV.</a:t>
            </a:r>
          </a:p>
          <a:p>
            <a:endParaRPr lang="en-GB" b="0" baseline="0" dirty="0"/>
          </a:p>
          <a:p>
            <a:r>
              <a:rPr lang="en-GB" b="0" baseline="0" dirty="0"/>
              <a:t>Introduce the session:</a:t>
            </a:r>
          </a:p>
          <a:p>
            <a:endParaRPr lang="en-GB" b="0" baseline="0" dirty="0"/>
          </a:p>
          <a:p>
            <a:r>
              <a:rPr lang="en-GB" b="0" baseline="0" dirty="0"/>
              <a:t>In this activity you will learn about what a CV is and why a good personal statement is important in a CV. You will learn about what you should include in a personal statement and write your own, which you can enter into the CV builder in My World of Work to start creating your own CV. </a:t>
            </a:r>
          </a:p>
          <a:p>
            <a:endParaRPr lang="en-GB" dirty="0"/>
          </a:p>
        </p:txBody>
      </p:sp>
      <p:sp>
        <p:nvSpPr>
          <p:cNvPr id="4" name="Slide Number Placeholder 3"/>
          <p:cNvSpPr>
            <a:spLocks noGrp="1"/>
          </p:cNvSpPr>
          <p:nvPr>
            <p:ph type="sldNum" sz="quarter" idx="5"/>
          </p:nvPr>
        </p:nvSpPr>
        <p:spPr/>
        <p:txBody>
          <a:bodyPr/>
          <a:lstStyle/>
          <a:p>
            <a:fld id="{B20DCCEC-8215-467F-8E91-1A5261FE1B9D}" type="slidenum">
              <a:rPr lang="en-GB" smtClean="0"/>
              <a:pPr/>
              <a:t>1</a:t>
            </a:fld>
            <a:endParaRPr lang="en-GB"/>
          </a:p>
        </p:txBody>
      </p:sp>
    </p:spTree>
    <p:extLst>
      <p:ext uri="{BB962C8B-B14F-4D97-AF65-F5344CB8AC3E}">
        <p14:creationId xmlns:p14="http://schemas.microsoft.com/office/powerpoint/2010/main" val="366473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Learning intention and success criteria </a:t>
            </a:r>
          </a:p>
          <a:p>
            <a:endParaRPr lang="en-GB" dirty="0"/>
          </a:p>
          <a:p>
            <a:r>
              <a:rPr lang="en-GB" sz="1200" dirty="0"/>
              <a:t>Go over the learning</a:t>
            </a:r>
            <a:r>
              <a:rPr lang="en-GB" sz="1200" baseline="0" dirty="0"/>
              <a:t> intention and success criteria with the class.</a:t>
            </a:r>
          </a:p>
          <a:p>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These can be adapted to suit the needs of your pupils and can be used as the basis for discussion</a:t>
            </a:r>
            <a:r>
              <a:rPr lang="en-GB" sz="1200" kern="1200" dirty="0">
                <a:solidFill>
                  <a:schemeClr val="tx1"/>
                </a:solidFill>
                <a:latin typeface="+mn-lt"/>
                <a:ea typeface="+mn-ea"/>
                <a:cs typeface="+mn-cs"/>
              </a:rPr>
              <a:t>.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To edit the information</a:t>
            </a:r>
            <a:r>
              <a:rPr lang="en-GB" sz="1200" kern="1200" baseline="0" dirty="0">
                <a:solidFill>
                  <a:schemeClr val="tx1"/>
                </a:solidFill>
                <a:latin typeface="+mn-lt"/>
                <a:ea typeface="+mn-ea"/>
                <a:cs typeface="+mn-cs"/>
              </a:rPr>
              <a:t> on the slide click on the slide and edit the text box.</a:t>
            </a:r>
            <a:endParaRPr lang="en-GB" sz="1200" dirty="0"/>
          </a:p>
          <a:p>
            <a:endParaRPr lang="en-GB" dirty="0"/>
          </a:p>
          <a:p>
            <a:endParaRPr lang="en-GB" dirty="0"/>
          </a:p>
        </p:txBody>
      </p:sp>
      <p:sp>
        <p:nvSpPr>
          <p:cNvPr id="4" name="Slide Number Placeholder 3"/>
          <p:cNvSpPr>
            <a:spLocks noGrp="1"/>
          </p:cNvSpPr>
          <p:nvPr>
            <p:ph type="sldNum" sz="quarter" idx="5"/>
          </p:nvPr>
        </p:nvSpPr>
        <p:spPr/>
        <p:txBody>
          <a:bodyPr/>
          <a:lstStyle/>
          <a:p>
            <a:fld id="{B20DCCEC-8215-467F-8E91-1A5261FE1B9D}" type="slidenum">
              <a:rPr lang="en-GB" smtClean="0"/>
              <a:pPr/>
              <a:t>2</a:t>
            </a:fld>
            <a:endParaRPr lang="en-GB"/>
          </a:p>
        </p:txBody>
      </p:sp>
    </p:spTree>
    <p:extLst>
      <p:ext uri="{BB962C8B-B14F-4D97-AF65-F5344CB8AC3E}">
        <p14:creationId xmlns:p14="http://schemas.microsoft.com/office/powerpoint/2010/main" val="35039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latin typeface="+mn-lt"/>
                <a:ea typeface="+mn-ea"/>
                <a:cs typeface="+mn-cs"/>
              </a:rPr>
              <a:t>What is a CV</a:t>
            </a:r>
            <a:r>
              <a:rPr lang="en-US" sz="1200" b="1" kern="1200" baseline="0" dirty="0">
                <a:solidFill>
                  <a:schemeClr val="tx1"/>
                </a:solidFill>
                <a:latin typeface="+mn-lt"/>
                <a:ea typeface="+mn-ea"/>
                <a:cs typeface="+mn-cs"/>
              </a:rPr>
              <a:t> and personal statement?</a:t>
            </a:r>
            <a:endParaRPr lang="en-US" sz="1200" b="1"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Ask what CV (Curriculum Vitae) stands for and discuss what a CV is.</a:t>
            </a:r>
            <a:r>
              <a:rPr lang="en-GB" dirty="0"/>
              <a:t> Highlight that a</a:t>
            </a:r>
            <a:r>
              <a:rPr lang="en-GB" baseline="0" dirty="0"/>
              <a:t> </a:t>
            </a:r>
            <a:r>
              <a:rPr lang="en-GB" dirty="0"/>
              <a:t>CV is your opportunity to grab an employer's attention and get an interview. It tells the story of what you've done and what you can do. </a:t>
            </a:r>
          </a:p>
          <a:p>
            <a:pPr lvl="0"/>
            <a:endParaRPr lang="en-GB" sz="1200" kern="1200" dirty="0">
              <a:solidFill>
                <a:schemeClr val="tx1"/>
              </a:solidFill>
              <a:latin typeface="+mn-lt"/>
              <a:ea typeface="+mn-ea"/>
              <a:cs typeface="+mn-cs"/>
            </a:endParaRPr>
          </a:p>
          <a:p>
            <a:r>
              <a:rPr lang="en-GB" baseline="0" dirty="0"/>
              <a:t>It might be helpful to show an example CV. You can use the school leaver example at the link below on My World of Work.</a:t>
            </a:r>
          </a:p>
          <a:p>
            <a:endParaRPr lang="en-GB" dirty="0"/>
          </a:p>
          <a:p>
            <a:r>
              <a:rPr lang="en-GB" baseline="0" dirty="0">
                <a:hlinkClick r:id="rId3"/>
              </a:rPr>
              <a:t>https://www.myworldofwork.co.uk/getting-job/example-cvs-and-cover-letters-school-leaver</a:t>
            </a:r>
            <a:endParaRPr lang="en-GB"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Check understanding of the personal statement section. Highlight that your personal statement introduces you to an employer, and shows a little of your personality.</a:t>
            </a:r>
            <a:endParaRPr lang="en-GB" sz="1200" kern="1200" dirty="0">
              <a:solidFill>
                <a:schemeClr val="tx1"/>
              </a:solidFill>
              <a:latin typeface="+mn-lt"/>
              <a:ea typeface="+mn-ea"/>
              <a:cs typeface="+mn-cs"/>
            </a:endParaRPr>
          </a:p>
          <a:p>
            <a:endParaRPr lang="en-GB" dirty="0"/>
          </a:p>
          <a:p>
            <a:r>
              <a:rPr lang="en-GB" dirty="0"/>
              <a:t>For more information and for further discussion points refer</a:t>
            </a:r>
            <a:r>
              <a:rPr lang="en-GB" baseline="0" dirty="0"/>
              <a:t> to the tutorial on How to create a personal statement on My World of Work</a:t>
            </a:r>
          </a:p>
          <a:p>
            <a:endParaRPr lang="en-GB" baseline="0" dirty="0"/>
          </a:p>
          <a:p>
            <a:r>
              <a:rPr lang="en-GB" baseline="0" dirty="0">
                <a:hlinkClick r:id="rId4"/>
              </a:rPr>
              <a:t>https://www.myworldofwork.co.uk/getting-job/tutorial-crafting-personal-statement-cv</a:t>
            </a:r>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fld id="{B20DCCEC-8215-467F-8E91-1A5261FE1B9D}" type="slidenum">
              <a:rPr lang="en-GB" smtClean="0"/>
              <a:pPr/>
              <a:t>3</a:t>
            </a:fld>
            <a:endParaRPr lang="en-GB"/>
          </a:p>
        </p:txBody>
      </p:sp>
    </p:spTree>
    <p:extLst>
      <p:ext uri="{BB962C8B-B14F-4D97-AF65-F5344CB8AC3E}">
        <p14:creationId xmlns:p14="http://schemas.microsoft.com/office/powerpoint/2010/main" val="18774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latin typeface="+mn-lt"/>
                <a:ea typeface="+mn-ea"/>
                <a:cs typeface="+mn-cs"/>
              </a:rPr>
              <a:t>Creating a personal statement</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Working in pairs, groups or cooperatively, explain that they are going to help each other to start to write a personal statement as many people find this the most difficult part about creating a CV .</a:t>
            </a:r>
            <a:endParaRPr lang="en-GB" sz="1200" kern="1200" dirty="0">
              <a:solidFill>
                <a:schemeClr val="tx1"/>
              </a:solidFill>
              <a:latin typeface="+mn-lt"/>
              <a:ea typeface="+mn-ea"/>
              <a:cs typeface="+mn-cs"/>
            </a:endParaRPr>
          </a:p>
          <a:p>
            <a:pPr lvl="0"/>
            <a:endParaRPr lang="en-GB"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Ask pupils to discuss their experiences, strengths, skills and personal qualities.</a:t>
            </a:r>
          </a:p>
          <a:p>
            <a:pPr lvl="0"/>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Issue the worksheet for pupils to complete.</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Activity</a:t>
            </a:r>
            <a:r>
              <a:rPr lang="en-US" sz="1200" kern="1200" baseline="0" dirty="0">
                <a:solidFill>
                  <a:schemeClr val="tx1"/>
                </a:solidFill>
                <a:latin typeface="+mn-lt"/>
                <a:ea typeface="+mn-ea"/>
                <a:cs typeface="+mn-cs"/>
              </a:rPr>
              <a:t> continued on Slide 5.</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20DCCEC-8215-467F-8E91-1A5261FE1B9D}" type="slidenum">
              <a:rPr lang="en-GB" smtClean="0"/>
              <a:pPr/>
              <a:t>4</a:t>
            </a:fld>
            <a:endParaRPr lang="en-GB"/>
          </a:p>
        </p:txBody>
      </p:sp>
    </p:spTree>
    <p:extLst>
      <p:ext uri="{BB962C8B-B14F-4D97-AF65-F5344CB8AC3E}">
        <p14:creationId xmlns:p14="http://schemas.microsoft.com/office/powerpoint/2010/main" val="127251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Creating a personal statement</a:t>
            </a:r>
            <a:r>
              <a:rPr lang="en-US" sz="1200" b="1" kern="1200" baseline="0" dirty="0">
                <a:solidFill>
                  <a:schemeClr val="tx1"/>
                </a:solidFill>
                <a:latin typeface="+mn-lt"/>
                <a:ea typeface="+mn-ea"/>
                <a:cs typeface="+mn-cs"/>
              </a:rPr>
              <a:t> continued</a:t>
            </a: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Using</a:t>
            </a:r>
            <a:r>
              <a:rPr lang="en-US" sz="1200" kern="1200" baseline="0" dirty="0">
                <a:solidFill>
                  <a:schemeClr val="tx1"/>
                </a:solidFill>
                <a:latin typeface="+mn-lt"/>
                <a:ea typeface="+mn-ea"/>
                <a:cs typeface="+mn-cs"/>
              </a:rPr>
              <a:t> the worksheet, e</a:t>
            </a:r>
            <a:r>
              <a:rPr lang="en-US" sz="1200" kern="1200" dirty="0">
                <a:solidFill>
                  <a:schemeClr val="tx1"/>
                </a:solidFill>
                <a:latin typeface="+mn-lt"/>
                <a:ea typeface="+mn-ea"/>
                <a:cs typeface="+mn-cs"/>
              </a:rPr>
              <a:t>ach pair should write a statement for each other based on the information they shared.</a:t>
            </a:r>
            <a:endParaRPr lang="en-GB"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Give pupils a maximum word limit on this as a personal statement for a CV or job application should be fairly concise and is normally between 50 -100 words.</a:t>
            </a:r>
            <a:endParaRPr lang="en-GB"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Pupils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should then exchange statements and discuss.</a:t>
            </a:r>
            <a:endParaRPr lang="en-GB"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Ask young people to read and rewrite their statements in their own words.</a:t>
            </a:r>
            <a:endParaRPr lang="en-GB" dirty="0"/>
          </a:p>
          <a:p>
            <a:endParaRPr lang="en-GB" dirty="0"/>
          </a:p>
        </p:txBody>
      </p:sp>
      <p:sp>
        <p:nvSpPr>
          <p:cNvPr id="4" name="Slide Number Placeholder 3"/>
          <p:cNvSpPr>
            <a:spLocks noGrp="1"/>
          </p:cNvSpPr>
          <p:nvPr>
            <p:ph type="sldNum" sz="quarter" idx="5"/>
          </p:nvPr>
        </p:nvSpPr>
        <p:spPr/>
        <p:txBody>
          <a:bodyPr/>
          <a:lstStyle/>
          <a:p>
            <a:fld id="{B20DCCEC-8215-467F-8E91-1A5261FE1B9D}" type="slidenum">
              <a:rPr lang="en-GB" smtClean="0"/>
              <a:pPr/>
              <a:t>5</a:t>
            </a:fld>
            <a:endParaRPr lang="en-GB"/>
          </a:p>
        </p:txBody>
      </p:sp>
    </p:spTree>
    <p:extLst>
      <p:ext uri="{BB962C8B-B14F-4D97-AF65-F5344CB8AC3E}">
        <p14:creationId xmlns:p14="http://schemas.microsoft.com/office/powerpoint/2010/main" val="402069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latin typeface="+mn-lt"/>
                <a:ea typeface="+mn-ea"/>
                <a:cs typeface="+mn-cs"/>
              </a:rPr>
              <a:t>Complete personal</a:t>
            </a:r>
            <a:r>
              <a:rPr lang="en-US" sz="1200" b="1" kern="1200" baseline="0" dirty="0">
                <a:solidFill>
                  <a:schemeClr val="tx1"/>
                </a:solidFill>
                <a:latin typeface="+mn-lt"/>
                <a:ea typeface="+mn-ea"/>
                <a:cs typeface="+mn-cs"/>
              </a:rPr>
              <a:t> statement in My World of Work and </a:t>
            </a:r>
            <a:r>
              <a:rPr lang="en-US" sz="1200" b="1" kern="1200" dirty="0">
                <a:solidFill>
                  <a:schemeClr val="tx1"/>
                </a:solidFill>
                <a:latin typeface="+mn-lt"/>
                <a:ea typeface="+mn-ea"/>
                <a:cs typeface="+mn-cs"/>
              </a:rPr>
              <a:t>Next steps</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If there is suitable ICT with internet access pupils can now type up their statement directly into the Personal Statement section of the CV builder on My World of Work, which provides a template to help anyone create a CV.</a:t>
            </a:r>
          </a:p>
          <a:p>
            <a:pPr lvl="0"/>
            <a:endParaRPr lang="en-GB" sz="1200" kern="1200" dirty="0">
              <a:solidFill>
                <a:schemeClr val="tx1"/>
              </a:solidFill>
              <a:latin typeface="+mn-lt"/>
              <a:ea typeface="+mn-ea"/>
              <a:cs typeface="+mn-cs"/>
            </a:endParaRPr>
          </a:p>
          <a:p>
            <a:pPr lvl="0">
              <a:buFont typeface="Arial" pitchFamily="34" charset="0"/>
              <a:buChar char="•"/>
            </a:pPr>
            <a:r>
              <a:rPr lang="en-US" sz="1200" kern="1200" dirty="0">
                <a:solidFill>
                  <a:schemeClr val="tx1"/>
                </a:solidFill>
                <a:latin typeface="+mn-lt"/>
                <a:ea typeface="+mn-ea"/>
                <a:cs typeface="+mn-cs"/>
              </a:rPr>
              <a:t> Pupils should go to myworldofwork.co.uk and log in</a:t>
            </a:r>
            <a:endParaRPr lang="en-GB" sz="1200" kern="1200" dirty="0">
              <a:solidFill>
                <a:schemeClr val="tx1"/>
              </a:solidFill>
              <a:latin typeface="+mn-lt"/>
              <a:ea typeface="+mn-ea"/>
              <a:cs typeface="+mn-cs"/>
            </a:endParaRPr>
          </a:p>
          <a:p>
            <a:pPr lvl="0">
              <a:buFont typeface="Arial" pitchFamily="34" charset="0"/>
              <a:buChar char="•"/>
            </a:pPr>
            <a:r>
              <a:rPr lang="en-US" sz="1200" kern="1200" dirty="0">
                <a:solidFill>
                  <a:schemeClr val="tx1"/>
                </a:solidFill>
                <a:latin typeface="+mn-lt"/>
                <a:ea typeface="+mn-ea"/>
                <a:cs typeface="+mn-cs"/>
              </a:rPr>
              <a:t> Select the blue ‘Getting a job’ section and scroll down the page to the CVs and applications area and click here</a:t>
            </a:r>
            <a:endParaRPr lang="en-GB" sz="1200" kern="1200" dirty="0">
              <a:solidFill>
                <a:schemeClr val="tx1"/>
              </a:solidFill>
              <a:latin typeface="+mn-lt"/>
              <a:ea typeface="+mn-ea"/>
              <a:cs typeface="+mn-cs"/>
            </a:endParaRPr>
          </a:p>
          <a:p>
            <a:pPr lvl="0">
              <a:buFont typeface="Arial" pitchFamily="34" charset="0"/>
              <a:buChar char="•"/>
            </a:pPr>
            <a:r>
              <a:rPr lang="en-US" sz="1200" kern="1200" dirty="0">
                <a:solidFill>
                  <a:schemeClr val="tx1"/>
                </a:solidFill>
                <a:latin typeface="+mn-lt"/>
                <a:ea typeface="+mn-ea"/>
                <a:cs typeface="+mn-cs"/>
              </a:rPr>
              <a:t> In this area they should select ‘How to a write a CV’ and from here they will be able to access the CV builder by selecting ‘Make a CV’</a:t>
            </a:r>
            <a:endParaRPr lang="en-GB" sz="1200" kern="1200" dirty="0">
              <a:solidFill>
                <a:schemeClr val="tx1"/>
              </a:solidFill>
              <a:latin typeface="+mn-lt"/>
              <a:ea typeface="+mn-ea"/>
              <a:cs typeface="+mn-cs"/>
            </a:endParaRP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Pupils will be presented with a list of sections they can complete to build their CV but at this stage just ask them to select ‘personal statement’ and enter their pre-drafted personal statement</a:t>
            </a:r>
            <a:endParaRPr lang="en-GB" sz="1200" kern="1200" dirty="0">
              <a:solidFill>
                <a:schemeClr val="tx1"/>
              </a:solidFill>
              <a:latin typeface="+mn-lt"/>
              <a:ea typeface="+mn-ea"/>
              <a:cs typeface="+mn-cs"/>
            </a:endParaRPr>
          </a:p>
          <a:p>
            <a:pPr lvl="0">
              <a:buFont typeface="Arial" pitchFamily="34" charset="0"/>
              <a:buChar char="•"/>
            </a:pPr>
            <a:r>
              <a:rPr lang="en-US" sz="1200" kern="1200" dirty="0">
                <a:solidFill>
                  <a:schemeClr val="tx1"/>
                </a:solidFill>
                <a:latin typeface="+mn-lt"/>
                <a:ea typeface="+mn-ea"/>
                <a:cs typeface="+mn-cs"/>
              </a:rPr>
              <a:t> Once this has been done they should press save and exit or they can go on and complete the other sections if time allows</a:t>
            </a:r>
          </a:p>
          <a:p>
            <a:pPr lvl="0">
              <a:buFont typeface="Arial" pitchFamily="34" charset="0"/>
              <a:buChar char="•"/>
            </a:pPr>
            <a:endParaRPr lang="en-US" sz="1200" kern="1200" dirty="0">
              <a:solidFill>
                <a:schemeClr val="tx1"/>
              </a:solidFill>
              <a:latin typeface="+mn-lt"/>
              <a:ea typeface="+mn-ea"/>
              <a:cs typeface="+mn-cs"/>
            </a:endParaRPr>
          </a:p>
          <a:p>
            <a:pPr lvl="0">
              <a:buFont typeface="Arial" pitchFamily="34" charset="0"/>
              <a:buNone/>
            </a:pPr>
            <a:r>
              <a:rPr lang="en-US" sz="1200" kern="1200" dirty="0">
                <a:solidFill>
                  <a:schemeClr val="tx1"/>
                </a:solidFill>
                <a:latin typeface="+mn-lt"/>
                <a:ea typeface="+mn-ea"/>
                <a:cs typeface="+mn-cs"/>
              </a:rPr>
              <a:t>Alternatively,</a:t>
            </a:r>
            <a:r>
              <a:rPr lang="en-US" sz="1200" kern="1200" baseline="0" dirty="0">
                <a:solidFill>
                  <a:schemeClr val="tx1"/>
                </a:solidFill>
                <a:latin typeface="+mn-lt"/>
                <a:ea typeface="+mn-ea"/>
                <a:cs typeface="+mn-cs"/>
              </a:rPr>
              <a:t> pupils can</a:t>
            </a:r>
            <a:r>
              <a:rPr lang="en-US" sz="1200" kern="1200" dirty="0">
                <a:solidFill>
                  <a:schemeClr val="tx1"/>
                </a:solidFill>
                <a:latin typeface="+mn-lt"/>
                <a:ea typeface="+mn-ea"/>
                <a:cs typeface="+mn-cs"/>
              </a:rPr>
              <a:t> complete the</a:t>
            </a:r>
            <a:r>
              <a:rPr lang="en-US" sz="1200" kern="1200" baseline="0" dirty="0">
                <a:solidFill>
                  <a:schemeClr val="tx1"/>
                </a:solidFill>
                <a:latin typeface="+mn-lt"/>
                <a:ea typeface="+mn-ea"/>
                <a:cs typeface="+mn-cs"/>
              </a:rPr>
              <a:t> rest of their CV at another time in school or at home.</a:t>
            </a:r>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20DCCEC-8215-467F-8E91-1A5261FE1B9D}" type="slidenum">
              <a:rPr lang="en-GB" smtClean="0"/>
              <a:pPr/>
              <a:t>6</a:t>
            </a:fld>
            <a:endParaRPr lang="en-GB"/>
          </a:p>
        </p:txBody>
      </p:sp>
    </p:spTree>
    <p:extLst>
      <p:ext uri="{BB962C8B-B14F-4D97-AF65-F5344CB8AC3E}">
        <p14:creationId xmlns:p14="http://schemas.microsoft.com/office/powerpoint/2010/main" val="199572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720F29-2BB3-3645-912C-52E4831B1E58}"/>
              </a:ext>
            </a:extLst>
          </p:cNvPr>
          <p:cNvSpPr>
            <a:spLocks noGrp="1"/>
          </p:cNvSpPr>
          <p:nvPr>
            <p:ph type="subTitle" idx="1"/>
          </p:nvPr>
        </p:nvSpPr>
        <p:spPr>
          <a:xfrm>
            <a:off x="1808017" y="2601119"/>
            <a:ext cx="6192983" cy="1655762"/>
          </a:xfrm>
          <a:prstGeom prst="rect">
            <a:avLst/>
          </a:prstGeom>
        </p:spPr>
        <p:txBody>
          <a:bodyPr/>
          <a:lstStyle>
            <a:lvl1pPr marL="0" indent="0" algn="l">
              <a:buNone/>
              <a:defRPr sz="2400" b="1">
                <a:solidFill>
                  <a:srgbClr val="005F7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itle Placeholder 1">
            <a:extLst>
              <a:ext uri="{FF2B5EF4-FFF2-40B4-BE49-F238E27FC236}">
                <a16:creationId xmlns:a16="http://schemas.microsoft.com/office/drawing/2014/main" id="{EB897072-A64A-4010-B911-44D44FF8F2EB}"/>
              </a:ext>
            </a:extLst>
          </p:cNvPr>
          <p:cNvSpPr>
            <a:spLocks noGrp="1"/>
          </p:cNvSpPr>
          <p:nvPr>
            <p:ph type="title"/>
          </p:nvPr>
        </p:nvSpPr>
        <p:spPr>
          <a:xfrm>
            <a:off x="1808018" y="365126"/>
            <a:ext cx="6707332" cy="153017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9" name="Date Placeholder 4">
            <a:extLst>
              <a:ext uri="{FF2B5EF4-FFF2-40B4-BE49-F238E27FC236}">
                <a16:creationId xmlns:a16="http://schemas.microsoft.com/office/drawing/2014/main" id="{BC10F7CE-EACF-42AA-85CE-E47C45B16AE6}"/>
              </a:ext>
            </a:extLst>
          </p:cNvPr>
          <p:cNvSpPr>
            <a:spLocks noGrp="1"/>
          </p:cNvSpPr>
          <p:nvPr>
            <p:ph type="dt" sz="half" idx="10"/>
          </p:nvPr>
        </p:nvSpPr>
        <p:spPr>
          <a:xfrm>
            <a:off x="628650" y="6356351"/>
            <a:ext cx="2057400" cy="365125"/>
          </a:xfrm>
        </p:spPr>
        <p:txBody>
          <a:bodyPr/>
          <a:lstStyle>
            <a:lvl1pPr>
              <a:defRPr>
                <a:latin typeface="Arial" panose="020B0604020202020204" pitchFamily="34" charset="0"/>
                <a:cs typeface="Arial" panose="020B0604020202020204" pitchFamily="34" charset="0"/>
              </a:defRPr>
            </a:lvl1pPr>
          </a:lstStyle>
          <a:p>
            <a:fld id="{16C6876F-23A0-FA43-A437-720550E793CF}" type="datetimeFigureOut">
              <a:rPr lang="en-US" smtClean="0"/>
              <a:pPr/>
              <a:t>9/29/2021</a:t>
            </a:fld>
            <a:endParaRPr lang="en-US"/>
          </a:p>
        </p:txBody>
      </p:sp>
      <p:sp>
        <p:nvSpPr>
          <p:cNvPr id="10" name="Footer Placeholder 5">
            <a:extLst>
              <a:ext uri="{FF2B5EF4-FFF2-40B4-BE49-F238E27FC236}">
                <a16:creationId xmlns:a16="http://schemas.microsoft.com/office/drawing/2014/main" id="{6508B7D8-EBA5-4931-BBAF-A73BC81D5E9B}"/>
              </a:ext>
            </a:extLst>
          </p:cNvPr>
          <p:cNvSpPr>
            <a:spLocks noGrp="1"/>
          </p:cNvSpPr>
          <p:nvPr>
            <p:ph type="ftr" sz="quarter" idx="11"/>
          </p:nvPr>
        </p:nvSpPr>
        <p:spPr>
          <a:xfrm>
            <a:off x="3028950" y="6356351"/>
            <a:ext cx="30861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2BF7B66B-606B-4D66-9CA2-0BF12AF94EF1}"/>
              </a:ext>
            </a:extLst>
          </p:cNvPr>
          <p:cNvSpPr>
            <a:spLocks noGrp="1"/>
          </p:cNvSpPr>
          <p:nvPr>
            <p:ph type="sldNum" sz="quarter" idx="12"/>
          </p:nvPr>
        </p:nvSpPr>
        <p:spPr>
          <a:xfrm>
            <a:off x="6457950" y="6356351"/>
            <a:ext cx="2057400" cy="365125"/>
          </a:xfrm>
        </p:spPr>
        <p:txBody>
          <a:bodyPr/>
          <a:lstStyle>
            <a:lvl1pPr>
              <a:defRPr>
                <a:latin typeface="Arial" panose="020B0604020202020204" pitchFamily="34" charset="0"/>
                <a:cs typeface="Arial" panose="020B0604020202020204" pitchFamily="34" charset="0"/>
              </a:defRPr>
            </a:lvl1pPr>
          </a:lstStyle>
          <a:p>
            <a:fld id="{B8AF0F92-E179-4C4F-B72C-36E4847C8248}" type="slidenum">
              <a:rPr lang="en-US" smtClean="0"/>
              <a:pPr/>
              <a:t>‹#›</a:t>
            </a:fld>
            <a:endParaRPr lang="en-US"/>
          </a:p>
        </p:txBody>
      </p:sp>
    </p:spTree>
    <p:extLst>
      <p:ext uri="{BB962C8B-B14F-4D97-AF65-F5344CB8AC3E}">
        <p14:creationId xmlns:p14="http://schemas.microsoft.com/office/powerpoint/2010/main" val="80931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079C-CEF0-42A2-9027-031AFF0A2B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EADA69-C70D-4FAA-83C2-263426DA8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4E2D4-FC18-462E-AE04-4273415BC6FB}"/>
              </a:ext>
            </a:extLst>
          </p:cNvPr>
          <p:cNvSpPr>
            <a:spLocks noGrp="1"/>
          </p:cNvSpPr>
          <p:nvPr>
            <p:ph type="dt" sz="half" idx="10"/>
          </p:nvPr>
        </p:nvSpPr>
        <p:spPr>
          <a:xfrm>
            <a:off x="628650" y="6356351"/>
            <a:ext cx="2057400" cy="365125"/>
          </a:xfrm>
          <a:prstGeom prst="rect">
            <a:avLst/>
          </a:prstGeom>
        </p:spPr>
        <p:txBody>
          <a:bodyPr/>
          <a:lstStyle/>
          <a:p>
            <a:fld id="{0684533E-22D7-45FB-A835-733CFB4541DE}" type="datetimeFigureOut">
              <a:rPr lang="en-GB" smtClean="0"/>
              <a:t>29/09/2021</a:t>
            </a:fld>
            <a:endParaRPr lang="en-GB"/>
          </a:p>
        </p:txBody>
      </p:sp>
      <p:sp>
        <p:nvSpPr>
          <p:cNvPr id="5" name="Footer Placeholder 4">
            <a:extLst>
              <a:ext uri="{FF2B5EF4-FFF2-40B4-BE49-F238E27FC236}">
                <a16:creationId xmlns:a16="http://schemas.microsoft.com/office/drawing/2014/main" id="{C0F19D8A-83F2-4BBC-A142-CBB332A14EA1}"/>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B835F5-5A99-4CBC-B18F-57CB97266724}"/>
              </a:ext>
            </a:extLst>
          </p:cNvPr>
          <p:cNvSpPr>
            <a:spLocks noGrp="1"/>
          </p:cNvSpPr>
          <p:nvPr>
            <p:ph type="sldNum" sz="quarter" idx="12"/>
          </p:nvPr>
        </p:nvSpPr>
        <p:spPr>
          <a:xfrm>
            <a:off x="6457950" y="6356351"/>
            <a:ext cx="2057400" cy="365125"/>
          </a:xfrm>
          <a:prstGeom prst="rect">
            <a:avLst/>
          </a:prstGeom>
        </p:spPr>
        <p:txBody>
          <a:bodyPr/>
          <a:lstStyle/>
          <a:p>
            <a:fld id="{3BD830CE-74FF-4623-A14D-293ABDC613DB}" type="slidenum">
              <a:rPr lang="en-GB" smtClean="0"/>
              <a:t>‹#›</a:t>
            </a:fld>
            <a:endParaRPr lang="en-GB"/>
          </a:p>
        </p:txBody>
      </p:sp>
    </p:spTree>
    <p:extLst>
      <p:ext uri="{BB962C8B-B14F-4D97-AF65-F5344CB8AC3E}">
        <p14:creationId xmlns:p14="http://schemas.microsoft.com/office/powerpoint/2010/main" val="3078244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2E11E-7897-4DE6-AAAC-0F4393718720}"/>
              </a:ext>
            </a:extLst>
          </p:cNvPr>
          <p:cNvSpPr/>
          <p:nvPr userDrawn="1"/>
        </p:nvSpPr>
        <p:spPr>
          <a:xfrm>
            <a:off x="0" y="0"/>
            <a:ext cx="9144000" cy="5239512"/>
          </a:xfrm>
          <a:prstGeom prst="rect">
            <a:avLst/>
          </a:prstGeom>
          <a:solidFill>
            <a:srgbClr val="C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11BE0373-71CC-4F78-A6BB-1D14DECDB3BF}"/>
              </a:ext>
            </a:extLst>
          </p:cNvPr>
          <p:cNvPicPr>
            <a:picLocks noChangeAspect="1"/>
          </p:cNvPicPr>
          <p:nvPr userDrawn="1"/>
        </p:nvPicPr>
        <p:blipFill>
          <a:blip r:embed="rId3"/>
          <a:stretch>
            <a:fillRect/>
          </a:stretch>
        </p:blipFill>
        <p:spPr>
          <a:xfrm>
            <a:off x="0" y="658260"/>
            <a:ext cx="1485900" cy="1041400"/>
          </a:xfrm>
          <a:prstGeom prst="rect">
            <a:avLst/>
          </a:prstGeom>
        </p:spPr>
      </p:pic>
      <p:sp>
        <p:nvSpPr>
          <p:cNvPr id="2" name="Title Placeholder 1">
            <a:extLst>
              <a:ext uri="{FF2B5EF4-FFF2-40B4-BE49-F238E27FC236}">
                <a16:creationId xmlns:a16="http://schemas.microsoft.com/office/drawing/2014/main" id="{4907E6DC-22CA-034B-8929-F8FAEC4C2F4B}"/>
              </a:ext>
            </a:extLst>
          </p:cNvPr>
          <p:cNvSpPr>
            <a:spLocks noGrp="1"/>
          </p:cNvSpPr>
          <p:nvPr>
            <p:ph type="title"/>
          </p:nvPr>
        </p:nvSpPr>
        <p:spPr>
          <a:xfrm>
            <a:off x="1808018" y="365126"/>
            <a:ext cx="6707332" cy="153017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Date Placeholder 3">
            <a:extLst>
              <a:ext uri="{FF2B5EF4-FFF2-40B4-BE49-F238E27FC236}">
                <a16:creationId xmlns:a16="http://schemas.microsoft.com/office/drawing/2014/main" id="{258C971F-24C7-8241-B364-6B422AEF3E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C6876F-23A0-FA43-A437-720550E793CF}" type="datetimeFigureOut">
              <a:rPr lang="en-US" smtClean="0"/>
              <a:t>9/29/2021</a:t>
            </a:fld>
            <a:endParaRPr lang="en-US"/>
          </a:p>
        </p:txBody>
      </p:sp>
      <p:sp>
        <p:nvSpPr>
          <p:cNvPr id="5" name="Footer Placeholder 4">
            <a:extLst>
              <a:ext uri="{FF2B5EF4-FFF2-40B4-BE49-F238E27FC236}">
                <a16:creationId xmlns:a16="http://schemas.microsoft.com/office/drawing/2014/main" id="{E6DD1F3C-E490-1249-BF4A-9D1740705D0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8B7843-DD40-7847-A428-475128AB87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AF0F92-E179-4C4F-B72C-36E4847C8248}" type="slidenum">
              <a:rPr lang="en-US" smtClean="0"/>
              <a:t>‹#›</a:t>
            </a:fld>
            <a:endParaRPr lang="en-US"/>
          </a:p>
        </p:txBody>
      </p:sp>
    </p:spTree>
    <p:extLst>
      <p:ext uri="{BB962C8B-B14F-4D97-AF65-F5344CB8AC3E}">
        <p14:creationId xmlns:p14="http://schemas.microsoft.com/office/powerpoint/2010/main" val="366348318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kern="1200">
          <a:solidFill>
            <a:srgbClr val="005F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8064A4-FA7E-4C8D-AE78-6415F0F50209}"/>
              </a:ext>
            </a:extLst>
          </p:cNvPr>
          <p:cNvSpPr/>
          <p:nvPr userDrawn="1"/>
        </p:nvSpPr>
        <p:spPr>
          <a:xfrm>
            <a:off x="0" y="0"/>
            <a:ext cx="9144000" cy="1047404"/>
          </a:xfrm>
          <a:prstGeom prst="rect">
            <a:avLst/>
          </a:prstGeom>
          <a:solidFill>
            <a:srgbClr val="C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69ECF88C-60FE-48FB-A2BE-C4DE9028FBEF}"/>
              </a:ext>
            </a:extLst>
          </p:cNvPr>
          <p:cNvSpPr>
            <a:spLocks noGrp="1"/>
          </p:cNvSpPr>
          <p:nvPr>
            <p:ph type="title"/>
          </p:nvPr>
        </p:nvSpPr>
        <p:spPr>
          <a:xfrm>
            <a:off x="628650" y="18256"/>
            <a:ext cx="7886700" cy="102914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3446E89-F629-44F9-BF67-C0266A243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010367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5F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myworldofwork.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BCA8B-44B8-4C15-B279-0F75810ABD12}"/>
              </a:ext>
            </a:extLst>
          </p:cNvPr>
          <p:cNvSpPr>
            <a:spLocks noGrp="1"/>
          </p:cNvSpPr>
          <p:nvPr>
            <p:ph type="title"/>
          </p:nvPr>
        </p:nvSpPr>
        <p:spPr/>
        <p:txBody>
          <a:bodyPr/>
          <a:lstStyle/>
          <a:p>
            <a:r>
              <a:rPr lang="en-GB" dirty="0"/>
              <a:t>Skills and strengths</a:t>
            </a:r>
          </a:p>
        </p:txBody>
      </p:sp>
      <p:sp>
        <p:nvSpPr>
          <p:cNvPr id="2" name="Subtitle 1">
            <a:extLst>
              <a:ext uri="{FF2B5EF4-FFF2-40B4-BE49-F238E27FC236}">
                <a16:creationId xmlns:a16="http://schemas.microsoft.com/office/drawing/2014/main" id="{489A6108-69F9-4A2B-B0F5-649F59DF19FD}"/>
              </a:ext>
            </a:extLst>
          </p:cNvPr>
          <p:cNvSpPr>
            <a:spLocks noGrp="1"/>
          </p:cNvSpPr>
          <p:nvPr>
            <p:ph type="subTitle" idx="1"/>
          </p:nvPr>
        </p:nvSpPr>
        <p:spPr/>
        <p:txBody>
          <a:bodyPr/>
          <a:lstStyle/>
          <a:p>
            <a:r>
              <a:rPr lang="en-GB" dirty="0"/>
              <a:t>Creating a personal statement for a CV</a:t>
            </a:r>
          </a:p>
        </p:txBody>
      </p:sp>
      <p:grpSp>
        <p:nvGrpSpPr>
          <p:cNvPr id="6" name="Group 5" descr="My world of work logo and topic text">
            <a:extLst>
              <a:ext uri="{FF2B5EF4-FFF2-40B4-BE49-F238E27FC236}">
                <a16:creationId xmlns:a16="http://schemas.microsoft.com/office/drawing/2014/main" id="{FC62F873-9E5C-471C-8275-25BA25B25FF0}"/>
              </a:ext>
            </a:extLst>
          </p:cNvPr>
          <p:cNvGrpSpPr/>
          <p:nvPr/>
        </p:nvGrpSpPr>
        <p:grpSpPr>
          <a:xfrm>
            <a:off x="284409" y="5693356"/>
            <a:ext cx="8575182" cy="643226"/>
            <a:chOff x="316992" y="5590507"/>
            <a:chExt cx="11433576" cy="857634"/>
          </a:xfrm>
        </p:grpSpPr>
        <p:pic>
          <p:nvPicPr>
            <p:cNvPr id="7" name="Picture 6" descr="Logo&#10;&#10;Description automatically generated with low confidence">
              <a:extLst>
                <a:ext uri="{FF2B5EF4-FFF2-40B4-BE49-F238E27FC236}">
                  <a16:creationId xmlns:a16="http://schemas.microsoft.com/office/drawing/2014/main" id="{EC3AAB70-7B6D-403C-A83E-A06AA1B35193}"/>
                </a:ext>
              </a:extLst>
            </p:cNvPr>
            <p:cNvPicPr>
              <a:picLocks noChangeAspect="1"/>
            </p:cNvPicPr>
            <p:nvPr/>
          </p:nvPicPr>
          <p:blipFill>
            <a:blip r:embed="rId4"/>
            <a:stretch>
              <a:fillRect/>
            </a:stretch>
          </p:blipFill>
          <p:spPr>
            <a:xfrm>
              <a:off x="316992" y="5590507"/>
              <a:ext cx="2215896" cy="857634"/>
            </a:xfrm>
            <a:prstGeom prst="rect">
              <a:avLst/>
            </a:prstGeom>
          </p:spPr>
        </p:pic>
        <p:sp>
          <p:nvSpPr>
            <p:cNvPr id="8" name="TextBox 7">
              <a:extLst>
                <a:ext uri="{FF2B5EF4-FFF2-40B4-BE49-F238E27FC236}">
                  <a16:creationId xmlns:a16="http://schemas.microsoft.com/office/drawing/2014/main" id="{C2079C79-8B8B-40F4-A563-5927FC628DC5}"/>
                </a:ext>
              </a:extLst>
            </p:cNvPr>
            <p:cNvSpPr txBox="1"/>
            <p:nvPr/>
          </p:nvSpPr>
          <p:spPr>
            <a:xfrm>
              <a:off x="9461681" y="5897812"/>
              <a:ext cx="2288887" cy="369332"/>
            </a:xfrm>
            <a:prstGeom prst="rect">
              <a:avLst/>
            </a:prstGeom>
            <a:noFill/>
          </p:spPr>
          <p:txBody>
            <a:bodyPr wrap="square" rtlCol="0">
              <a:spAutoFit/>
            </a:bodyPr>
            <a:lstStyle/>
            <a:p>
              <a:r>
                <a:rPr lang="en-US" sz="1350" dirty="0">
                  <a:solidFill>
                    <a:schemeClr val="tx1">
                      <a:lumMod val="95000"/>
                      <a:lumOff val="5000"/>
                    </a:schemeClr>
                  </a:solidFill>
                  <a:latin typeface="Arial" panose="020B0604020202020204" pitchFamily="34" charset="0"/>
                  <a:cs typeface="Arial" panose="020B0604020202020204" pitchFamily="34" charset="0"/>
                </a:rPr>
                <a:t>Senior Phase</a:t>
              </a:r>
            </a:p>
          </p:txBody>
        </p:sp>
        <p:sp>
          <p:nvSpPr>
            <p:cNvPr id="9" name="Rectangle 8">
              <a:extLst>
                <a:ext uri="{FF2B5EF4-FFF2-40B4-BE49-F238E27FC236}">
                  <a16:creationId xmlns:a16="http://schemas.microsoft.com/office/drawing/2014/main" id="{291C8EFB-372E-4FDE-A5B9-86ABB0EB9B66}"/>
                </a:ext>
              </a:extLst>
            </p:cNvPr>
            <p:cNvSpPr/>
            <p:nvPr/>
          </p:nvSpPr>
          <p:spPr>
            <a:xfrm>
              <a:off x="9245924" y="5876995"/>
              <a:ext cx="133564" cy="410966"/>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custDataLst>
      <p:tags r:id="rId1"/>
    </p:custDataLst>
    <p:extLst>
      <p:ext uri="{BB962C8B-B14F-4D97-AF65-F5344CB8AC3E}">
        <p14:creationId xmlns:p14="http://schemas.microsoft.com/office/powerpoint/2010/main" val="239017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912D76-FD76-4B76-B804-8A98A54351E9}"/>
              </a:ext>
            </a:extLst>
          </p:cNvPr>
          <p:cNvSpPr>
            <a:spLocks noGrp="1"/>
          </p:cNvSpPr>
          <p:nvPr>
            <p:ph type="title"/>
          </p:nvPr>
        </p:nvSpPr>
        <p:spPr/>
        <p:txBody>
          <a:bodyPr/>
          <a:lstStyle/>
          <a:p>
            <a:r>
              <a:rPr lang="en-GB" dirty="0"/>
              <a:t>Skills &amp; strengths</a:t>
            </a:r>
          </a:p>
        </p:txBody>
      </p:sp>
      <p:sp>
        <p:nvSpPr>
          <p:cNvPr id="4" name="Content Placeholder 2">
            <a:extLst>
              <a:ext uri="{FF2B5EF4-FFF2-40B4-BE49-F238E27FC236}">
                <a16:creationId xmlns:a16="http://schemas.microsoft.com/office/drawing/2014/main" id="{69A90CC0-2292-4057-A7BC-28E05B74A63F}"/>
              </a:ext>
            </a:extLst>
          </p:cNvPr>
          <p:cNvSpPr>
            <a:spLocks noGrp="1"/>
          </p:cNvSpPr>
          <p:nvPr>
            <p:ph idx="1"/>
          </p:nvPr>
        </p:nvSpPr>
        <p:spPr>
          <a:xfrm>
            <a:off x="457200" y="1600200"/>
            <a:ext cx="8229600" cy="4525963"/>
          </a:xfrm>
        </p:spPr>
        <p:txBody>
          <a:bodyPr rtlCol="0">
            <a:normAutofit/>
          </a:bodyPr>
          <a:lstStyle/>
          <a:p>
            <a:pPr marL="0" indent="0" fontAlgn="auto">
              <a:spcBef>
                <a:spcPts val="0"/>
              </a:spcBef>
              <a:spcAft>
                <a:spcPts val="600"/>
              </a:spcAft>
              <a:buNone/>
              <a:defRPr/>
            </a:pPr>
            <a:r>
              <a:rPr lang="en-US" sz="2600" b="1" dirty="0">
                <a:solidFill>
                  <a:srgbClr val="016373"/>
                </a:solidFill>
              </a:rPr>
              <a:t>Learning intention</a:t>
            </a:r>
          </a:p>
          <a:p>
            <a:pPr fontAlgn="auto">
              <a:spcBef>
                <a:spcPts val="576"/>
              </a:spcBef>
              <a:spcAft>
                <a:spcPts val="0"/>
              </a:spcAft>
              <a:buClr>
                <a:srgbClr val="016373"/>
              </a:buClr>
              <a:buFont typeface="Arial"/>
              <a:buChar char="•"/>
              <a:defRPr/>
            </a:pPr>
            <a:r>
              <a:rPr lang="en-GB" sz="2200" dirty="0">
                <a:ea typeface="+mn-ea"/>
              </a:rPr>
              <a:t>I will learn about CVs</a:t>
            </a:r>
          </a:p>
          <a:p>
            <a:pPr marL="0" indent="0" fontAlgn="auto">
              <a:spcBef>
                <a:spcPts val="1200"/>
              </a:spcBef>
              <a:spcAft>
                <a:spcPts val="600"/>
              </a:spcAft>
              <a:buNone/>
              <a:defRPr/>
            </a:pPr>
            <a:r>
              <a:rPr lang="en-US" sz="2600" b="1" dirty="0">
                <a:solidFill>
                  <a:srgbClr val="016373"/>
                </a:solidFill>
              </a:rPr>
              <a:t>Success criteria</a:t>
            </a:r>
          </a:p>
          <a:p>
            <a:pPr fontAlgn="auto">
              <a:spcBef>
                <a:spcPts val="576"/>
              </a:spcBef>
              <a:spcAft>
                <a:spcPts val="0"/>
              </a:spcAft>
              <a:buClr>
                <a:srgbClr val="016373"/>
              </a:buClr>
              <a:buFont typeface="Arial"/>
              <a:buChar char="•"/>
              <a:defRPr/>
            </a:pPr>
            <a:r>
              <a:rPr lang="en-GB" sz="2200" dirty="0">
                <a:ea typeface="+mn-ea"/>
              </a:rPr>
              <a:t>I can use language in my CV which promotes who I am</a:t>
            </a:r>
          </a:p>
          <a:p>
            <a:pPr fontAlgn="auto">
              <a:spcBef>
                <a:spcPts val="576"/>
              </a:spcBef>
              <a:spcAft>
                <a:spcPts val="0"/>
              </a:spcAft>
              <a:buClr>
                <a:srgbClr val="016373"/>
              </a:buClr>
              <a:buFont typeface="Arial"/>
              <a:buChar char="•"/>
              <a:defRPr/>
            </a:pPr>
            <a:r>
              <a:rPr lang="en-GB" sz="2200" dirty="0">
                <a:ea typeface="+mn-ea"/>
              </a:rPr>
              <a:t>I can describe why a good personal statement is important in a CV</a:t>
            </a:r>
          </a:p>
          <a:p>
            <a:pPr fontAlgn="auto">
              <a:spcBef>
                <a:spcPts val="576"/>
              </a:spcBef>
              <a:spcAft>
                <a:spcPts val="0"/>
              </a:spcAft>
              <a:buClr>
                <a:srgbClr val="016373"/>
              </a:buClr>
              <a:buFont typeface="Arial"/>
              <a:buChar char="•"/>
              <a:defRPr/>
            </a:pPr>
            <a:r>
              <a:rPr lang="en-GB" sz="2200" dirty="0">
                <a:ea typeface="+mn-ea"/>
              </a:rPr>
              <a:t>I can complete a personal statement using the CV builder</a:t>
            </a:r>
          </a:p>
          <a:p>
            <a:pPr fontAlgn="auto">
              <a:spcAft>
                <a:spcPts val="0"/>
              </a:spcAft>
              <a:buFont typeface="Arial"/>
              <a:buNone/>
              <a:defRPr/>
            </a:pPr>
            <a:endParaRPr lang="en-US" dirty="0">
              <a:ea typeface="+mn-ea"/>
              <a:cs typeface="+mn-cs"/>
            </a:endParaRPr>
          </a:p>
          <a:p>
            <a:pPr marL="0" indent="0" fontAlgn="auto">
              <a:spcAft>
                <a:spcPts val="0"/>
              </a:spcAft>
              <a:buFont typeface="Arial"/>
              <a:buNone/>
              <a:defRPr/>
            </a:pPr>
            <a:endParaRPr lang="en-US" dirty="0">
              <a:ea typeface="+mn-ea"/>
              <a:cs typeface="+mn-cs"/>
            </a:endParaRPr>
          </a:p>
        </p:txBody>
      </p:sp>
    </p:spTree>
    <p:custDataLst>
      <p:tags r:id="rId1"/>
    </p:custDataLst>
    <p:extLst>
      <p:ext uri="{BB962C8B-B14F-4D97-AF65-F5344CB8AC3E}">
        <p14:creationId xmlns:p14="http://schemas.microsoft.com/office/powerpoint/2010/main" val="499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912D76-FD76-4B76-B804-8A98A54351E9}"/>
              </a:ext>
            </a:extLst>
          </p:cNvPr>
          <p:cNvSpPr>
            <a:spLocks noGrp="1"/>
          </p:cNvSpPr>
          <p:nvPr>
            <p:ph type="title"/>
          </p:nvPr>
        </p:nvSpPr>
        <p:spPr/>
        <p:txBody>
          <a:bodyPr/>
          <a:lstStyle/>
          <a:p>
            <a:r>
              <a:rPr lang="en-GB" dirty="0"/>
              <a:t>Skills &amp; strengths</a:t>
            </a:r>
          </a:p>
        </p:txBody>
      </p:sp>
      <p:sp>
        <p:nvSpPr>
          <p:cNvPr id="3" name="Content Placeholder 5">
            <a:extLst>
              <a:ext uri="{FF2B5EF4-FFF2-40B4-BE49-F238E27FC236}">
                <a16:creationId xmlns:a16="http://schemas.microsoft.com/office/drawing/2014/main" id="{03C5348A-5256-40CD-9191-E8C856F89919}"/>
              </a:ext>
            </a:extLst>
          </p:cNvPr>
          <p:cNvSpPr>
            <a:spLocks noGrp="1"/>
          </p:cNvSpPr>
          <p:nvPr>
            <p:ph idx="1"/>
          </p:nvPr>
        </p:nvSpPr>
        <p:spPr>
          <a:xfrm>
            <a:off x="457200" y="1600200"/>
            <a:ext cx="8229600" cy="4525963"/>
          </a:xfrm>
        </p:spPr>
        <p:txBody>
          <a:bodyPr/>
          <a:lstStyle/>
          <a:p>
            <a:pPr marL="0" indent="0" fontAlgn="auto">
              <a:spcBef>
                <a:spcPts val="0"/>
              </a:spcBef>
              <a:spcAft>
                <a:spcPts val="600"/>
              </a:spcAft>
              <a:buClr>
                <a:srgbClr val="016373"/>
              </a:buClr>
              <a:buNone/>
              <a:defRPr/>
            </a:pPr>
            <a:r>
              <a:rPr lang="en-GB" altLang="en-US" sz="2600" b="1" dirty="0">
                <a:solidFill>
                  <a:srgbClr val="016373"/>
                </a:solidFill>
              </a:rPr>
              <a:t>What is a CV and personal statement?</a:t>
            </a:r>
          </a:p>
          <a:p>
            <a:pPr fontAlgn="auto">
              <a:lnSpc>
                <a:spcPct val="150000"/>
              </a:lnSpc>
              <a:spcBef>
                <a:spcPts val="576"/>
              </a:spcBef>
              <a:spcAft>
                <a:spcPts val="0"/>
              </a:spcAft>
              <a:buClr>
                <a:srgbClr val="016373"/>
              </a:buClr>
              <a:defRPr/>
            </a:pPr>
            <a:r>
              <a:rPr lang="en-GB" altLang="en-US" sz="2200" dirty="0">
                <a:ea typeface="+mn-ea"/>
              </a:rPr>
              <a:t>A CV is your opportunity to grab an employer’s attention and get an interview</a:t>
            </a:r>
          </a:p>
          <a:p>
            <a:pPr fontAlgn="auto">
              <a:lnSpc>
                <a:spcPct val="150000"/>
              </a:lnSpc>
              <a:spcBef>
                <a:spcPts val="576"/>
              </a:spcBef>
              <a:spcAft>
                <a:spcPts val="0"/>
              </a:spcAft>
              <a:buClr>
                <a:srgbClr val="016373"/>
              </a:buClr>
              <a:defRPr/>
            </a:pPr>
            <a:r>
              <a:rPr lang="en-GB" altLang="en-US" sz="2200" dirty="0">
                <a:ea typeface="+mn-ea"/>
              </a:rPr>
              <a:t>Many CVs start with a personal statement</a:t>
            </a:r>
          </a:p>
          <a:p>
            <a:pPr fontAlgn="auto">
              <a:lnSpc>
                <a:spcPct val="150000"/>
              </a:lnSpc>
              <a:spcBef>
                <a:spcPts val="576"/>
              </a:spcBef>
              <a:spcAft>
                <a:spcPts val="0"/>
              </a:spcAft>
              <a:buClr>
                <a:srgbClr val="016373"/>
              </a:buClr>
              <a:defRPr/>
            </a:pPr>
            <a:r>
              <a:rPr lang="en-GB" altLang="en-US" sz="2200" dirty="0">
                <a:ea typeface="+mn-ea"/>
              </a:rPr>
              <a:t>This is a marketing technique to capture the employer’s interest straight away</a:t>
            </a:r>
          </a:p>
          <a:p>
            <a:pPr fontAlgn="auto">
              <a:lnSpc>
                <a:spcPct val="150000"/>
              </a:lnSpc>
              <a:spcBef>
                <a:spcPts val="576"/>
              </a:spcBef>
              <a:spcAft>
                <a:spcPts val="0"/>
              </a:spcAft>
              <a:buClr>
                <a:srgbClr val="016373"/>
              </a:buClr>
              <a:defRPr/>
            </a:pPr>
            <a:r>
              <a:rPr lang="en-GB" altLang="en-US" sz="2200" dirty="0">
                <a:ea typeface="+mn-ea"/>
              </a:rPr>
              <a:t>It shows the strengths, skills and personal qualities you have demonstrated through your life and learning experiences</a:t>
            </a:r>
          </a:p>
        </p:txBody>
      </p:sp>
    </p:spTree>
    <p:custDataLst>
      <p:tags r:id="rId1"/>
    </p:custDataLst>
    <p:extLst>
      <p:ext uri="{BB962C8B-B14F-4D97-AF65-F5344CB8AC3E}">
        <p14:creationId xmlns:p14="http://schemas.microsoft.com/office/powerpoint/2010/main" val="271110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912D76-FD76-4B76-B804-8A98A54351E9}"/>
              </a:ext>
            </a:extLst>
          </p:cNvPr>
          <p:cNvSpPr>
            <a:spLocks noGrp="1"/>
          </p:cNvSpPr>
          <p:nvPr>
            <p:ph type="title"/>
          </p:nvPr>
        </p:nvSpPr>
        <p:spPr/>
        <p:txBody>
          <a:bodyPr/>
          <a:lstStyle/>
          <a:p>
            <a:r>
              <a:rPr lang="en-GB" dirty="0"/>
              <a:t>Skills &amp; strengths</a:t>
            </a:r>
          </a:p>
        </p:txBody>
      </p:sp>
      <p:sp>
        <p:nvSpPr>
          <p:cNvPr id="3" name="Content Placeholder 2">
            <a:extLst>
              <a:ext uri="{FF2B5EF4-FFF2-40B4-BE49-F238E27FC236}">
                <a16:creationId xmlns:a16="http://schemas.microsoft.com/office/drawing/2014/main" id="{784F25A2-DF18-487D-83F9-3AA56887AFA8}"/>
              </a:ext>
            </a:extLst>
          </p:cNvPr>
          <p:cNvSpPr>
            <a:spLocks noGrp="1"/>
          </p:cNvSpPr>
          <p:nvPr>
            <p:ph idx="1"/>
          </p:nvPr>
        </p:nvSpPr>
        <p:spPr>
          <a:xfrm>
            <a:off x="457200" y="1600200"/>
            <a:ext cx="4056063" cy="4525963"/>
          </a:xfrm>
        </p:spPr>
        <p:txBody>
          <a:bodyPr rtlCol="0">
            <a:normAutofit/>
          </a:bodyPr>
          <a:lstStyle/>
          <a:p>
            <a:pPr marL="0" indent="0" fontAlgn="auto">
              <a:spcBef>
                <a:spcPts val="0"/>
              </a:spcBef>
              <a:spcAft>
                <a:spcPts val="600"/>
              </a:spcAft>
              <a:buClr>
                <a:srgbClr val="016373"/>
              </a:buClr>
              <a:buNone/>
              <a:defRPr/>
            </a:pPr>
            <a:r>
              <a:rPr lang="en-GB" sz="2600" b="1" dirty="0">
                <a:solidFill>
                  <a:srgbClr val="016373"/>
                </a:solidFill>
              </a:rPr>
              <a:t>Activity</a:t>
            </a:r>
          </a:p>
          <a:p>
            <a:pPr eaLnBrk="1" fontAlgn="auto" hangingPunct="1">
              <a:lnSpc>
                <a:spcPct val="100000"/>
              </a:lnSpc>
              <a:spcBef>
                <a:spcPts val="576"/>
              </a:spcBef>
              <a:spcAft>
                <a:spcPts val="0"/>
              </a:spcAft>
              <a:buClr>
                <a:srgbClr val="016373"/>
              </a:buClr>
              <a:defRPr/>
            </a:pPr>
            <a:r>
              <a:rPr lang="en-GB" sz="2200" dirty="0">
                <a:ea typeface="+mn-ea"/>
              </a:rPr>
              <a:t>Think about your hobbies and other life experiences such as volunteering </a:t>
            </a:r>
          </a:p>
          <a:p>
            <a:pPr eaLnBrk="1" fontAlgn="auto" hangingPunct="1">
              <a:lnSpc>
                <a:spcPct val="100000"/>
              </a:lnSpc>
              <a:spcBef>
                <a:spcPts val="576"/>
              </a:spcBef>
              <a:spcAft>
                <a:spcPts val="0"/>
              </a:spcAft>
              <a:buClr>
                <a:srgbClr val="016373"/>
              </a:buClr>
              <a:defRPr/>
            </a:pPr>
            <a:r>
              <a:rPr lang="en-GB" sz="2200" dirty="0">
                <a:ea typeface="+mn-ea"/>
              </a:rPr>
              <a:t>Now identify the strengths and skills these experiences demonstrate</a:t>
            </a:r>
          </a:p>
          <a:p>
            <a:pPr eaLnBrk="1" fontAlgn="auto" hangingPunct="1">
              <a:lnSpc>
                <a:spcPct val="100000"/>
              </a:lnSpc>
              <a:spcBef>
                <a:spcPts val="576"/>
              </a:spcBef>
              <a:spcAft>
                <a:spcPts val="0"/>
              </a:spcAft>
              <a:buClr>
                <a:srgbClr val="016373"/>
              </a:buClr>
              <a:defRPr/>
            </a:pPr>
            <a:r>
              <a:rPr lang="en-GB" sz="2200" dirty="0">
                <a:ea typeface="+mn-ea"/>
              </a:rPr>
              <a:t>Discuss them with a partner</a:t>
            </a:r>
          </a:p>
          <a:p>
            <a:pPr eaLnBrk="1" fontAlgn="auto" hangingPunct="1">
              <a:spcBef>
                <a:spcPts val="576"/>
              </a:spcBef>
              <a:spcAft>
                <a:spcPts val="0"/>
              </a:spcAft>
              <a:buClr>
                <a:srgbClr val="4590E5"/>
              </a:buClr>
              <a:defRPr/>
            </a:pPr>
            <a:endParaRPr lang="en-GB" sz="2200" dirty="0">
              <a:ea typeface="+mn-ea"/>
            </a:endParaRPr>
          </a:p>
          <a:p>
            <a:pPr fontAlgn="auto">
              <a:lnSpc>
                <a:spcPct val="90000"/>
              </a:lnSpc>
              <a:spcBef>
                <a:spcPts val="576"/>
              </a:spcBef>
              <a:spcAft>
                <a:spcPts val="0"/>
              </a:spcAft>
              <a:buClr>
                <a:srgbClr val="016373"/>
              </a:buClr>
              <a:buFont typeface="Arial"/>
              <a:buChar char="•"/>
              <a:defRPr/>
            </a:pPr>
            <a:endParaRPr lang="en-US" dirty="0">
              <a:ea typeface="+mn-ea"/>
            </a:endParaRPr>
          </a:p>
          <a:p>
            <a:pPr marL="0" indent="0" fontAlgn="auto">
              <a:spcAft>
                <a:spcPts val="0"/>
              </a:spcAft>
              <a:buFont typeface="Arial"/>
              <a:buNone/>
              <a:defRPr/>
            </a:pPr>
            <a:endParaRPr lang="en-US" dirty="0">
              <a:ea typeface="+mn-ea"/>
              <a:cs typeface="+mn-cs"/>
            </a:endParaRPr>
          </a:p>
        </p:txBody>
      </p:sp>
      <p:pic>
        <p:nvPicPr>
          <p:cNvPr id="4" name="Picture 3" descr="Creating-a-personal-statement.jpg">
            <a:extLst>
              <a:ext uri="{FF2B5EF4-FFF2-40B4-BE49-F238E27FC236}">
                <a16:creationId xmlns:a16="http://schemas.microsoft.com/office/drawing/2014/main" id="{7CF446D3-4767-41BA-99E9-1238EDE33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5974">
            <a:off x="5145351" y="1344706"/>
            <a:ext cx="3470487" cy="4911177"/>
          </a:xfrm>
          <a:prstGeom prst="rect">
            <a:avLst/>
          </a:prstGeom>
          <a:effectLst>
            <a:outerShdw blurRad="50800" dist="38100" dir="2700000" algn="tl" rotWithShape="0">
              <a:prstClr val="black">
                <a:alpha val="40000"/>
              </a:prstClr>
            </a:outerShdw>
          </a:effectLst>
        </p:spPr>
      </p:pic>
      <p:pic>
        <p:nvPicPr>
          <p:cNvPr id="5" name="Picture 2" descr="E:\Downloads\final-powerpoints\Creating-a-personal-statement.jpg">
            <a:extLst>
              <a:ext uri="{FF2B5EF4-FFF2-40B4-BE49-F238E27FC236}">
                <a16:creationId xmlns:a16="http://schemas.microsoft.com/office/drawing/2014/main" id="{8167520A-86A3-42AF-B09E-36E64E050C57}"/>
              </a:ext>
            </a:extLst>
          </p:cNvPr>
          <p:cNvPicPr>
            <a:picLocks noChangeAspect="1" noChangeArrowheads="1"/>
          </p:cNvPicPr>
          <p:nvPr/>
        </p:nvPicPr>
        <p:blipFill>
          <a:blip r:embed="rId5"/>
          <a:srcRect/>
          <a:stretch>
            <a:fillRect/>
          </a:stretch>
        </p:blipFill>
        <p:spPr bwMode="auto">
          <a:xfrm>
            <a:off x="4933950" y="1481907"/>
            <a:ext cx="3477158" cy="4918497"/>
          </a:xfrm>
          <a:prstGeom prst="rect">
            <a:avLst/>
          </a:prstGeom>
          <a:noFill/>
          <a:effectLst>
            <a:outerShdw blurRad="50800" dist="38100" dir="2700000" algn="ctr" rotWithShape="0">
              <a:srgbClr val="000000">
                <a:alpha val="40000"/>
              </a:srgbClr>
            </a:outerShdw>
          </a:effectLst>
        </p:spPr>
      </p:pic>
      <p:sp>
        <p:nvSpPr>
          <p:cNvPr id="6" name="TextBox 5">
            <a:extLst>
              <a:ext uri="{FF2B5EF4-FFF2-40B4-BE49-F238E27FC236}">
                <a16:creationId xmlns:a16="http://schemas.microsoft.com/office/drawing/2014/main" id="{64BC0F78-68D5-404B-8C86-28A8D55DA7EC}"/>
              </a:ext>
            </a:extLst>
          </p:cNvPr>
          <p:cNvSpPr txBox="1"/>
          <p:nvPr/>
        </p:nvSpPr>
        <p:spPr>
          <a:xfrm>
            <a:off x="5379719" y="2524020"/>
            <a:ext cx="1557338" cy="230832"/>
          </a:xfrm>
          <a:prstGeom prst="rect">
            <a:avLst/>
          </a:prstGeom>
          <a:noFill/>
        </p:spPr>
        <p:txBody>
          <a:bodyPr>
            <a:spAutoFit/>
          </a:bodyPr>
          <a:lstStyle/>
          <a:p>
            <a:pPr fontAlgn="auto">
              <a:spcBef>
                <a:spcPts val="0"/>
              </a:spcBef>
              <a:spcAft>
                <a:spcPts val="0"/>
              </a:spcAft>
              <a:defRPr/>
            </a:pPr>
            <a:r>
              <a:rPr lang="en-US" sz="900" dirty="0">
                <a:solidFill>
                  <a:schemeClr val="tx1">
                    <a:lumMod val="65000"/>
                    <a:lumOff val="35000"/>
                  </a:schemeClr>
                </a:solidFill>
                <a:latin typeface="Arial"/>
                <a:ea typeface="+mn-ea"/>
                <a:cs typeface="Arial"/>
              </a:rPr>
              <a:t>Jamie</a:t>
            </a:r>
          </a:p>
        </p:txBody>
      </p:sp>
      <p:sp>
        <p:nvSpPr>
          <p:cNvPr id="7" name="TextBox 6">
            <a:extLst>
              <a:ext uri="{FF2B5EF4-FFF2-40B4-BE49-F238E27FC236}">
                <a16:creationId xmlns:a16="http://schemas.microsoft.com/office/drawing/2014/main" id="{D28550B5-38CC-4FA2-8A40-C9226E2644AD}"/>
              </a:ext>
            </a:extLst>
          </p:cNvPr>
          <p:cNvSpPr txBox="1"/>
          <p:nvPr/>
        </p:nvSpPr>
        <p:spPr>
          <a:xfrm>
            <a:off x="5305636" y="3213700"/>
            <a:ext cx="987954" cy="507831"/>
          </a:xfrm>
          <a:prstGeom prst="rect">
            <a:avLst/>
          </a:prstGeom>
          <a:noFill/>
        </p:spPr>
        <p:txBody>
          <a:bodyPr wrap="square">
            <a:spAutoFit/>
          </a:bodyPr>
          <a:lstStyle/>
          <a:p>
            <a:pPr fontAlgn="auto">
              <a:spcBef>
                <a:spcPts val="0"/>
              </a:spcBef>
              <a:spcAft>
                <a:spcPts val="0"/>
              </a:spcAft>
              <a:defRPr/>
            </a:pPr>
            <a:r>
              <a:rPr lang="en-US" sz="900" dirty="0">
                <a:solidFill>
                  <a:schemeClr val="tx1">
                    <a:lumMod val="65000"/>
                    <a:lumOff val="35000"/>
                  </a:schemeClr>
                </a:solidFill>
                <a:latin typeface="Arial"/>
                <a:ea typeface="+mn-ea"/>
                <a:cs typeface="Arial"/>
              </a:rPr>
              <a:t>Volunteers at  after school club</a:t>
            </a:r>
          </a:p>
        </p:txBody>
      </p:sp>
      <p:sp>
        <p:nvSpPr>
          <p:cNvPr id="9" name="TextBox 8">
            <a:extLst>
              <a:ext uri="{FF2B5EF4-FFF2-40B4-BE49-F238E27FC236}">
                <a16:creationId xmlns:a16="http://schemas.microsoft.com/office/drawing/2014/main" id="{FFEF6583-339F-4080-BB82-5935C437A5B4}"/>
              </a:ext>
            </a:extLst>
          </p:cNvPr>
          <p:cNvSpPr txBox="1"/>
          <p:nvPr/>
        </p:nvSpPr>
        <p:spPr>
          <a:xfrm>
            <a:off x="7021482" y="2524020"/>
            <a:ext cx="1558925" cy="230832"/>
          </a:xfrm>
          <a:prstGeom prst="rect">
            <a:avLst/>
          </a:prstGeom>
          <a:noFill/>
        </p:spPr>
        <p:txBody>
          <a:bodyPr>
            <a:spAutoFit/>
          </a:bodyPr>
          <a:lstStyle/>
          <a:p>
            <a:pPr fontAlgn="auto">
              <a:spcBef>
                <a:spcPts val="0"/>
              </a:spcBef>
              <a:spcAft>
                <a:spcPts val="0"/>
              </a:spcAft>
              <a:defRPr/>
            </a:pPr>
            <a:r>
              <a:rPr lang="en-US" sz="900" dirty="0">
                <a:solidFill>
                  <a:schemeClr val="tx1">
                    <a:lumMod val="65000"/>
                    <a:lumOff val="35000"/>
                  </a:schemeClr>
                </a:solidFill>
                <a:latin typeface="Arial"/>
                <a:ea typeface="+mn-ea"/>
                <a:cs typeface="Arial"/>
              </a:rPr>
              <a:t>Kirsten</a:t>
            </a:r>
          </a:p>
        </p:txBody>
      </p:sp>
      <p:sp>
        <p:nvSpPr>
          <p:cNvPr id="10" name="TextBox 9">
            <a:extLst>
              <a:ext uri="{FF2B5EF4-FFF2-40B4-BE49-F238E27FC236}">
                <a16:creationId xmlns:a16="http://schemas.microsoft.com/office/drawing/2014/main" id="{EE564B8C-EE48-472B-901E-177393368956}"/>
              </a:ext>
            </a:extLst>
          </p:cNvPr>
          <p:cNvSpPr txBox="1"/>
          <p:nvPr/>
        </p:nvSpPr>
        <p:spPr>
          <a:xfrm>
            <a:off x="6772140" y="3213700"/>
            <a:ext cx="1556717" cy="507831"/>
          </a:xfrm>
          <a:prstGeom prst="rect">
            <a:avLst/>
          </a:prstGeom>
          <a:noFill/>
        </p:spPr>
        <p:txBody>
          <a:bodyPr wrap="square">
            <a:spAutoFit/>
          </a:bodyPr>
          <a:lstStyle/>
          <a:p>
            <a:pPr fontAlgn="auto">
              <a:spcBef>
                <a:spcPts val="0"/>
              </a:spcBef>
              <a:spcAft>
                <a:spcPts val="0"/>
              </a:spcAft>
              <a:defRPr/>
            </a:pPr>
            <a:r>
              <a:rPr lang="en-US" sz="900" dirty="0">
                <a:solidFill>
                  <a:schemeClr val="tx1">
                    <a:lumMod val="65000"/>
                    <a:lumOff val="35000"/>
                  </a:schemeClr>
                </a:solidFill>
                <a:latin typeface="Arial"/>
                <a:ea typeface="+mn-ea"/>
                <a:cs typeface="Arial"/>
              </a:rPr>
              <a:t>Friendly</a:t>
            </a:r>
          </a:p>
          <a:p>
            <a:pPr fontAlgn="auto">
              <a:spcBef>
                <a:spcPts val="0"/>
              </a:spcBef>
              <a:spcAft>
                <a:spcPts val="0"/>
              </a:spcAft>
              <a:defRPr/>
            </a:pPr>
            <a:r>
              <a:rPr lang="en-US" sz="900" dirty="0">
                <a:solidFill>
                  <a:schemeClr val="tx1">
                    <a:lumMod val="65000"/>
                    <a:lumOff val="35000"/>
                  </a:schemeClr>
                </a:solidFill>
                <a:latin typeface="Arial"/>
                <a:ea typeface="+mn-ea"/>
                <a:cs typeface="Arial"/>
              </a:rPr>
              <a:t>Reliable</a:t>
            </a:r>
          </a:p>
          <a:p>
            <a:pPr fontAlgn="auto">
              <a:spcBef>
                <a:spcPts val="0"/>
              </a:spcBef>
              <a:spcAft>
                <a:spcPts val="0"/>
              </a:spcAft>
              <a:defRPr/>
            </a:pPr>
            <a:r>
              <a:rPr lang="en-US" sz="900" dirty="0">
                <a:solidFill>
                  <a:schemeClr val="tx1">
                    <a:lumMod val="65000"/>
                    <a:lumOff val="35000"/>
                  </a:schemeClr>
                </a:solidFill>
                <a:latin typeface="Arial"/>
                <a:ea typeface="+mn-ea"/>
                <a:cs typeface="Arial"/>
              </a:rPr>
              <a:t>Artistic</a:t>
            </a:r>
          </a:p>
        </p:txBody>
      </p:sp>
    </p:spTree>
    <p:custDataLst>
      <p:tags r:id="rId1"/>
    </p:custDataLst>
    <p:extLst>
      <p:ext uri="{BB962C8B-B14F-4D97-AF65-F5344CB8AC3E}">
        <p14:creationId xmlns:p14="http://schemas.microsoft.com/office/powerpoint/2010/main" val="20526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912D76-FD76-4B76-B804-8A98A54351E9}"/>
              </a:ext>
            </a:extLst>
          </p:cNvPr>
          <p:cNvSpPr>
            <a:spLocks noGrp="1"/>
          </p:cNvSpPr>
          <p:nvPr>
            <p:ph type="title"/>
          </p:nvPr>
        </p:nvSpPr>
        <p:spPr/>
        <p:txBody>
          <a:bodyPr/>
          <a:lstStyle/>
          <a:p>
            <a:r>
              <a:rPr lang="en-GB" dirty="0"/>
              <a:t>Skills &amp; strengths</a:t>
            </a:r>
          </a:p>
        </p:txBody>
      </p:sp>
      <p:sp>
        <p:nvSpPr>
          <p:cNvPr id="6" name="Content Placeholder 2">
            <a:extLst>
              <a:ext uri="{FF2B5EF4-FFF2-40B4-BE49-F238E27FC236}">
                <a16:creationId xmlns:a16="http://schemas.microsoft.com/office/drawing/2014/main" id="{D5033D2D-717F-4361-8AE6-BEBAB4BF1F57}"/>
              </a:ext>
            </a:extLst>
          </p:cNvPr>
          <p:cNvSpPr>
            <a:spLocks noGrp="1"/>
          </p:cNvSpPr>
          <p:nvPr>
            <p:ph idx="1"/>
          </p:nvPr>
        </p:nvSpPr>
        <p:spPr>
          <a:xfrm>
            <a:off x="457200" y="1600200"/>
            <a:ext cx="8229600" cy="4525963"/>
          </a:xfrm>
        </p:spPr>
        <p:txBody>
          <a:bodyPr rtlCol="0">
            <a:normAutofit/>
          </a:bodyPr>
          <a:lstStyle/>
          <a:p>
            <a:pPr marL="0" lvl="1" indent="0" fontAlgn="auto">
              <a:lnSpc>
                <a:spcPct val="110000"/>
              </a:lnSpc>
              <a:spcBef>
                <a:spcPts val="576"/>
              </a:spcBef>
              <a:spcAft>
                <a:spcPts val="0"/>
              </a:spcAft>
              <a:buClr>
                <a:srgbClr val="4590E5"/>
              </a:buClr>
              <a:buNone/>
              <a:defRPr/>
            </a:pPr>
            <a:r>
              <a:rPr lang="en-GB" sz="2400" b="1" dirty="0">
                <a:solidFill>
                  <a:srgbClr val="016373"/>
                </a:solidFill>
              </a:rPr>
              <a:t>Activity (cont.)</a:t>
            </a:r>
          </a:p>
          <a:p>
            <a:pPr marL="342900" lvl="1" indent="-342900" fontAlgn="auto">
              <a:spcBef>
                <a:spcPts val="576"/>
              </a:spcBef>
              <a:spcAft>
                <a:spcPts val="0"/>
              </a:spcAft>
              <a:buClr>
                <a:srgbClr val="016373"/>
              </a:buClr>
              <a:buFont typeface="Arial"/>
              <a:buChar char="•"/>
              <a:defRPr/>
            </a:pPr>
            <a:r>
              <a:rPr lang="en-GB" altLang="en-US" sz="2200" dirty="0">
                <a:cs typeface="ＭＳ Ｐゴシック" charset="0"/>
              </a:rPr>
              <a:t>Take some notes about your partner’s experience</a:t>
            </a:r>
          </a:p>
          <a:p>
            <a:pPr marL="342900" lvl="1" indent="-342900" fontAlgn="auto">
              <a:spcBef>
                <a:spcPts val="576"/>
              </a:spcBef>
              <a:spcAft>
                <a:spcPts val="0"/>
              </a:spcAft>
              <a:buClr>
                <a:srgbClr val="016373"/>
              </a:buClr>
              <a:buFont typeface="Arial"/>
              <a:buChar char="•"/>
              <a:defRPr/>
            </a:pPr>
            <a:r>
              <a:rPr lang="en-GB" altLang="en-US" sz="2200" dirty="0">
                <a:cs typeface="ＭＳ Ｐゴシック" charset="0"/>
              </a:rPr>
              <a:t>Now identify and take note of the strengths, skills and personal qualities these experiences demonstrate</a:t>
            </a:r>
          </a:p>
          <a:p>
            <a:pPr marL="342900" lvl="1" indent="-342900" fontAlgn="auto">
              <a:lnSpc>
                <a:spcPct val="110000"/>
              </a:lnSpc>
              <a:spcBef>
                <a:spcPts val="576"/>
              </a:spcBef>
              <a:spcAft>
                <a:spcPts val="0"/>
              </a:spcAft>
              <a:buClr>
                <a:srgbClr val="016373"/>
              </a:buClr>
              <a:buFont typeface="Arial"/>
              <a:buChar char="•"/>
              <a:defRPr/>
            </a:pPr>
            <a:r>
              <a:rPr lang="en-GB" altLang="en-US" sz="2200" dirty="0">
                <a:ea typeface="+mn-ea"/>
                <a:cs typeface="ＭＳ Ｐゴシック" charset="0"/>
              </a:rPr>
              <a:t>Write up a personal statement for your partner using the strengths and skills you identified from your discussion</a:t>
            </a:r>
          </a:p>
          <a:p>
            <a:pPr marL="342900" lvl="1" indent="-342900" eaLnBrk="1" fontAlgn="auto" hangingPunct="1">
              <a:spcBef>
                <a:spcPts val="576"/>
              </a:spcBef>
              <a:spcAft>
                <a:spcPts val="0"/>
              </a:spcAft>
              <a:buClr>
                <a:srgbClr val="016373"/>
              </a:buClr>
              <a:buFont typeface="Arial"/>
              <a:buChar char="•"/>
              <a:defRPr/>
            </a:pPr>
            <a:r>
              <a:rPr lang="en-GB" altLang="en-US" sz="2200" dirty="0">
                <a:cs typeface="ＭＳ Ｐゴシック" charset="0"/>
              </a:rPr>
              <a:t>Swap sheets and take a look at the personal statement your partner has written about you</a:t>
            </a:r>
          </a:p>
          <a:p>
            <a:pPr marL="342900" lvl="1" indent="-342900" eaLnBrk="1" fontAlgn="auto" hangingPunct="1">
              <a:spcBef>
                <a:spcPts val="576"/>
              </a:spcBef>
              <a:spcAft>
                <a:spcPts val="0"/>
              </a:spcAft>
              <a:buClr>
                <a:srgbClr val="016373"/>
              </a:buClr>
              <a:buFont typeface="Arial"/>
              <a:buChar char="•"/>
              <a:defRPr/>
            </a:pPr>
            <a:r>
              <a:rPr lang="en-GB" altLang="en-US" sz="2200" dirty="0">
                <a:cs typeface="ＭＳ Ｐゴシック" charset="0"/>
              </a:rPr>
              <a:t>What do you think? What changes would you make?</a:t>
            </a:r>
          </a:p>
          <a:p>
            <a:pPr marL="342900" lvl="1" indent="-342900" fontAlgn="auto">
              <a:lnSpc>
                <a:spcPct val="110000"/>
              </a:lnSpc>
              <a:spcBef>
                <a:spcPts val="576"/>
              </a:spcBef>
              <a:spcAft>
                <a:spcPts val="0"/>
              </a:spcAft>
              <a:buClr>
                <a:srgbClr val="4590E5"/>
              </a:buClr>
              <a:buFont typeface="Arial"/>
              <a:buChar char="•"/>
              <a:defRPr/>
            </a:pPr>
            <a:endParaRPr lang="en-US" sz="2200" dirty="0">
              <a:ea typeface="+mn-ea"/>
              <a:cs typeface="ＭＳ Ｐゴシック" charset="0"/>
            </a:endParaRPr>
          </a:p>
          <a:p>
            <a:pPr marL="0" indent="0" fontAlgn="auto">
              <a:spcAft>
                <a:spcPts val="0"/>
              </a:spcAft>
              <a:buFont typeface="Arial"/>
              <a:buNone/>
              <a:defRPr/>
            </a:pPr>
            <a:endParaRPr lang="en-US" dirty="0">
              <a:ea typeface="+mn-ea"/>
              <a:cs typeface="+mn-cs"/>
            </a:endParaRPr>
          </a:p>
        </p:txBody>
      </p:sp>
    </p:spTree>
    <p:custDataLst>
      <p:tags r:id="rId1"/>
    </p:custDataLst>
    <p:extLst>
      <p:ext uri="{BB962C8B-B14F-4D97-AF65-F5344CB8AC3E}">
        <p14:creationId xmlns:p14="http://schemas.microsoft.com/office/powerpoint/2010/main" val="231263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912D76-FD76-4B76-B804-8A98A54351E9}"/>
              </a:ext>
            </a:extLst>
          </p:cNvPr>
          <p:cNvSpPr>
            <a:spLocks noGrp="1"/>
          </p:cNvSpPr>
          <p:nvPr>
            <p:ph type="title"/>
          </p:nvPr>
        </p:nvSpPr>
        <p:spPr/>
        <p:txBody>
          <a:bodyPr/>
          <a:lstStyle/>
          <a:p>
            <a:r>
              <a:rPr lang="en-GB" dirty="0"/>
              <a:t>Skills &amp; strengths</a:t>
            </a:r>
          </a:p>
        </p:txBody>
      </p:sp>
      <p:sp>
        <p:nvSpPr>
          <p:cNvPr id="2" name="TextBox 1">
            <a:extLst>
              <a:ext uri="{FF2B5EF4-FFF2-40B4-BE49-F238E27FC236}">
                <a16:creationId xmlns:a16="http://schemas.microsoft.com/office/drawing/2014/main" id="{34D5ED80-5424-49D8-BF73-1FC461F70427}"/>
              </a:ext>
            </a:extLst>
          </p:cNvPr>
          <p:cNvSpPr txBox="1"/>
          <p:nvPr/>
        </p:nvSpPr>
        <p:spPr>
          <a:xfrm>
            <a:off x="861391" y="2902226"/>
            <a:ext cx="7209183" cy="830997"/>
          </a:xfrm>
          <a:prstGeom prst="rect">
            <a:avLst/>
          </a:prstGeom>
          <a:noFill/>
        </p:spPr>
        <p:txBody>
          <a:bodyPr wrap="square" rtlCol="0">
            <a:spAutoFit/>
          </a:bodyPr>
          <a:lstStyle/>
          <a:p>
            <a:pPr algn="ctr"/>
            <a:r>
              <a:rPr lang="en-GB" sz="2400" b="1" dirty="0">
                <a:solidFill>
                  <a:srgbClr val="016373"/>
                </a:solidFill>
                <a:latin typeface="Arial" panose="020B0604020202020204" pitchFamily="34" charset="0"/>
                <a:cs typeface="Arial" panose="020B0604020202020204" pitchFamily="34" charset="0"/>
              </a:rPr>
              <a:t>Now log on to </a:t>
            </a:r>
            <a:r>
              <a:rPr lang="en-GB" sz="2400" b="1" dirty="0">
                <a:solidFill>
                  <a:srgbClr val="016373"/>
                </a:solidFill>
                <a:latin typeface="Arial" panose="020B0604020202020204" pitchFamily="34" charset="0"/>
                <a:cs typeface="Arial" panose="020B0604020202020204" pitchFamily="34" charset="0"/>
                <a:hlinkClick r:id="rId4"/>
              </a:rPr>
              <a:t>myworldofwork.co.uk </a:t>
            </a:r>
            <a:r>
              <a:rPr lang="en-GB" sz="2400" b="1" dirty="0">
                <a:solidFill>
                  <a:srgbClr val="016373"/>
                </a:solidFill>
                <a:latin typeface="Arial" panose="020B0604020202020204" pitchFamily="34" charset="0"/>
                <a:cs typeface="Arial" panose="020B0604020202020204" pitchFamily="34" charset="0"/>
              </a:rPr>
              <a:t>to explore Getting a job</a:t>
            </a:r>
          </a:p>
        </p:txBody>
      </p:sp>
    </p:spTree>
    <p:custDataLst>
      <p:tags r:id="rId1"/>
    </p:custDataLst>
    <p:extLst>
      <p:ext uri="{BB962C8B-B14F-4D97-AF65-F5344CB8AC3E}">
        <p14:creationId xmlns:p14="http://schemas.microsoft.com/office/powerpoint/2010/main" val="2228693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DS Base Document" ma:contentTypeID="0x010100ED2642B7FA5E4DA4BAD5093338A237AF00EFA01646D6F1BA47B26E97A5DD071D02" ma:contentTypeVersion="0" ma:contentTypeDescription="Base document type for SDS EDRMS Project" ma:contentTypeScope="" ma:versionID="b5ce2a6b5f5631e7acf1f1cfa7d9c40f">
  <xsd:schema xmlns:xsd="http://www.w3.org/2001/XMLSchema" xmlns:p="http://schemas.microsoft.com/office/2006/metadata/properties" xmlns:ns1="http://schemas.microsoft.com/sharepoint/v3" xmlns:ns2="7b89bba3-8027-45bd-a570-d8b0d030bad0" xmlns:ns3="57a8fc3a-2b1c-4d0f-9d31-9e891fd94e66" targetNamespace="http://schemas.microsoft.com/office/2006/metadata/properties" ma:root="true" ma:fieldsID="a97003f7c0bf3832e5c96b806129eb76" ns1:_="" ns2:_="" ns3:_="">
    <xsd:import namespace="http://schemas.microsoft.com/sharepoint/v3"/>
    <xsd:import namespace="7b89bba3-8027-45bd-a570-d8b0d030bad0"/>
    <xsd:import namespace="57a8fc3a-2b1c-4d0f-9d31-9e891fd94e66"/>
    <xsd:element name="properties">
      <xsd:complexType>
        <xsd:sequence>
          <xsd:element name="documentManagement">
            <xsd:complexType>
              <xsd:all>
                <xsd:element ref="ns1:TemplateUrl" minOccurs="0"/>
                <xsd:element ref="ns1:xd_ProgID" minOccurs="0"/>
                <xsd:element ref="ns1:xd_Signature" minOccurs="0"/>
                <xsd:element ref="ns2:EDRMSUpdatePeriod"/>
                <xsd:element ref="ns2:EDRMSExpiryDate" minOccurs="0"/>
                <xsd:element ref="ns2:EDRMSArchiveDate" minOccurs="0"/>
                <xsd:element ref="ns2:EDRMSUpdateDate" minOccurs="0"/>
                <xsd:element ref="ns2:EDRMSIsArchived" minOccurs="0"/>
                <xsd:element ref="ns2:EDRMSStatus"/>
                <xsd:element ref="ns2:EDRMSOwner" minOccurs="0"/>
                <xsd:element ref="ns2:EDRMSUpdatedAsRecord" minOccurs="0"/>
                <xsd:element ref="ns2:InformationClassificationTaxHTField0" minOccurs="0"/>
                <xsd:element ref="ns2:InformationClassification" minOccurs="0"/>
                <xsd:element ref="ns2:EDRMSRegionTaxHTField0" minOccurs="0"/>
                <xsd:element ref="ns2:EDRMSRegion" minOccurs="0"/>
                <xsd:element ref="ns2:EDRMSBCSTaxHTField0" minOccurs="0"/>
                <xsd:element ref="ns2:EDRMSBCS" minOccurs="0"/>
                <xsd:element ref="ns2:TaxKeywordTaxHTField" minOccurs="0"/>
                <xsd:element ref="ns2:TaxKeyword" minOccurs="0"/>
                <xsd:element ref="ns3:TaxCatchAll" minOccurs="0"/>
                <xsd:element ref="ns3:TaxCatchAllLabel" minOccurs="0"/>
                <xsd:element ref="ns1:_vti_ItemDeclaredRecord"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TemplateUrl" ma:index="8" nillable="true" ma:displayName="Template Link" ma:hidden="true" ma:internalName="TemplateUrl">
      <xsd:simpleType>
        <xsd:restriction base="dms:Text"/>
      </xsd:simpleType>
    </xsd:element>
    <xsd:element name="xd_ProgID" ma:index="9" nillable="true" ma:displayName="HTML File Link" ma:hidden="true" ma:internalName="xd_ProgID">
      <xsd:simpleType>
        <xsd:restriction base="dms:Text"/>
      </xsd:simpleType>
    </xsd:element>
    <xsd:element name="xd_Signature" ma:index="10" nillable="true" ma:displayName="Is Signed" ma:hidden="true" ma:internalName="xd_Signature" ma:readOnly="true">
      <xsd:simpleType>
        <xsd:restriction base="dms:Boolean"/>
      </xsd:simpleType>
    </xsd:element>
    <xsd:element name="_vti_ItemDeclaredRecord" ma:index="31" nillable="true" ma:displayName="Declared Record" ma:hidden="true" ma:internalName="_vti_ItemDeclaredRecord" ma:readOnly="true">
      <xsd:simpleType>
        <xsd:restriction base="dms:DateTime"/>
      </xsd:simpleType>
    </xsd:element>
  </xsd:schema>
  <xsd:schema xmlns:xsd="http://www.w3.org/2001/XMLSchema" xmlns:dms="http://schemas.microsoft.com/office/2006/documentManagement/types" targetNamespace="7b89bba3-8027-45bd-a570-d8b0d030bad0" elementFormDefault="qualified">
    <xsd:import namespace="http://schemas.microsoft.com/office/2006/documentManagement/types"/>
    <xsd:element name="EDRMSUpdatePeriod" ma:index="13" ma:displayName="Update Period" ma:description="An email will be sent to you to update your document when due" ma:list="{9504B316-6E32-4390-AA3A-3C31F229E6A6}" ma:internalName="EDRMSUpdatePeriod" ma:readOnly="false" ma:showField="LinkTitleNoMenu" ma:web="{7b89bba3-8027-45bd-a570-d8b0d030bad0}">
      <xsd:simpleType>
        <xsd:restriction base="dms:Lookup"/>
      </xsd:simpleType>
    </xsd:element>
    <xsd:element name="EDRMSExpiryDate" ma:index="14" nillable="true" ma:displayName="Expiry Date" ma:format="DateOnly" ma:hidden="true" ma:internalName="EDRMSExpiryDate">
      <xsd:simpleType>
        <xsd:restriction base="dms:DateTime"/>
      </xsd:simpleType>
    </xsd:element>
    <xsd:element name="EDRMSArchiveDate" ma:index="15" nillable="true" ma:displayName="Archive Date" ma:format="DateOnly" ma:hidden="true" ma:internalName="EDRMSArchiveDate">
      <xsd:simpleType>
        <xsd:restriction base="dms:DateTime"/>
      </xsd:simpleType>
    </xsd:element>
    <xsd:element name="EDRMSUpdateDate" ma:index="16" nillable="true" ma:displayName="Update Date" ma:format="DateOnly" ma:hidden="true" ma:internalName="EDRMSUpdateDate">
      <xsd:simpleType>
        <xsd:restriction base="dms:DateTime"/>
      </xsd:simpleType>
    </xsd:element>
    <xsd:element name="EDRMSIsArchived" ma:index="17" nillable="true" ma:displayName="Is Archived" ma:default="0" ma:description="Selecting this option will send your document directly to archive and results in deletion of your document after 1 year.&#10;" ma:internalName="EDRMSIsArchived">
      <xsd:simpleType>
        <xsd:restriction base="dms:Boolean"/>
      </xsd:simpleType>
    </xsd:element>
    <xsd:element name="EDRMSStatus" ma:index="18" ma:displayName="Status" ma:default="Active" ma:description="Only active should be selected for new documents, the 'pending review' option is only used when the document is due to be updated, i.e. the update period has passed&#10;" ma:format="Dropdown" ma:internalName="EDRMSStatus">
      <xsd:simpleType>
        <xsd:restriction base="dms:Choice">
          <xsd:enumeration value="Active"/>
          <xsd:enumeration value="Pending Review"/>
        </xsd:restriction>
      </xsd:simpleType>
    </xsd:element>
    <xsd:element name="EDRMSOwner" ma:index="19" nillable="true" ma:displayName="Owner" ma:hidden="true" ma:internalName="EDRMS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RMSUpdatedAsRecord" ma:index="20" nillable="true" ma:displayName="Updated as Record" ma:default="0" ma:hidden="true" ma:internalName="EDRMSUpdatedAsRecord">
      <xsd:simpleType>
        <xsd:restriction base="dms:Boolean"/>
      </xsd:simpleType>
    </xsd:element>
    <xsd:element name="InformationClassificationTaxHTField0" ma:index="21" nillable="true" ma:displayName="Information Classification_0" ma:hidden="true" ma:internalName="InformationClassificationTaxHTField0">
      <xsd:simpleType>
        <xsd:restriction base="dms:Note"/>
      </xsd:simpleType>
    </xsd:element>
    <xsd:element name="InformationClassification" ma:index="22" nillable="true" ma:displayName="Information Classification" ma:default="" ma:description="Click the icon to the right to select a classification level for this document" ma:list="{b16c2a9a-ab40-49ea-9c09-2d7eb65f2882}" ma:internalName="InformationClassification" ma:showField="Term1033" ma:web="{7b89bba3-8027-45bd-a570-d8b0d030bad0}">
      <xsd:simpleType>
        <xsd:restriction base="dms:Unknown"/>
      </xsd:simpleType>
    </xsd:element>
    <xsd:element name="EDRMSRegionTaxHTField0" ma:index="23" nillable="true" ma:displayName="Region_0" ma:hidden="true" ma:internalName="EDRMSRegionTaxHTField0">
      <xsd:simpleType>
        <xsd:restriction base="dms:Note"/>
      </xsd:simpleType>
    </xsd:element>
    <xsd:element name="EDRMSRegion" ma:index="24" nillable="true" ma:displayName="Region" ma:default="" ma:description="You can select a region by clicking the icon to the right of this field. Adding a region may make it easier for a user to find this document." ma:list="{b16c2a9a-ab40-49ea-9c09-2d7eb65f2882}" ma:internalName="EDRMSRegion" ma:showField="Term1033" ma:web="{7b89bba3-8027-45bd-a570-d8b0d030bad0}">
      <xsd:simpleType>
        <xsd:restriction base="dms:Unknown"/>
      </xsd:simpleType>
    </xsd:element>
    <xsd:element name="EDRMSBCSTaxHTField0" ma:index="25" nillable="true" ma:displayName="BCS_0" ma:hidden="true" ma:internalName="EDRMSBCSTaxHTField0">
      <xsd:simpleType>
        <xsd:restriction base="dms:Note"/>
      </xsd:simpleType>
    </xsd:element>
    <xsd:element name="EDRMSBCS" ma:index="26" nillable="true" ma:displayName="BCS" ma:default="" ma:hidden="true" ma:list="{b16c2a9a-ab40-49ea-9c09-2d7eb65f2882}" ma:internalName="EDRMSBCS" ma:showField="Term1033" ma:web="{7b89bba3-8027-45bd-a570-d8b0d030bad0}">
      <xsd:simpleType>
        <xsd:restriction base="dms:Unknown"/>
      </xsd:simpleType>
    </xsd:element>
    <xsd:element name="TaxKeywordTaxHTField" ma:index="27" nillable="true" ma:displayName="TaxKeywordTaxHTField" ma:hidden="true" ma:internalName="TaxKeywordTaxHTField">
      <xsd:simpleType>
        <xsd:restriction base="dms:Note"/>
      </xsd:simpleType>
    </xsd:element>
    <xsd:element name="TaxKeyword" ma:index="28" nillable="true" ma:displayName="Enterprise Keywords" ma:description="Enterprise Keywords are shared with other users and applications to allow for ease of search and filtering, as well as metadata consistency and reuse" ma:list="{b16c2a9a-ab40-49ea-9c09-2d7eb65f2882}" ma:internalName="TaxKeyword" ma:showField="Term1033" ma:web="7b89bba3-8027-45bd-a570-d8b0d030bad0">
      <xsd:simpleType>
        <xsd:restriction base="dms:Unknown"/>
      </xsd:simpleType>
    </xsd:element>
  </xsd:schema>
  <xsd:schema xmlns:xsd="http://www.w3.org/2001/XMLSchema" xmlns:dms="http://schemas.microsoft.com/office/2006/documentManagement/types" targetNamespace="57a8fc3a-2b1c-4d0f-9d31-9e891fd94e66" elementFormDefault="qualified">
    <xsd:import namespace="http://schemas.microsoft.com/office/2006/documentManagement/types"/>
    <xsd:element name="TaxCatchAll" ma:index="29" nillable="true" ma:displayName="Taxonomy Catch All Column" ma:description="" ma:hidden="true" ma:list="{95ec228b-203d-4ba5-b00f-3930a945fc01}" ma:internalName="TaxCatchAll" ma:showField="CatchAllData" ma:web="57a8fc3a-2b1c-4d0f-9d31-9e891fd94e66">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95ec228b-203d-4ba5-b00f-3930a945fc01}" ma:internalName="TaxCatchAllLabel" ma:readOnly="true" ma:showField="CatchAllDataLabel" ma:web="57a8fc3a-2b1c-4d0f-9d31-9e891fd94e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emplateUrl xmlns="http://schemas.microsoft.com/sharepoint/v3" xsi:nil="true"/>
    <TaxCatchAll xmlns="57a8fc3a-2b1c-4d0f-9d31-9e891fd94e66"/>
    <EDRMSArchiveDate xmlns="7b89bba3-8027-45bd-a570-d8b0d030bad0" xsi:nil="true"/>
    <TaxKeyword xmlns="7b89bba3-8027-45bd-a570-d8b0d030bad0" xsi:nil="true"/>
    <EDRMSOwner xmlns="7b89bba3-8027-45bd-a570-d8b0d030bad0">
      <UserInfo>
        <DisplayName/>
        <AccountId xsi:nil="true"/>
        <AccountType/>
      </UserInfo>
    </EDRMSOwner>
    <EDRMSUpdatedAsRecord xmlns="7b89bba3-8027-45bd-a570-d8b0d030bad0">false</EDRMSUpdatedAsRecord>
    <EDRMSBCS xmlns="7b89bba3-8027-45bd-a570-d8b0d030bad0" xsi:nil="true"/>
    <EDRMSRegionTaxHTField0 xmlns="7b89bba3-8027-45bd-a570-d8b0d030bad0" xsi:nil="true"/>
    <EDRMSRegion xmlns="7b89bba3-8027-45bd-a570-d8b0d030bad0" xsi:nil="true"/>
    <EDRMSBCSTaxHTField0 xmlns="7b89bba3-8027-45bd-a570-d8b0d030bad0" xsi:nil="true"/>
    <EDRMSIsArchived xmlns="7b89bba3-8027-45bd-a570-d8b0d030bad0">false</EDRMSIsArchived>
    <EDRMSStatus xmlns="7b89bba3-8027-45bd-a570-d8b0d030bad0">Active</EDRMSStatus>
    <xd_ProgID xmlns="http://schemas.microsoft.com/sharepoint/v3" xsi:nil="true"/>
    <EDRMSUpdateDate xmlns="7b89bba3-8027-45bd-a570-d8b0d030bad0" xsi:nil="true"/>
    <InformationClassification xmlns="7b89bba3-8027-45bd-a570-d8b0d030bad0" xsi:nil="true"/>
    <EDRMSUpdatePeriod xmlns="7b89bba3-8027-45bd-a570-d8b0d030bad0">3</EDRMSUpdatePeriod>
    <EDRMSExpiryDate xmlns="7b89bba3-8027-45bd-a570-d8b0d030bad0" xsi:nil="true"/>
    <InformationClassificationTaxHTField0 xmlns="7b89bba3-8027-45bd-a570-d8b0d030bad0" xsi:nil="true"/>
    <TaxKeywordTaxHTField xmlns="7b89bba3-8027-45bd-a570-d8b0d030ba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89FD875E-3519-4589-906B-1815FFFBE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89bba3-8027-45bd-a570-d8b0d030bad0"/>
    <ds:schemaRef ds:uri="57a8fc3a-2b1c-4d0f-9d31-9e891fd94e6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0CBB87F-0B27-41C9-833E-E7A0AD5BB173}">
  <ds:schemaRefs>
    <ds:schemaRef ds:uri="http://schemas.microsoft.com/office/2006/metadata/properties"/>
    <ds:schemaRef ds:uri="http://schemas.microsoft.com/sharepoint/v3"/>
    <ds:schemaRef ds:uri="57a8fc3a-2b1c-4d0f-9d31-9e891fd94e66"/>
    <ds:schemaRef ds:uri="7b89bba3-8027-45bd-a570-d8b0d030bad0"/>
  </ds:schemaRefs>
</ds:datastoreItem>
</file>

<file path=customXml/itemProps3.xml><?xml version="1.0" encoding="utf-8"?>
<ds:datastoreItem xmlns:ds="http://schemas.openxmlformats.org/officeDocument/2006/customXml" ds:itemID="{D567E938-43E6-4CCA-8A36-96F20622B24B}">
  <ds:schemaRefs>
    <ds:schemaRef ds:uri="http://schemas.microsoft.com/sharepoint/v3/contenttype/forms"/>
  </ds:schemaRefs>
</ds:datastoreItem>
</file>

<file path=customXml/itemProps4.xml><?xml version="1.0" encoding="utf-8"?>
<ds:datastoreItem xmlns:ds="http://schemas.openxmlformats.org/officeDocument/2006/customXml" ds:itemID="{092E992C-A846-495B-B5C5-9A31B446CB7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1703</TotalTime>
  <Words>912</Words>
  <Application>Microsoft Office PowerPoint</Application>
  <PresentationFormat>On-screen Show (4:3)</PresentationFormat>
  <Paragraphs>105</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Trebuchet MS</vt:lpstr>
      <vt:lpstr>Office Theme</vt:lpstr>
      <vt:lpstr>Custom Design</vt:lpstr>
      <vt:lpstr>Skills and strengths</vt:lpstr>
      <vt:lpstr>Skills &amp; strengths</vt:lpstr>
      <vt:lpstr>Skills &amp; strengths</vt:lpstr>
      <vt:lpstr>Skills &amp; strengths</vt:lpstr>
      <vt:lpstr>Skills &amp; strengths</vt:lpstr>
      <vt:lpstr>Skills &amp; strengths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Steven Bone</cp:lastModifiedBy>
  <cp:revision>108</cp:revision>
  <dcterms:created xsi:type="dcterms:W3CDTF">2016-01-17T19:14:16Z</dcterms:created>
  <dcterms:modified xsi:type="dcterms:W3CDTF">2021-09-29T13:36:52Z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0x010100ED2642B7FA5E4DA4BAD5093338A237AF00EFA01646D6F1BA47B26E97A5DD071D02</vt:lpwstr>
  </property>
  <property fmtid="{D5CDD505-2E9C-101B-9397-08002B2CF9AE}" pid="3" name="ArticulateGUID">
    <vt:lpwstr>D3658D99-AADF-478D-8C60-95C59B222FF2</vt:lpwstr>
  </property>
  <property fmtid="{D5CDD505-2E9C-101B-9397-08002B2CF9AE}" pid="4" name="ArticulatePath">
    <vt:lpwstr>https://skillsdevelopmentscotland-my.sharepoint.com/personal/steven_bone_sds_co_uk/Documents/partner Resource Area/stuff/Creating_a_personal_statement_presentation-new</vt:lpwstr>
  </property>
</Properties>
</file>