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5"/>
  </p:sldMasterIdLst>
  <p:notesMasterIdLst>
    <p:notesMasterId r:id="rId16"/>
  </p:notesMasterIdLst>
  <p:handoutMasterIdLst>
    <p:handoutMasterId r:id="rId17"/>
  </p:handoutMasterIdLst>
  <p:sldIdLst>
    <p:sldId id="256" r:id="rId6"/>
    <p:sldId id="257" r:id="rId7"/>
    <p:sldId id="258" r:id="rId8"/>
    <p:sldId id="268" r:id="rId9"/>
    <p:sldId id="270" r:id="rId10"/>
    <p:sldId id="269" r:id="rId11"/>
    <p:sldId id="266" r:id="rId12"/>
    <p:sldId id="271" r:id="rId13"/>
    <p:sldId id="267" r:id="rId14"/>
    <p:sldId id="264" r:id="rId15"/>
  </p:sldIdLst>
  <p:sldSz cx="9144000" cy="6858000" type="screen4x3"/>
  <p:notesSz cx="6858000" cy="9144000"/>
  <p:custDataLst>
    <p:tags r:id="rId18"/>
  </p:custDataLst>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54">
          <p15:clr>
            <a:srgbClr val="A4A3A4"/>
          </p15:clr>
        </p15:guide>
        <p15:guide id="2" pos="2879">
          <p15:clr>
            <a:srgbClr val="A4A3A4"/>
          </p15:clr>
        </p15:guide>
        <p15:guide id="3" orient="horz" pos="19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F2B"/>
    <a:srgbClr val="8CAF2B"/>
    <a:srgbClr val="FFFFFF"/>
    <a:srgbClr val="859E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65950" autoAdjust="0"/>
  </p:normalViewPr>
  <p:slideViewPr>
    <p:cSldViewPr snapToGrid="0" snapToObjects="1" showGuides="1">
      <p:cViewPr varScale="1">
        <p:scale>
          <a:sx n="56" d="100"/>
          <a:sy n="56" d="100"/>
        </p:scale>
        <p:origin x="2347" y="34"/>
      </p:cViewPr>
      <p:guideLst>
        <p:guide orient="horz" pos="2154"/>
        <p:guide pos="2879"/>
        <p:guide orient="horz" pos="1951"/>
      </p:guideLst>
    </p:cSldViewPr>
  </p:slideViewPr>
  <p:outlineViewPr>
    <p:cViewPr>
      <p:scale>
        <a:sx n="33" d="100"/>
        <a:sy n="33" d="100"/>
      </p:scale>
      <p:origin x="0" y="810"/>
    </p:cViewPr>
  </p:outlineViewPr>
  <p:notesTextViewPr>
    <p:cViewPr>
      <p:scale>
        <a:sx n="100" d="100"/>
        <a:sy n="100" d="100"/>
      </p:scale>
      <p:origin x="0" y="0"/>
    </p:cViewPr>
  </p:notesTextViewPr>
  <p:notesViewPr>
    <p:cSldViewPr snapToGrid="0" snapToObjects="1">
      <p:cViewPr>
        <p:scale>
          <a:sx n="80" d="100"/>
          <a:sy n="80" d="100"/>
        </p:scale>
        <p:origin x="-2316" y="30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D481EE-E471-42D0-8EAE-62C2E6606DFF}" type="datetimeFigureOut">
              <a:rPr lang="en-GB" smtClean="0"/>
              <a:pPr/>
              <a:t>21/09/2021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7DE97-459E-4219-AAC8-A0B219B10667}" type="slidenum">
              <a:rPr lang="en-GB" smtClean="0"/>
              <a:pPr/>
              <a:t>‹#›</a:t>
            </a:fld>
            <a:endParaRPr lang="en-GB"/>
          </a:p>
        </p:txBody>
      </p:sp>
    </p:spTree>
    <p:extLst>
      <p:ext uri="{BB962C8B-B14F-4D97-AF65-F5344CB8AC3E}">
        <p14:creationId xmlns:p14="http://schemas.microsoft.com/office/powerpoint/2010/main" val="409847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052BB-F40E-404C-A70B-F501550DAC84}" type="datetimeFigureOut">
              <a:rPr lang="en-GB" smtClean="0"/>
              <a:pPr/>
              <a:t>21/09/2021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err="1"/>
              <a:t>hihihiihi</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0B0F5-F42A-451F-A91F-BA38C813D80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yworldofwork.co.uk/account-factshe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scotland.gov.uk/Images/CareerEducationStandard0915_tcm4-869208.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ducation.gov.scot/Documents/dyw2-career-education-standard-0915.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000" b="1" dirty="0"/>
              <a:t>My World of Work</a:t>
            </a:r>
            <a:r>
              <a:rPr lang="en-GB" sz="1000" b="1" baseline="0" dirty="0"/>
              <a:t> Registration activity</a:t>
            </a:r>
            <a:endParaRPr lang="en-GB" sz="1000" baseline="0" dirty="0"/>
          </a:p>
          <a:p>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The purpose of this activity is to learn how to use and create a My World of Work account.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Introduce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My World of Work is Scotland’s careers information and advice web service. My World of Work can help you to prepare for your future, whatever stage you’re at.</a:t>
            </a:r>
          </a:p>
          <a:p>
            <a:endParaRPr lang="en-GB" sz="1000" baseline="0" dirty="0"/>
          </a:p>
          <a:p>
            <a:r>
              <a:rPr lang="en-GB" sz="1000" baseline="0" dirty="0"/>
              <a:t>This activity will guide you through the different areas in My World of Work, explain how you can create your own account and show you how you can explore the tools and information for yourself. </a:t>
            </a:r>
          </a:p>
          <a:p>
            <a:endParaRPr lang="en-GB" sz="1000" baseline="0" dirty="0"/>
          </a:p>
          <a:p>
            <a:r>
              <a:rPr lang="en-GB" sz="1000" dirty="0"/>
              <a:t>Find</a:t>
            </a:r>
            <a:r>
              <a:rPr lang="en-GB" sz="1000" baseline="0" dirty="0"/>
              <a:t> out more </a:t>
            </a:r>
            <a:r>
              <a:rPr lang="en-GB" sz="1000" dirty="0"/>
              <a:t>information </a:t>
            </a:r>
            <a:r>
              <a:rPr lang="en-GB" sz="1000" baseline="0" dirty="0"/>
              <a:t>here about creating</a:t>
            </a:r>
            <a:r>
              <a:rPr lang="en-GB" sz="1000" dirty="0"/>
              <a:t> a My World of Work Account</a:t>
            </a:r>
            <a:r>
              <a:rPr lang="en-GB" sz="1000" baseline="0" dirty="0"/>
              <a:t>:</a:t>
            </a:r>
            <a:endParaRPr lang="en-GB" sz="1000" dirty="0"/>
          </a:p>
          <a:p>
            <a:endParaRPr lang="en-GB" sz="1000" dirty="0"/>
          </a:p>
          <a:p>
            <a:r>
              <a:rPr lang="en-GB" sz="1000" dirty="0"/>
              <a:t>My World</a:t>
            </a:r>
            <a:r>
              <a:rPr lang="en-GB" sz="1000" baseline="0" dirty="0"/>
              <a:t> of Work Account factsheet </a:t>
            </a:r>
            <a:r>
              <a:rPr lang="en-GB" sz="1000" dirty="0"/>
              <a:t>- </a:t>
            </a:r>
            <a:r>
              <a:rPr lang="en-GB" sz="1000" dirty="0">
                <a:hlinkClick r:id="rId3"/>
              </a:rPr>
              <a:t>https://www.myworldofwork.co.uk/account-factsheet</a:t>
            </a:r>
            <a:endParaRPr lang="en-GB" sz="1000" dirty="0"/>
          </a:p>
          <a:p>
            <a:endParaRPr lang="en-GB" sz="1000" dirty="0"/>
          </a:p>
          <a:p>
            <a:endParaRPr lang="en-GB" sz="1200"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000" b="1" kern="1200" dirty="0">
                <a:solidFill>
                  <a:schemeClr val="tx1"/>
                </a:solidFill>
                <a:latin typeface="+mn-lt"/>
                <a:ea typeface="+mn-ea"/>
                <a:cs typeface="+mn-cs"/>
              </a:rPr>
              <a:t>Next steps</a:t>
            </a:r>
          </a:p>
          <a:p>
            <a:pPr lvl="0"/>
            <a:endParaRPr lang="en-US" sz="1000" kern="1200" dirty="0">
              <a:solidFill>
                <a:schemeClr val="tx1"/>
              </a:solidFill>
              <a:latin typeface="+mn-lt"/>
              <a:ea typeface="+mn-ea"/>
              <a:cs typeface="+mn-cs"/>
            </a:endParaRPr>
          </a:p>
          <a:p>
            <a:pPr lvl="0"/>
            <a:r>
              <a:rPr lang="en-US" sz="1000" kern="1200" dirty="0">
                <a:solidFill>
                  <a:schemeClr val="tx1"/>
                </a:solidFill>
                <a:latin typeface="+mn-lt"/>
                <a:ea typeface="+mn-ea"/>
                <a:cs typeface="+mn-cs"/>
              </a:rPr>
              <a:t>Pupils can complete the three tools within their account, at home</a:t>
            </a:r>
            <a:r>
              <a:rPr lang="en-US" sz="1000" kern="1200" baseline="0" dirty="0">
                <a:solidFill>
                  <a:schemeClr val="tx1"/>
                </a:solidFill>
                <a:latin typeface="+mn-lt"/>
                <a:ea typeface="+mn-ea"/>
                <a:cs typeface="+mn-cs"/>
              </a:rPr>
              <a:t> or in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mn-lt"/>
              <a:ea typeface="+mn-ea"/>
              <a:cs typeface="+mn-cs"/>
            </a:endParaRPr>
          </a:p>
          <a:p>
            <a:r>
              <a:rPr lang="en-GB" sz="1000" b="1" u="sng" kern="1200" dirty="0">
                <a:solidFill>
                  <a:schemeClr val="tx1"/>
                </a:solidFill>
                <a:latin typeface="+mn-lt"/>
                <a:ea typeface="+mn-ea"/>
                <a:cs typeface="+mn-cs"/>
              </a:rPr>
              <a:t>Tools</a:t>
            </a:r>
            <a:endParaRPr lang="en-GB" sz="1000" kern="1200" dirty="0">
              <a:solidFill>
                <a:schemeClr val="tx1"/>
              </a:solidFill>
              <a:latin typeface="+mn-lt"/>
              <a:ea typeface="+mn-ea"/>
              <a:cs typeface="+mn-cs"/>
            </a:endParaRPr>
          </a:p>
          <a:p>
            <a:endParaRPr lang="en-GB" sz="1000" kern="1200" dirty="0">
              <a:solidFill>
                <a:schemeClr val="tx1"/>
              </a:solidFill>
              <a:latin typeface="+mn-lt"/>
              <a:ea typeface="+mn-ea"/>
              <a:cs typeface="+mn-cs"/>
            </a:endParaRPr>
          </a:p>
          <a:p>
            <a:r>
              <a:rPr lang="en-GB" sz="1000" b="1" kern="1200" dirty="0">
                <a:solidFill>
                  <a:schemeClr val="tx1"/>
                </a:solidFill>
                <a:latin typeface="+mn-lt"/>
                <a:ea typeface="+mn-ea"/>
                <a:cs typeface="+mn-cs"/>
              </a:rPr>
              <a:t>About Me</a:t>
            </a:r>
            <a:r>
              <a:rPr lang="en-GB" sz="1000" kern="1200" dirty="0">
                <a:solidFill>
                  <a:schemeClr val="tx1"/>
                </a:solidFill>
                <a:latin typeface="+mn-lt"/>
                <a:ea typeface="+mn-ea"/>
                <a:cs typeface="+mn-cs"/>
              </a:rPr>
              <a:t> – a short quiz in which you select images in response to questions, and which identifies your personality type </a:t>
            </a:r>
          </a:p>
          <a:p>
            <a:r>
              <a:rPr lang="en-GB" sz="1000" b="1" kern="1200" dirty="0">
                <a:solidFill>
                  <a:schemeClr val="tx1"/>
                </a:solidFill>
                <a:latin typeface="+mn-lt"/>
                <a:ea typeface="+mn-ea"/>
                <a:cs typeface="+mn-cs"/>
              </a:rPr>
              <a:t>Strengths</a:t>
            </a:r>
            <a:r>
              <a:rPr lang="en-GB" sz="1000" kern="1200" dirty="0">
                <a:solidFill>
                  <a:schemeClr val="tx1"/>
                </a:solidFill>
                <a:latin typeface="+mn-lt"/>
                <a:ea typeface="+mn-ea"/>
                <a:cs typeface="+mn-cs"/>
              </a:rPr>
              <a:t> – a quiz to identify the things you’re naturally good at, and that you enjoy, helping to find careers that match you</a:t>
            </a:r>
          </a:p>
          <a:p>
            <a:r>
              <a:rPr lang="en-GB" sz="1000" b="1" kern="1200" dirty="0">
                <a:solidFill>
                  <a:schemeClr val="tx1"/>
                </a:solidFill>
                <a:latin typeface="+mn-lt"/>
                <a:ea typeface="+mn-ea"/>
                <a:cs typeface="+mn-cs"/>
              </a:rPr>
              <a:t>Skills</a:t>
            </a:r>
            <a:r>
              <a:rPr lang="en-GB" sz="1000" kern="1200" dirty="0">
                <a:solidFill>
                  <a:schemeClr val="tx1"/>
                </a:solidFill>
                <a:latin typeface="+mn-lt"/>
                <a:ea typeface="+mn-ea"/>
                <a:cs typeface="+mn-cs"/>
              </a:rPr>
              <a:t> – identify the skills you have developed during school, study, work or volunteering and find the careers to match</a:t>
            </a:r>
          </a:p>
          <a:p>
            <a:r>
              <a:rPr lang="en-GB" sz="1000" kern="1200" dirty="0">
                <a:solidFill>
                  <a:schemeClr val="tx1"/>
                </a:solidFill>
                <a:latin typeface="+mn-lt"/>
                <a:ea typeface="+mn-ea"/>
                <a:cs typeface="+mn-cs"/>
              </a:rPr>
              <a:t> </a:t>
            </a:r>
          </a:p>
          <a:p>
            <a:r>
              <a:rPr lang="en-GB" sz="1000" kern="1200" dirty="0">
                <a:solidFill>
                  <a:schemeClr val="tx1"/>
                </a:solidFill>
                <a:latin typeface="+mn-lt"/>
                <a:ea typeface="+mn-ea"/>
                <a:cs typeface="+mn-cs"/>
              </a:rPr>
              <a:t>You can compete as few or as many of the sections as you wish, but the more information that is entered, the more information on your career options is returned.  At any point in time the sections may be switched off or on while reviewing your career suggestions, in order to get the best match for you.</a:t>
            </a:r>
          </a:p>
          <a:p>
            <a:r>
              <a:rPr lang="en-GB" sz="1000" kern="1200" dirty="0">
                <a:solidFill>
                  <a:schemeClr val="tx1"/>
                </a:solidFill>
                <a:latin typeface="+mn-lt"/>
                <a:ea typeface="+mn-ea"/>
                <a:cs typeface="+mn-cs"/>
              </a:rPr>
              <a:t> </a:t>
            </a:r>
          </a:p>
          <a:p>
            <a:r>
              <a:rPr lang="en-GB" sz="1000" kern="1200" dirty="0">
                <a:solidFill>
                  <a:schemeClr val="tx1"/>
                </a:solidFill>
                <a:latin typeface="+mn-lt"/>
                <a:ea typeface="+mn-ea"/>
                <a:cs typeface="+mn-cs"/>
              </a:rPr>
              <a:t>To see the career suggestions provided by the tools, click on the button at the end of each section, or go to ‘My Career Options’ from the site homepage.</a:t>
            </a:r>
          </a:p>
          <a:p>
            <a:r>
              <a:rPr lang="en-GB" sz="800" kern="1200" dirty="0">
                <a:solidFill>
                  <a:schemeClr val="tx1"/>
                </a:solidFill>
                <a:latin typeface="+mn-lt"/>
                <a:ea typeface="+mn-ea"/>
                <a:cs typeface="+mn-cs"/>
              </a:rPr>
              <a:t> </a:t>
            </a:r>
            <a:endParaRPr lang="en-US" sz="1000" kern="1200" dirty="0">
              <a:solidFill>
                <a:schemeClr val="tx1"/>
              </a:solidFill>
              <a:latin typeface="+mn-lt"/>
              <a:ea typeface="+mn-ea"/>
              <a:cs typeface="+mn-cs"/>
            </a:endParaRPr>
          </a:p>
          <a:p>
            <a:pPr lvl="0"/>
            <a:r>
              <a:rPr lang="en-US" sz="1000" kern="1200" dirty="0">
                <a:solidFill>
                  <a:schemeClr val="tx1"/>
                </a:solidFill>
                <a:latin typeface="+mn-lt"/>
                <a:ea typeface="+mn-ea"/>
                <a:cs typeface="+mn-cs"/>
              </a:rPr>
              <a:t>Consider completing</a:t>
            </a:r>
            <a:r>
              <a:rPr lang="en-US" sz="1000" kern="1200" baseline="0" dirty="0">
                <a:solidFill>
                  <a:schemeClr val="tx1"/>
                </a:solidFill>
                <a:latin typeface="+mn-lt"/>
                <a:ea typeface="+mn-ea"/>
                <a:cs typeface="+mn-cs"/>
              </a:rPr>
              <a:t> the Strengths </a:t>
            </a:r>
            <a:r>
              <a:rPr lang="en-US" sz="1000" kern="1200" dirty="0">
                <a:solidFill>
                  <a:schemeClr val="tx1"/>
                </a:solidFill>
                <a:latin typeface="+mn-lt"/>
                <a:ea typeface="+mn-ea"/>
                <a:cs typeface="+mn-cs"/>
              </a:rPr>
              <a:t>activity next that you will find in</a:t>
            </a:r>
            <a:r>
              <a:rPr lang="en-US" sz="1000" kern="1200" baseline="0" dirty="0">
                <a:solidFill>
                  <a:schemeClr val="tx1"/>
                </a:solidFill>
                <a:latin typeface="+mn-lt"/>
                <a:ea typeface="+mn-ea"/>
                <a:cs typeface="+mn-cs"/>
              </a:rPr>
              <a:t> the partner resources</a:t>
            </a:r>
            <a:r>
              <a:rPr lang="en-US" sz="1000" kern="1200" dirty="0">
                <a:solidFill>
                  <a:schemeClr val="tx1"/>
                </a:solidFill>
                <a:latin typeface="+mn-lt"/>
                <a:ea typeface="+mn-ea"/>
                <a:cs typeface="+mn-cs"/>
              </a:rPr>
              <a:t> area in My World of Work.</a:t>
            </a:r>
          </a:p>
          <a:p>
            <a:pPr lvl="0"/>
            <a:endParaRPr lang="en-GB" sz="10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000" b="1" dirty="0"/>
              <a:t>Learning intention and success criteria </a:t>
            </a:r>
          </a:p>
          <a:p>
            <a:endParaRPr lang="en-GB" dirty="0"/>
          </a:p>
          <a:p>
            <a:r>
              <a:rPr lang="en-GB" sz="1000" dirty="0"/>
              <a:t>Go over the learning</a:t>
            </a:r>
            <a:r>
              <a:rPr lang="en-GB" sz="1000" baseline="0" dirty="0"/>
              <a:t> intention and success criteria with the class.</a:t>
            </a:r>
          </a:p>
          <a:p>
            <a:endParaRPr lang="en-GB" sz="1000" baseline="0" dirty="0"/>
          </a:p>
          <a:p>
            <a:r>
              <a:rPr lang="en-GB" sz="1000" baseline="0" dirty="0"/>
              <a:t>These can be adapted to suit the needs of your pupils and can be used as the basis for discussion.</a:t>
            </a:r>
          </a:p>
          <a:p>
            <a:endParaRPr lang="en-GB" sz="1000" kern="1200" dirty="0">
              <a:solidFill>
                <a:schemeClr val="tx1"/>
              </a:solidFill>
              <a:latin typeface="+mn-lt"/>
              <a:ea typeface="+mn-ea"/>
              <a:cs typeface="+mn-cs"/>
            </a:endParaRPr>
          </a:p>
          <a:p>
            <a:r>
              <a:rPr lang="en-GB" sz="1000" kern="1200" dirty="0">
                <a:solidFill>
                  <a:schemeClr val="tx1"/>
                </a:solidFill>
                <a:latin typeface="+mn-lt"/>
                <a:ea typeface="+mn-ea"/>
                <a:cs typeface="+mn-cs"/>
              </a:rPr>
              <a:t>To edit the information</a:t>
            </a:r>
            <a:r>
              <a:rPr lang="en-GB" sz="1000" kern="1200" baseline="0" dirty="0">
                <a:solidFill>
                  <a:schemeClr val="tx1"/>
                </a:solidFill>
                <a:latin typeface="+mn-lt"/>
                <a:ea typeface="+mn-ea"/>
                <a:cs typeface="+mn-cs"/>
              </a:rPr>
              <a:t> on the slide click on the slide and edit the text box.</a:t>
            </a:r>
            <a:endParaRPr lang="en-GB" sz="1000"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GB" sz="1000" b="1" baseline="0" dirty="0"/>
              <a:t>Introduction to My World of Work</a:t>
            </a:r>
          </a:p>
          <a:p>
            <a:endParaRPr lang="en-GB" sz="1000" baseline="0" dirty="0"/>
          </a:p>
          <a:p>
            <a:r>
              <a:rPr lang="en-GB" sz="1000" kern="1200" baseline="0" dirty="0">
                <a:solidFill>
                  <a:schemeClr val="tx1"/>
                </a:solidFill>
                <a:latin typeface="+mn-lt"/>
                <a:ea typeface="+mn-ea"/>
                <a:cs typeface="+mn-cs"/>
              </a:rPr>
              <a:t>Explain that there are certain skills and knowledge that will help them prepare for the world of work. Ask pupils what they think they are.</a:t>
            </a:r>
            <a:r>
              <a:rPr lang="en-GB" sz="1000" baseline="0" dirty="0"/>
              <a:t> </a:t>
            </a:r>
          </a:p>
          <a:p>
            <a:endParaRPr lang="en-GB" sz="1000" baseline="0" dirty="0"/>
          </a:p>
          <a:p>
            <a:r>
              <a:rPr lang="en-GB" sz="1000" baseline="0" dirty="0"/>
              <a:t>You might find it useful to refer to the Career Education Standard and the illustrative ‘I can’ statements that have been designed to </a:t>
            </a:r>
            <a:r>
              <a:rPr lang="en-GB" sz="1000" kern="1200" baseline="0" dirty="0">
                <a:solidFill>
                  <a:schemeClr val="tx1"/>
                </a:solidFill>
                <a:latin typeface="+mn-lt"/>
                <a:ea typeface="+mn-ea"/>
                <a:cs typeface="+mn-cs"/>
              </a:rPr>
              <a:t>support the development of career management skills</a:t>
            </a:r>
            <a:r>
              <a:rPr lang="en-GB" sz="1000" dirty="0"/>
              <a:t>. </a:t>
            </a:r>
          </a:p>
          <a:p>
            <a:endParaRPr lang="en-GB" sz="1000" dirty="0">
              <a:hlinkClick r:id="rId3"/>
            </a:endParaRPr>
          </a:p>
          <a:p>
            <a:r>
              <a:rPr lang="en-GB" sz="1000" dirty="0">
                <a:hlinkClick r:id="rId4"/>
              </a:rPr>
              <a:t>https://www.education.gov.scot/Documents/dyw2-career-education-standard-0915.pdf</a:t>
            </a:r>
            <a:endParaRPr lang="en-GB" sz="1000" dirty="0"/>
          </a:p>
          <a:p>
            <a:endParaRPr lang="en-GB" sz="1000" kern="1200" baseline="0" dirty="0">
              <a:solidFill>
                <a:schemeClr val="tx1"/>
              </a:solidFill>
              <a:latin typeface="+mn-lt"/>
              <a:ea typeface="+mn-ea"/>
              <a:cs typeface="+mn-cs"/>
            </a:endParaRPr>
          </a:p>
          <a:p>
            <a:r>
              <a:rPr lang="en-GB" sz="1000" kern="1200" baseline="0" dirty="0">
                <a:solidFill>
                  <a:schemeClr val="tx1"/>
                </a:solidFill>
                <a:latin typeface="+mn-lt"/>
                <a:ea typeface="+mn-ea"/>
                <a:cs typeface="+mn-cs"/>
              </a:rPr>
              <a:t>Education Scotland suggests that ‘These statements can be used as a basis for dialogue with children and young people to agree what success could look like’.</a:t>
            </a:r>
          </a:p>
          <a:p>
            <a:endParaRPr lang="en-GB" sz="1000" kern="1200" baseline="0" dirty="0">
              <a:solidFill>
                <a:schemeClr val="tx1"/>
              </a:solidFill>
              <a:latin typeface="+mn-lt"/>
              <a:ea typeface="+mn-ea"/>
              <a:cs typeface="+mn-cs"/>
            </a:endParaRPr>
          </a:p>
          <a:p>
            <a:r>
              <a:rPr lang="en-GB" sz="1000" kern="1200" baseline="0" dirty="0">
                <a:solidFill>
                  <a:schemeClr val="tx1"/>
                </a:solidFill>
                <a:latin typeface="+mn-lt"/>
                <a:ea typeface="+mn-ea"/>
                <a:cs typeface="+mn-cs"/>
              </a:rPr>
              <a:t>Now introduce My World of Work and explain that it can help them develop career management skills and prepare for the world of work. </a:t>
            </a:r>
            <a:endParaRPr lang="en-GB" sz="1000" baseline="0" dirty="0"/>
          </a:p>
          <a:p>
            <a:endParaRPr lang="en-GB" sz="1000" baseline="0" dirty="0"/>
          </a:p>
          <a:p>
            <a:r>
              <a:rPr lang="en-GB" sz="1000" baseline="0" dirty="0"/>
              <a:t>Give pupils an overview of the website -</a:t>
            </a:r>
          </a:p>
          <a:p>
            <a:endParaRPr lang="en-GB" sz="1000" baseline="0" dirty="0"/>
          </a:p>
          <a:p>
            <a:r>
              <a:rPr lang="en-GB" sz="1000" baseline="0" dirty="0"/>
              <a:t>There are three main sections in My World of Work</a:t>
            </a:r>
          </a:p>
          <a:p>
            <a:endParaRPr lang="en-GB" sz="1000" baseline="0" dirty="0"/>
          </a:p>
          <a:p>
            <a:pPr>
              <a:buFont typeface="Arial" pitchFamily="34" charset="0"/>
              <a:buChar char="•"/>
            </a:pPr>
            <a:r>
              <a:rPr lang="en-GB" sz="1000" baseline="0" dirty="0"/>
              <a:t> My career options</a:t>
            </a:r>
          </a:p>
          <a:p>
            <a:pPr>
              <a:buFont typeface="Arial" pitchFamily="34" charset="0"/>
              <a:buChar char="•"/>
            </a:pPr>
            <a:r>
              <a:rPr lang="en-GB" sz="1000" baseline="0" dirty="0"/>
              <a:t> Learn and train</a:t>
            </a:r>
          </a:p>
          <a:p>
            <a:pPr>
              <a:buFont typeface="Arial" pitchFamily="34" charset="0"/>
              <a:buChar char="•"/>
            </a:pPr>
            <a:r>
              <a:rPr lang="en-GB" sz="1000" baseline="0" dirty="0"/>
              <a:t> Get a job</a:t>
            </a:r>
          </a:p>
          <a:p>
            <a:endParaRPr lang="en-GB" sz="1000" dirty="0"/>
          </a:p>
          <a:p>
            <a:pPr>
              <a:buFont typeface="Arial" pitchFamily="34" charset="0"/>
              <a:buNone/>
            </a:pPr>
            <a:r>
              <a:rPr lang="en-GB" sz="1000" dirty="0"/>
              <a:t>My career</a:t>
            </a:r>
            <a:r>
              <a:rPr lang="en-GB" sz="1000" baseline="0" dirty="0"/>
              <a:t> options helps you find out more about yourself and explore your options. Explore your self and strengths via the interactive tools, get personalised job suggestions and explore how your school subjects relate to different jobs. It is a great place to start if you are taking the first step on your career journey or want to explore your ideas further.</a:t>
            </a:r>
          </a:p>
          <a:p>
            <a:endParaRPr lang="en-GB" sz="1000" baseline="0" dirty="0"/>
          </a:p>
          <a:p>
            <a:r>
              <a:rPr lang="en-GB" sz="1000" baseline="0" dirty="0"/>
              <a:t>Learn and train helps you explore learning opportunities e.g. college, university, training, volunteering (this section may be more suitable for Senior phase pupils).</a:t>
            </a:r>
          </a:p>
          <a:p>
            <a:endParaRPr lang="en-GB" sz="1000" baseline="0" dirty="0"/>
          </a:p>
          <a:p>
            <a:r>
              <a:rPr lang="en-GB" sz="1000" baseline="0" dirty="0"/>
              <a:t>Get a job helps you to find and apply for jobs e.g. search vacancies, create a CV and prepare for an interview (this section may be more suitable for Senior phase pupils).</a:t>
            </a:r>
          </a:p>
          <a:p>
            <a:endParaRPr lang="en-GB"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855180" cy="4536056"/>
          </a:xfrm>
        </p:spPr>
        <p:txBody>
          <a:bodyPr>
            <a:normAutofit fontScale="32500" lnSpcReduction="20000"/>
          </a:bodyPr>
          <a:lstStyle/>
          <a:p>
            <a:r>
              <a:rPr lang="en-GB" sz="3100" b="1" kern="1200" dirty="0">
                <a:solidFill>
                  <a:schemeClr val="tx1"/>
                </a:solidFill>
                <a:latin typeface="+mn-lt"/>
                <a:ea typeface="+mn-ea"/>
                <a:cs typeface="+mn-cs"/>
              </a:rPr>
              <a:t>My career </a:t>
            </a:r>
            <a:r>
              <a:rPr lang="en-GB" sz="3100" b="1" dirty="0"/>
              <a:t>o</a:t>
            </a:r>
            <a:r>
              <a:rPr lang="en-GB" sz="3100" b="1" kern="1200" dirty="0">
                <a:solidFill>
                  <a:schemeClr val="tx1"/>
                </a:solidFill>
                <a:latin typeface="+mn-lt"/>
                <a:ea typeface="+mn-ea"/>
                <a:cs typeface="+mn-cs"/>
              </a:rPr>
              <a:t>ptions</a:t>
            </a:r>
            <a:endParaRPr lang="en-GB" sz="3100" kern="1200" dirty="0">
              <a:solidFill>
                <a:schemeClr val="tx1"/>
              </a:solidFill>
              <a:latin typeface="+mn-lt"/>
              <a:ea typeface="+mn-ea"/>
              <a:cs typeface="+mn-cs"/>
            </a:endParaRPr>
          </a:p>
          <a:p>
            <a:r>
              <a:rPr lang="en-GB" sz="2500" kern="1200" dirty="0">
                <a:solidFill>
                  <a:schemeClr val="tx1"/>
                </a:solidFill>
                <a:latin typeface="+mn-lt"/>
                <a:ea typeface="+mn-ea"/>
                <a:cs typeface="+mn-cs"/>
              </a:rPr>
              <a:t> </a:t>
            </a:r>
          </a:p>
          <a:p>
            <a:r>
              <a:rPr lang="en-GB" sz="3100" kern="1200" dirty="0">
                <a:solidFill>
                  <a:schemeClr val="tx1"/>
                </a:solidFill>
                <a:latin typeface="+mn-lt"/>
                <a:ea typeface="+mn-ea"/>
                <a:cs typeface="+mn-cs"/>
              </a:rPr>
              <a:t>Find out what career options your education, experience, skills and strengths can open up for you.  Explore the job profiles, industries and Modern Apprenticeship opportunities that could suit your interests and ambition.</a:t>
            </a:r>
          </a:p>
          <a:p>
            <a:r>
              <a:rPr lang="en-GB" sz="3100" kern="1200" dirty="0">
                <a:solidFill>
                  <a:schemeClr val="tx1"/>
                </a:solidFill>
                <a:latin typeface="+mn-lt"/>
                <a:ea typeface="+mn-ea"/>
                <a:cs typeface="+mn-cs"/>
              </a:rPr>
              <a:t> </a:t>
            </a:r>
          </a:p>
          <a:p>
            <a:r>
              <a:rPr lang="en-GB" sz="3100" kern="1200" dirty="0">
                <a:solidFill>
                  <a:schemeClr val="tx1"/>
                </a:solidFill>
                <a:latin typeface="+mn-lt"/>
                <a:ea typeface="+mn-ea"/>
                <a:cs typeface="+mn-cs"/>
              </a:rPr>
              <a:t>From the homepage, click on ‘My career options’ to get started.</a:t>
            </a:r>
          </a:p>
          <a:p>
            <a:endParaRPr lang="en-GB" sz="3100" kern="1200" dirty="0">
              <a:solidFill>
                <a:schemeClr val="tx1"/>
              </a:solidFill>
              <a:latin typeface="+mn-lt"/>
              <a:ea typeface="+mn-ea"/>
              <a:cs typeface="+mn-cs"/>
            </a:endParaRPr>
          </a:p>
          <a:p>
            <a:r>
              <a:rPr lang="en-GB" sz="3100" kern="1200" dirty="0">
                <a:solidFill>
                  <a:schemeClr val="tx1"/>
                </a:solidFill>
                <a:latin typeface="+mn-lt"/>
                <a:ea typeface="+mn-ea"/>
                <a:cs typeface="+mn-cs"/>
              </a:rPr>
              <a:t>This takes you to the My career options screen, where you can complete</a:t>
            </a:r>
            <a:r>
              <a:rPr lang="en-GB" sz="3100" kern="1200" baseline="0" dirty="0">
                <a:solidFill>
                  <a:schemeClr val="tx1"/>
                </a:solidFill>
                <a:latin typeface="+mn-lt"/>
                <a:ea typeface="+mn-ea"/>
                <a:cs typeface="+mn-cs"/>
              </a:rPr>
              <a:t> the different </a:t>
            </a:r>
            <a:r>
              <a:rPr lang="en-GB" sz="3100" kern="1200" dirty="0">
                <a:solidFill>
                  <a:schemeClr val="tx1"/>
                </a:solidFill>
                <a:latin typeface="+mn-lt"/>
                <a:ea typeface="+mn-ea"/>
                <a:cs typeface="+mn-cs"/>
              </a:rPr>
              <a:t>sections in ‘Personalise</a:t>
            </a:r>
            <a:r>
              <a:rPr lang="en-GB" sz="3100" kern="1200" baseline="0" dirty="0">
                <a:solidFill>
                  <a:schemeClr val="tx1"/>
                </a:solidFill>
                <a:latin typeface="+mn-lt"/>
                <a:ea typeface="+mn-ea"/>
                <a:cs typeface="+mn-cs"/>
              </a:rPr>
              <a:t> your account’ – About me, Strengths, Skills. As you begin to complete the sections you will get personalised career suggestions based on your likes and interests.</a:t>
            </a:r>
          </a:p>
          <a:p>
            <a:endParaRPr lang="en-GB" sz="3100" kern="1200" baseline="0" dirty="0">
              <a:solidFill>
                <a:schemeClr val="tx1"/>
              </a:solidFill>
              <a:latin typeface="+mn-lt"/>
              <a:ea typeface="+mn-ea"/>
              <a:cs typeface="+mn-cs"/>
            </a:endParaRPr>
          </a:p>
          <a:p>
            <a:r>
              <a:rPr lang="en-GB" sz="3100" kern="1200" baseline="0" dirty="0">
                <a:solidFill>
                  <a:schemeClr val="tx1"/>
                </a:solidFill>
                <a:latin typeface="+mn-lt"/>
                <a:ea typeface="+mn-ea"/>
                <a:cs typeface="+mn-cs"/>
              </a:rPr>
              <a:t>If you have an idea of things you like to do but don’t know the exact job you can select the ‘I have a rough idea’ tab to explore jobs related to your interests.</a:t>
            </a:r>
          </a:p>
          <a:p>
            <a:endParaRPr lang="en-GB" sz="3100" kern="1200" baseline="0" dirty="0">
              <a:solidFill>
                <a:schemeClr val="tx1"/>
              </a:solidFill>
              <a:latin typeface="+mn-lt"/>
              <a:ea typeface="+mn-ea"/>
              <a:cs typeface="+mn-cs"/>
            </a:endParaRPr>
          </a:p>
          <a:p>
            <a:r>
              <a:rPr lang="en-GB" sz="3100" kern="1200" baseline="0" dirty="0">
                <a:solidFill>
                  <a:schemeClr val="tx1"/>
                </a:solidFill>
                <a:latin typeface="+mn-lt"/>
                <a:ea typeface="+mn-ea"/>
                <a:cs typeface="+mn-cs"/>
              </a:rPr>
              <a:t>Or, if you already have a particular career in mind you can find out more about it using the ‘I have a career in mind’ tab.</a:t>
            </a:r>
          </a:p>
          <a:p>
            <a:endParaRPr lang="en-GB" sz="3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3100" kern="1200" baseline="0" dirty="0">
                <a:solidFill>
                  <a:schemeClr val="tx1"/>
                </a:solidFill>
                <a:latin typeface="+mn-lt"/>
                <a:ea typeface="+mn-ea"/>
                <a:cs typeface="+mn-cs"/>
              </a:rPr>
              <a:t>Whatever tab suits you best, your search results will provide relevant job profiles, related industries and types of Modern Apprenticeships for you. </a:t>
            </a:r>
            <a:endParaRPr lang="en-GB" sz="3100" kern="1200" dirty="0">
              <a:solidFill>
                <a:schemeClr val="tx1"/>
              </a:solidFill>
              <a:latin typeface="+mn-lt"/>
              <a:ea typeface="+mn-ea"/>
              <a:cs typeface="+mn-cs"/>
            </a:endParaRPr>
          </a:p>
          <a:p>
            <a:endParaRPr lang="en-GB" sz="3100" kern="1200" dirty="0">
              <a:solidFill>
                <a:schemeClr val="tx1"/>
              </a:solidFill>
              <a:latin typeface="+mn-lt"/>
              <a:ea typeface="+mn-ea"/>
              <a:cs typeface="+mn-cs"/>
            </a:endParaRPr>
          </a:p>
          <a:p>
            <a:r>
              <a:rPr lang="en-GB" sz="3100" kern="1200" dirty="0">
                <a:solidFill>
                  <a:schemeClr val="tx1"/>
                </a:solidFill>
                <a:latin typeface="+mn-lt"/>
                <a:ea typeface="+mn-ea"/>
                <a:cs typeface="+mn-cs"/>
              </a:rPr>
              <a:t>Job profiles show details of the role, entry</a:t>
            </a:r>
            <a:r>
              <a:rPr lang="en-GB" sz="3100" kern="1200" baseline="0" dirty="0">
                <a:solidFill>
                  <a:schemeClr val="tx1"/>
                </a:solidFill>
                <a:latin typeface="+mn-lt"/>
                <a:ea typeface="+mn-ea"/>
                <a:cs typeface="+mn-cs"/>
              </a:rPr>
              <a:t> requirements</a:t>
            </a:r>
            <a:r>
              <a:rPr lang="en-GB" sz="3100" kern="1200" dirty="0">
                <a:solidFill>
                  <a:schemeClr val="tx1"/>
                </a:solidFill>
                <a:latin typeface="+mn-lt"/>
                <a:ea typeface="+mn-ea"/>
                <a:cs typeface="+mn-cs"/>
              </a:rPr>
              <a:t>, related skills and working conditions</a:t>
            </a:r>
            <a:r>
              <a:rPr lang="en-GB" sz="3100" kern="1200" baseline="0" dirty="0">
                <a:solidFill>
                  <a:schemeClr val="tx1"/>
                </a:solidFill>
                <a:latin typeface="+mn-lt"/>
                <a:ea typeface="+mn-ea"/>
                <a:cs typeface="+mn-cs"/>
              </a:rPr>
              <a:t>.</a:t>
            </a:r>
            <a:r>
              <a:rPr lang="en-GB" sz="3100" kern="1200" dirty="0">
                <a:solidFill>
                  <a:schemeClr val="tx1"/>
                </a:solidFill>
                <a:latin typeface="+mn-lt"/>
                <a:ea typeface="+mn-ea"/>
                <a:cs typeface="+mn-cs"/>
              </a:rPr>
              <a:t> You</a:t>
            </a:r>
            <a:r>
              <a:rPr lang="en-GB" sz="3100" kern="1200" baseline="0" dirty="0">
                <a:solidFill>
                  <a:schemeClr val="tx1"/>
                </a:solidFill>
                <a:latin typeface="+mn-lt"/>
                <a:ea typeface="+mn-ea"/>
                <a:cs typeface="+mn-cs"/>
              </a:rPr>
              <a:t> can also find </a:t>
            </a:r>
            <a:r>
              <a:rPr lang="en-GB" sz="3100" kern="1200" dirty="0">
                <a:solidFill>
                  <a:schemeClr val="tx1"/>
                </a:solidFill>
                <a:latin typeface="+mn-lt"/>
                <a:ea typeface="+mn-ea"/>
                <a:cs typeface="+mn-cs"/>
              </a:rPr>
              <a:t>video clips and Real people stories which show the journey of people in similar roles, salary</a:t>
            </a:r>
            <a:r>
              <a:rPr lang="en-GB" sz="3100" kern="1200" baseline="0" dirty="0">
                <a:solidFill>
                  <a:schemeClr val="tx1"/>
                </a:solidFill>
                <a:latin typeface="+mn-lt"/>
                <a:ea typeface="+mn-ea"/>
                <a:cs typeface="+mn-cs"/>
              </a:rPr>
              <a:t> information</a:t>
            </a:r>
            <a:r>
              <a:rPr lang="en-GB" sz="3100" kern="1200" dirty="0">
                <a:solidFill>
                  <a:schemeClr val="tx1"/>
                </a:solidFill>
                <a:latin typeface="+mn-lt"/>
                <a:ea typeface="+mn-ea"/>
                <a:cs typeface="+mn-cs"/>
              </a:rPr>
              <a:t> and related careers.</a:t>
            </a:r>
          </a:p>
          <a:p>
            <a:endParaRPr lang="en-GB" sz="3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3100" kern="1200" dirty="0">
                <a:solidFill>
                  <a:schemeClr val="tx1"/>
                </a:solidFill>
                <a:latin typeface="+mn-lt"/>
                <a:ea typeface="+mn-ea"/>
                <a:cs typeface="+mn-cs"/>
              </a:rPr>
              <a:t>Below the initial My career options screen, you can scroll down to find </a:t>
            </a:r>
            <a:r>
              <a:rPr lang="en-GB" sz="3100" kern="1200" baseline="0" dirty="0">
                <a:solidFill>
                  <a:schemeClr val="tx1"/>
                </a:solidFill>
                <a:latin typeface="+mn-lt"/>
                <a:ea typeface="+mn-ea"/>
                <a:cs typeface="+mn-cs"/>
              </a:rPr>
              <a:t>more information and videos on things to consider when exploring your career options</a:t>
            </a:r>
            <a:r>
              <a:rPr lang="en-GB" sz="3100" kern="1200" dirty="0">
                <a:solidFill>
                  <a:schemeClr val="tx1"/>
                </a:solidFill>
                <a:latin typeface="+mn-lt"/>
                <a:ea typeface="+mn-ea"/>
                <a:cs typeface="+mn-cs"/>
              </a:rPr>
              <a:t>.  </a:t>
            </a:r>
          </a:p>
          <a:p>
            <a:endParaRPr lang="en-GB" sz="3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3100" kern="1200" dirty="0">
                <a:solidFill>
                  <a:schemeClr val="tx1"/>
                </a:solidFill>
                <a:latin typeface="+mn-lt"/>
                <a:ea typeface="+mn-ea"/>
                <a:cs typeface="+mn-cs"/>
              </a:rPr>
              <a:t>One of these is ‘Choosing my subjects’ which includes a tool where you can enter up to six school subjects to explore the</a:t>
            </a:r>
            <a:r>
              <a:rPr lang="en-GB" sz="3100" kern="1200" baseline="0" dirty="0">
                <a:solidFill>
                  <a:schemeClr val="tx1"/>
                </a:solidFill>
                <a:latin typeface="+mn-lt"/>
                <a:ea typeface="+mn-ea"/>
                <a:cs typeface="+mn-cs"/>
              </a:rPr>
              <a:t> related jobs. You can use this tool to help decide what subjects to study at school.</a:t>
            </a:r>
            <a:endParaRPr lang="en-GB" sz="31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Learn and train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NB. </a:t>
            </a:r>
            <a:r>
              <a:rPr lang="en-GB" sz="1200" kern="1200" dirty="0">
                <a:solidFill>
                  <a:schemeClr val="tx1"/>
                </a:solidFill>
                <a:latin typeface="+mn-lt"/>
                <a:ea typeface="+mn-ea"/>
                <a:cs typeface="+mn-cs"/>
              </a:rPr>
              <a:t>This section</a:t>
            </a:r>
            <a:r>
              <a:rPr lang="en-GB" sz="1200" kern="1200" baseline="0" dirty="0">
                <a:solidFill>
                  <a:schemeClr val="tx1"/>
                </a:solidFill>
                <a:latin typeface="+mn-lt"/>
                <a:ea typeface="+mn-ea"/>
                <a:cs typeface="+mn-cs"/>
              </a:rPr>
              <a:t> may be more suitable for those in the Senior phase but can be used in the BGE by those who want to explore options for the future and are considering work experience.</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a:t>
            </a:r>
            <a:r>
              <a:rPr lang="en-GB" sz="1200" kern="1200" baseline="0" dirty="0">
                <a:solidFill>
                  <a:schemeClr val="tx1"/>
                </a:solidFill>
                <a:latin typeface="+mn-lt"/>
                <a:ea typeface="+mn-ea"/>
                <a:cs typeface="+mn-cs"/>
              </a:rPr>
              <a:t>f you are t</a:t>
            </a:r>
            <a:r>
              <a:rPr lang="en-GB" sz="1200" kern="1200" dirty="0">
                <a:solidFill>
                  <a:schemeClr val="tx1"/>
                </a:solidFill>
                <a:latin typeface="+mn-lt"/>
                <a:ea typeface="+mn-ea"/>
                <a:cs typeface="+mn-cs"/>
              </a:rPr>
              <a:t>hinking</a:t>
            </a:r>
            <a:r>
              <a:rPr lang="en-GB" sz="1200" kern="1200" baseline="0" dirty="0">
                <a:solidFill>
                  <a:schemeClr val="tx1"/>
                </a:solidFill>
                <a:latin typeface="+mn-lt"/>
                <a:ea typeface="+mn-ea"/>
                <a:cs typeface="+mn-cs"/>
              </a:rPr>
              <a:t> about studying at </a:t>
            </a:r>
            <a:r>
              <a:rPr lang="en-GB" sz="1200" kern="1200" dirty="0">
                <a:solidFill>
                  <a:schemeClr val="tx1"/>
                </a:solidFill>
                <a:latin typeface="+mn-lt"/>
                <a:ea typeface="+mn-ea"/>
                <a:cs typeface="+mn-cs"/>
              </a:rPr>
              <a:t>college or university</a:t>
            </a:r>
            <a:r>
              <a:rPr lang="en-GB" sz="1200" kern="1200" baseline="0" dirty="0">
                <a:solidFill>
                  <a:schemeClr val="tx1"/>
                </a:solidFill>
                <a:latin typeface="+mn-lt"/>
                <a:ea typeface="+mn-ea"/>
                <a:cs typeface="+mn-cs"/>
              </a:rPr>
              <a:t> in the future you can s</a:t>
            </a:r>
            <a:r>
              <a:rPr lang="en-GB" sz="1200" kern="1200" dirty="0">
                <a:solidFill>
                  <a:schemeClr val="tx1"/>
                </a:solidFill>
                <a:latin typeface="+mn-lt"/>
                <a:ea typeface="+mn-ea"/>
                <a:cs typeface="+mn-cs"/>
              </a:rPr>
              <a:t>earch for courses and training to suit you </a:t>
            </a:r>
            <a:r>
              <a:rPr lang="en-GB" sz="1200" kern="1200" baseline="0" dirty="0">
                <a:solidFill>
                  <a:schemeClr val="tx1"/>
                </a:solidFill>
                <a:latin typeface="+mn-lt"/>
                <a:ea typeface="+mn-ea"/>
                <a:cs typeface="+mn-cs"/>
              </a:rPr>
              <a:t>and g</a:t>
            </a:r>
            <a:r>
              <a:rPr lang="en-GB" sz="1200" kern="1200" dirty="0">
                <a:solidFill>
                  <a:schemeClr val="tx1"/>
                </a:solidFill>
                <a:latin typeface="+mn-lt"/>
                <a:ea typeface="+mn-ea"/>
                <a:cs typeface="+mn-cs"/>
              </a:rPr>
              <a:t>et advice on choosing and applying for courses</a:t>
            </a:r>
            <a:r>
              <a:rPr lang="en-GB" sz="1200" kern="1200" baseline="0" dirty="0">
                <a:solidFill>
                  <a:schemeClr val="tx1"/>
                </a:solidFill>
                <a:latin typeface="+mn-lt"/>
                <a:ea typeface="+mn-ea"/>
                <a:cs typeface="+mn-cs"/>
              </a:rPr>
              <a:t> and</a:t>
            </a:r>
            <a:r>
              <a:rPr lang="en-GB" sz="1200" kern="1200" dirty="0">
                <a:solidFill>
                  <a:schemeClr val="tx1"/>
                </a:solidFill>
                <a:latin typeface="+mn-lt"/>
                <a:ea typeface="+mn-ea"/>
                <a:cs typeface="+mn-cs"/>
              </a:rPr>
              <a:t> funding.</a:t>
            </a:r>
            <a:r>
              <a:rPr lang="en-GB" sz="1200" kern="1200" baseline="0" dirty="0">
                <a:solidFill>
                  <a:schemeClr val="tx1"/>
                </a:solidFill>
                <a:latin typeface="+mn-lt"/>
                <a:ea typeface="+mn-ea"/>
                <a:cs typeface="+mn-cs"/>
              </a:rPr>
              <a:t> You can also </a:t>
            </a:r>
            <a:r>
              <a:rPr lang="en-GB" sz="1200" kern="1200" dirty="0">
                <a:solidFill>
                  <a:schemeClr val="tx1"/>
                </a:solidFill>
                <a:latin typeface="+mn-lt"/>
                <a:ea typeface="+mn-ea"/>
                <a:cs typeface="+mn-cs"/>
              </a:rPr>
              <a:t>search for voluntary opportunities to help you gain work experience.</a:t>
            </a:r>
          </a:p>
          <a:p>
            <a:r>
              <a:rPr lang="en-GB" sz="1200" kern="1200" dirty="0">
                <a:solidFill>
                  <a:schemeClr val="tx1"/>
                </a:solidFill>
                <a:latin typeface="+mn-lt"/>
                <a:ea typeface="+mn-ea"/>
                <a:cs typeface="+mn-cs"/>
              </a:rPr>
              <a:t> </a:t>
            </a:r>
            <a:br>
              <a:rPr lang="en-GB" sz="1200" kern="1200" dirty="0">
                <a:solidFill>
                  <a:schemeClr val="tx1"/>
                </a:solidFill>
                <a:latin typeface="+mn-lt"/>
                <a:ea typeface="+mn-ea"/>
                <a:cs typeface="+mn-cs"/>
              </a:rPr>
            </a:br>
            <a:r>
              <a:rPr lang="en-GB" sz="1200" kern="1200" dirty="0">
                <a:solidFill>
                  <a:schemeClr val="tx1"/>
                </a:solidFill>
                <a:latin typeface="+mn-lt"/>
                <a:ea typeface="+mn-ea"/>
                <a:cs typeface="+mn-cs"/>
              </a:rPr>
              <a:t>From the homepage, click on ‘Learn and train’.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takes you straight to the course and volunteering search, which allows you to search for current courses and volunteering opportunities across Scotland. Type in a location and a search radius to narrow or expand the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Results can be filtered further by (for example) qualification level or attendance</a:t>
            </a:r>
            <a:r>
              <a:rPr lang="en-GB" sz="1200" kern="1200" baseline="0" dirty="0">
                <a:solidFill>
                  <a:schemeClr val="tx1"/>
                </a:solidFill>
                <a:latin typeface="+mn-lt"/>
                <a:ea typeface="+mn-ea"/>
                <a:cs typeface="+mn-cs"/>
              </a:rPr>
              <a:t> and</a:t>
            </a:r>
            <a:r>
              <a:rPr lang="en-GB" sz="1200" kern="1200" dirty="0">
                <a:solidFill>
                  <a:schemeClr val="tx1"/>
                </a:solidFill>
                <a:latin typeface="+mn-lt"/>
                <a:ea typeface="+mn-ea"/>
                <a:cs typeface="+mn-cs"/>
              </a:rPr>
              <a:t> they can be restricted to only courses in Scotland.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To look for volunteering opportunities, click on the ‘Volunteering’ tab.</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From the results you can select a</a:t>
            </a:r>
            <a:r>
              <a:rPr lang="en-GB" sz="1200" kern="1200" baseline="0" dirty="0">
                <a:solidFill>
                  <a:schemeClr val="tx1"/>
                </a:solidFill>
                <a:latin typeface="+mn-lt"/>
                <a:ea typeface="+mn-ea"/>
                <a:cs typeface="+mn-cs"/>
              </a:rPr>
              <a:t> c</a:t>
            </a:r>
            <a:r>
              <a:rPr lang="en-GB" sz="1200" kern="1200" dirty="0">
                <a:solidFill>
                  <a:schemeClr val="tx1"/>
                </a:solidFill>
                <a:latin typeface="+mn-lt"/>
                <a:ea typeface="+mn-ea"/>
                <a:cs typeface="+mn-cs"/>
              </a:rPr>
              <a:t>ourse (or</a:t>
            </a:r>
            <a:r>
              <a:rPr lang="en-GB" sz="1200" kern="1200" baseline="0" dirty="0">
                <a:solidFill>
                  <a:schemeClr val="tx1"/>
                </a:solidFill>
                <a:latin typeface="+mn-lt"/>
                <a:ea typeface="+mn-ea"/>
                <a:cs typeface="+mn-cs"/>
              </a:rPr>
              <a:t> volunteering opportunity)</a:t>
            </a:r>
            <a:r>
              <a:rPr lang="en-GB" sz="1200" kern="1200" dirty="0">
                <a:solidFill>
                  <a:schemeClr val="tx1"/>
                </a:solidFill>
                <a:latin typeface="+mn-lt"/>
                <a:ea typeface="+mn-ea"/>
                <a:cs typeface="+mn-cs"/>
              </a:rPr>
              <a:t> to</a:t>
            </a:r>
            <a:r>
              <a:rPr lang="en-GB" sz="1200" kern="1200" baseline="0" dirty="0">
                <a:solidFill>
                  <a:schemeClr val="tx1"/>
                </a:solidFill>
                <a:latin typeface="+mn-lt"/>
                <a:ea typeface="+mn-ea"/>
                <a:cs typeface="+mn-cs"/>
              </a:rPr>
              <a:t> get </a:t>
            </a:r>
            <a:r>
              <a:rPr lang="en-GB" sz="1200" kern="1200" dirty="0">
                <a:solidFill>
                  <a:schemeClr val="tx1"/>
                </a:solidFill>
                <a:latin typeface="+mn-lt"/>
                <a:ea typeface="+mn-ea"/>
                <a:cs typeface="+mn-cs"/>
              </a:rPr>
              <a:t>more information about the course, the provider and entry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Below the initial</a:t>
            </a:r>
            <a:r>
              <a:rPr lang="en-GB" sz="1200" kern="1200" baseline="0" dirty="0">
                <a:solidFill>
                  <a:schemeClr val="tx1"/>
                </a:solidFill>
                <a:latin typeface="+mn-lt"/>
                <a:ea typeface="+mn-ea"/>
                <a:cs typeface="+mn-cs"/>
              </a:rPr>
              <a:t> Learn and Train screen </a:t>
            </a:r>
            <a:r>
              <a:rPr lang="en-GB" sz="1200" kern="1200" dirty="0">
                <a:solidFill>
                  <a:schemeClr val="tx1"/>
                </a:solidFill>
                <a:latin typeface="+mn-lt"/>
                <a:ea typeface="+mn-ea"/>
                <a:cs typeface="+mn-cs"/>
              </a:rPr>
              <a:t>you can scroll down to find </a:t>
            </a:r>
            <a:r>
              <a:rPr lang="en-GB" sz="1200" kern="1200" baseline="0" dirty="0">
                <a:solidFill>
                  <a:schemeClr val="tx1"/>
                </a:solidFill>
                <a:latin typeface="+mn-lt"/>
                <a:ea typeface="+mn-ea"/>
                <a:cs typeface="+mn-cs"/>
              </a:rPr>
              <a:t>more information and videos on things such as </a:t>
            </a:r>
            <a:r>
              <a:rPr lang="en-GB" sz="1200" kern="1200" dirty="0">
                <a:solidFill>
                  <a:schemeClr val="tx1"/>
                </a:solidFill>
                <a:latin typeface="+mn-lt"/>
                <a:ea typeface="+mn-ea"/>
                <a:cs typeface="+mn-cs"/>
              </a:rPr>
              <a:t>advice on funding, applying for a course, different learning options and qualifications.  </a:t>
            </a:r>
            <a:endParaRPr lang="en-GB"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799" y="4343400"/>
            <a:ext cx="5693435" cy="4341813"/>
          </a:xfrm>
        </p:spPr>
        <p:txBody>
          <a:bodyPr>
            <a:normAutofit fontScale="92500" lnSpcReduction="20000"/>
          </a:bodyPr>
          <a:lstStyle/>
          <a:p>
            <a:r>
              <a:rPr lang="en-GB" sz="1200" b="1" kern="1200" dirty="0">
                <a:solidFill>
                  <a:schemeClr val="tx1"/>
                </a:solidFill>
                <a:latin typeface="+mn-lt"/>
                <a:ea typeface="+mn-ea"/>
                <a:cs typeface="+mn-cs"/>
              </a:rPr>
              <a:t>Getting a Job</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NB. </a:t>
            </a:r>
            <a:r>
              <a:rPr lang="en-GB" sz="1200" kern="1200" dirty="0">
                <a:solidFill>
                  <a:schemeClr val="tx1"/>
                </a:solidFill>
                <a:latin typeface="+mn-lt"/>
                <a:ea typeface="+mn-ea"/>
                <a:cs typeface="+mn-cs"/>
              </a:rPr>
              <a:t>This section</a:t>
            </a:r>
            <a:r>
              <a:rPr lang="en-GB" sz="1200" kern="1200" baseline="0" dirty="0">
                <a:solidFill>
                  <a:schemeClr val="tx1"/>
                </a:solidFill>
                <a:latin typeface="+mn-lt"/>
                <a:ea typeface="+mn-ea"/>
                <a:cs typeface="+mn-cs"/>
              </a:rPr>
              <a:t> may be more suitable for those in the Senior phase but can be used in the BGE by those who want to explore options for the future and are considering work experience.</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Here</a:t>
            </a:r>
            <a:r>
              <a:rPr lang="en-GB" sz="1200" kern="1200" baseline="0" dirty="0">
                <a:solidFill>
                  <a:schemeClr val="tx1"/>
                </a:solidFill>
                <a:latin typeface="+mn-lt"/>
                <a:ea typeface="+mn-ea"/>
                <a:cs typeface="+mn-cs"/>
              </a:rPr>
              <a:t> you can get</a:t>
            </a:r>
            <a:r>
              <a:rPr lang="en-GB" sz="1200" kern="1200" dirty="0">
                <a:solidFill>
                  <a:schemeClr val="tx1"/>
                </a:solidFill>
                <a:latin typeface="+mn-lt"/>
                <a:ea typeface="+mn-ea"/>
                <a:cs typeface="+mn-cs"/>
              </a:rPr>
              <a:t> help with every step of your job hunt,</a:t>
            </a:r>
            <a:r>
              <a:rPr lang="en-GB" sz="1200" kern="1200" baseline="0" dirty="0">
                <a:solidFill>
                  <a:schemeClr val="tx1"/>
                </a:solidFill>
                <a:latin typeface="+mn-lt"/>
                <a:ea typeface="+mn-ea"/>
                <a:cs typeface="+mn-cs"/>
              </a:rPr>
              <a:t> whether you’re looking for part-time work after School, a Saturday job, or your future career. You can get </a:t>
            </a:r>
            <a:r>
              <a:rPr lang="en-GB" sz="1200" kern="1200" dirty="0">
                <a:solidFill>
                  <a:schemeClr val="tx1"/>
                </a:solidFill>
                <a:latin typeface="+mn-lt"/>
                <a:ea typeface="+mn-ea"/>
                <a:cs typeface="+mn-cs"/>
              </a:rPr>
              <a:t>advice on how to search for jobs, through to information about work experience and Modern Apprenticeships so that you</a:t>
            </a:r>
            <a:r>
              <a:rPr lang="en-GB" sz="1200" kern="1200" baseline="0" dirty="0">
                <a:solidFill>
                  <a:schemeClr val="tx1"/>
                </a:solidFill>
                <a:latin typeface="+mn-lt"/>
                <a:ea typeface="+mn-ea"/>
                <a:cs typeface="+mn-cs"/>
              </a:rPr>
              <a:t> are prepared for the future</a:t>
            </a:r>
            <a:r>
              <a:rPr lang="en-GB" sz="1200" kern="1200" dirty="0">
                <a:solidFill>
                  <a:schemeClr val="tx1"/>
                </a:solidFill>
                <a:latin typeface="+mn-lt"/>
                <a:ea typeface="+mn-ea"/>
                <a:cs typeface="+mn-cs"/>
              </a:rPr>
              <a:t>.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When you find the right opportunity, you</a:t>
            </a:r>
            <a:r>
              <a:rPr lang="en-GB" sz="1200" kern="1200" baseline="0" dirty="0">
                <a:solidFill>
                  <a:schemeClr val="tx1"/>
                </a:solidFill>
                <a:latin typeface="+mn-lt"/>
                <a:ea typeface="+mn-ea"/>
                <a:cs typeface="+mn-cs"/>
              </a:rPr>
              <a:t> can </a:t>
            </a:r>
            <a:r>
              <a:rPr lang="en-GB" sz="1200" kern="1200" dirty="0">
                <a:solidFill>
                  <a:schemeClr val="tx1"/>
                </a:solidFill>
                <a:latin typeface="+mn-lt"/>
                <a:ea typeface="+mn-ea"/>
                <a:cs typeface="+mn-cs"/>
              </a:rPr>
              <a:t>use the resources to help you apply, create the perfect CV and prepare yourself for the interview.  </a:t>
            </a:r>
          </a:p>
          <a:p>
            <a:r>
              <a:rPr lang="en-GB" sz="1200" kern="1200" dirty="0">
                <a:solidFill>
                  <a:schemeClr val="tx1"/>
                </a:solidFill>
                <a:latin typeface="+mn-lt"/>
                <a:ea typeface="+mn-ea"/>
                <a:cs typeface="+mn-cs"/>
              </a:rPr>
              <a:t> </a:t>
            </a:r>
            <a:br>
              <a:rPr lang="en-GB" sz="1200" kern="1200" dirty="0">
                <a:solidFill>
                  <a:schemeClr val="tx1"/>
                </a:solidFill>
                <a:latin typeface="+mn-lt"/>
                <a:ea typeface="+mn-ea"/>
                <a:cs typeface="+mn-cs"/>
              </a:rPr>
            </a:br>
            <a:r>
              <a:rPr lang="en-GB" sz="1200" kern="1200" dirty="0">
                <a:solidFill>
                  <a:schemeClr val="tx1"/>
                </a:solidFill>
                <a:latin typeface="+mn-lt"/>
                <a:ea typeface="+mn-ea"/>
                <a:cs typeface="+mn-cs"/>
              </a:rPr>
              <a:t>From the homepage, click on ‘Getting a job’.</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This takes you straight to the Find a job search, which allows you to search for current vacancies and Modern Apprenticeships across Scotland.  You can type in a location and a search radius to narrow or expand the results; there are other options when the results appear e.g. Full-time, part-time etc available in the form of tick boxes.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Under the boxes, you will then see a list of available vacancies and Modern Apprenticeship opportunities.</a:t>
            </a:r>
          </a:p>
          <a:p>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From the vacancies displayed, click on the title to display details of the job, including; a description, contract type, hours and any salary information.  The date the vacancy was posted and the closing date, will be shown, and a link provided to display more information and apply for the job.</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Below the initial</a:t>
            </a:r>
            <a:r>
              <a:rPr lang="en-GB" sz="1200" kern="1200" baseline="0" dirty="0">
                <a:solidFill>
                  <a:schemeClr val="tx1"/>
                </a:solidFill>
                <a:latin typeface="+mn-lt"/>
                <a:ea typeface="+mn-ea"/>
                <a:cs typeface="+mn-cs"/>
              </a:rPr>
              <a:t> Getting a job screen </a:t>
            </a:r>
            <a:r>
              <a:rPr lang="en-GB" sz="1200" kern="1200" dirty="0">
                <a:solidFill>
                  <a:schemeClr val="tx1"/>
                </a:solidFill>
                <a:latin typeface="+mn-lt"/>
                <a:ea typeface="+mn-ea"/>
                <a:cs typeface="+mn-cs"/>
              </a:rPr>
              <a:t>you can scroll down to find </a:t>
            </a:r>
            <a:r>
              <a:rPr lang="en-GB" sz="1200" kern="1200" baseline="0" dirty="0">
                <a:solidFill>
                  <a:schemeClr val="tx1"/>
                </a:solidFill>
                <a:latin typeface="+mn-lt"/>
                <a:ea typeface="+mn-ea"/>
                <a:cs typeface="+mn-cs"/>
              </a:rPr>
              <a:t>more information and videos. </a:t>
            </a:r>
            <a:r>
              <a:rPr lang="en-GB" sz="1200" kern="1200" dirty="0">
                <a:solidFill>
                  <a:schemeClr val="tx1"/>
                </a:solidFill>
                <a:latin typeface="+mn-lt"/>
                <a:ea typeface="+mn-ea"/>
                <a:cs typeface="+mn-cs"/>
              </a:rPr>
              <a:t>These include advice on CVs and applications, and help preparing for that all-important interview. </a:t>
            </a:r>
          </a:p>
          <a:p>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680494" cy="4341813"/>
          </a:xfrm>
        </p:spPr>
        <p:txBody>
          <a:bodyPr>
            <a:normAutofit lnSpcReduction="10000"/>
          </a:bodyPr>
          <a:lstStyle/>
          <a:p>
            <a:pPr lvl="0"/>
            <a:r>
              <a:rPr lang="en-US" sz="1200" b="1" kern="1200" dirty="0">
                <a:solidFill>
                  <a:schemeClr val="tx1"/>
                </a:solidFill>
                <a:latin typeface="+mn-lt"/>
                <a:ea typeface="+mn-ea"/>
                <a:cs typeface="+mn-cs"/>
              </a:rPr>
              <a:t>Creat</a:t>
            </a:r>
            <a:r>
              <a:rPr lang="en-US" sz="1200" b="1" kern="1200" baseline="0" dirty="0">
                <a:solidFill>
                  <a:schemeClr val="tx1"/>
                </a:solidFill>
                <a:latin typeface="+mn-lt"/>
                <a:ea typeface="+mn-ea"/>
                <a:cs typeface="+mn-cs"/>
              </a:rPr>
              <a:t>ing an account</a:t>
            </a:r>
          </a:p>
          <a:p>
            <a:pPr lvl="0"/>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Pupils should then select ‘Register’ on the homepage to start the registration process of their My World of Work account. </a:t>
            </a:r>
            <a:endParaRPr lang="en-GB" dirty="0"/>
          </a:p>
          <a:p>
            <a:pPr lvl="0"/>
            <a:r>
              <a:rPr lang="en-US" sz="1200" kern="1200" dirty="0">
                <a:solidFill>
                  <a:schemeClr val="tx1"/>
                </a:solidFill>
                <a:latin typeface="+mn-lt"/>
                <a:ea typeface="+mn-ea"/>
                <a:cs typeface="+mn-cs"/>
              </a:rPr>
              <a:t>Check everyone has an email address and help them create one if necessary.</a:t>
            </a:r>
            <a:endParaRPr lang="en-GB" sz="14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Discuss requirements to create a My World of Work account:  </a:t>
            </a:r>
            <a:endParaRPr lang="en-GB" sz="14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A valid email address</a:t>
            </a:r>
            <a:endParaRPr lang="en-GB" sz="14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Password should be at least eight characters in length and contain at least one uppercase character and at least two numbers </a:t>
            </a:r>
            <a:endParaRPr lang="en-GB" sz="1400" kern="1200" dirty="0">
              <a:solidFill>
                <a:schemeClr val="tx1"/>
              </a:solidFill>
              <a:latin typeface="+mn-lt"/>
              <a:ea typeface="+mn-ea"/>
              <a:cs typeface="+mn-cs"/>
            </a:endParaRPr>
          </a:p>
          <a:p>
            <a:pPr lvl="1">
              <a:buFont typeface="Arial" pitchFamily="34" charset="0"/>
              <a:buChar char="•"/>
            </a:pPr>
            <a:r>
              <a:rPr lang="en-US" sz="1200" kern="1200" baseline="0" dirty="0">
                <a:solidFill>
                  <a:schemeClr val="tx1"/>
                </a:solidFill>
                <a:latin typeface="+mn-lt"/>
                <a:ea typeface="+mn-ea"/>
                <a:cs typeface="+mn-cs"/>
              </a:rPr>
              <a:t> Pupils will</a:t>
            </a:r>
            <a:r>
              <a:rPr lang="en-US" sz="1200" kern="1200" dirty="0">
                <a:solidFill>
                  <a:schemeClr val="tx1"/>
                </a:solidFill>
                <a:latin typeface="+mn-lt"/>
                <a:ea typeface="+mn-ea"/>
                <a:cs typeface="+mn-cs"/>
              </a:rPr>
              <a:t> need to enter their home postcode when registering (where necessary, use Google maps to search for post code) </a:t>
            </a:r>
            <a:endParaRPr lang="en-GB" sz="14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Complete and submit registration form.</a:t>
            </a:r>
            <a:endParaRPr lang="en-GB" sz="14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Hand out registration worksheet.</a:t>
            </a:r>
            <a:endParaRPr lang="en-GB" sz="14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pupils to record their login details on the My World of Work registration worksheet.</a:t>
            </a:r>
            <a:endParaRPr lang="en-GB" sz="14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Some pupils may also want to keep a personal reminder of their password somewhere safe. Suggested methods for recording details:</a:t>
            </a:r>
            <a:endParaRPr lang="en-GB" sz="14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School student planner/diary </a:t>
            </a:r>
            <a:endParaRPr lang="en-GB" sz="14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Personal folder on a shared network</a:t>
            </a:r>
            <a:endParaRPr lang="en-GB" sz="14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On a mobile phone </a:t>
            </a:r>
            <a:endParaRPr lang="en-GB" sz="14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F0B0F5-F42A-451F-A91F-BA38C813D80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b="1" dirty="0"/>
              <a:t>About</a:t>
            </a:r>
            <a:r>
              <a:rPr lang="en-GB" b="1" baseline="0" dirty="0"/>
              <a:t> me</a:t>
            </a:r>
          </a:p>
          <a:p>
            <a:pPr lvl="0"/>
            <a:endParaRPr lang="en-US" sz="1200" kern="120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Pupils should now see a reminder message indicating that they have not yet completed any of the core tools in My World of Work.</a:t>
            </a:r>
          </a:p>
          <a:p>
            <a:r>
              <a:rPr lang="en-GB" sz="1200" b="0" i="0" u="none" strike="noStrike" kern="1200" baseline="0" dirty="0">
                <a:solidFill>
                  <a:schemeClr val="tx1"/>
                </a:solidFill>
                <a:latin typeface="+mn-lt"/>
                <a:ea typeface="+mn-ea"/>
                <a:cs typeface="+mn-cs"/>
              </a:rPr>
              <a:t>• Ask pupils to click on the link to the About me tool</a:t>
            </a:r>
          </a:p>
          <a:p>
            <a:r>
              <a:rPr lang="en-GB" sz="1200" b="0" i="0" u="none" strike="noStrike" kern="1200" baseline="0" dirty="0">
                <a:solidFill>
                  <a:schemeClr val="tx1"/>
                </a:solidFill>
                <a:latin typeface="+mn-lt"/>
                <a:ea typeface="+mn-ea"/>
                <a:cs typeface="+mn-cs"/>
              </a:rPr>
              <a:t>• Pupils should now complete the quiz to gain an understanding of their core personality traits</a:t>
            </a:r>
          </a:p>
          <a:p>
            <a:r>
              <a:rPr lang="en-GB" sz="1200" b="0" i="0" u="none" strike="noStrike" kern="1200" baseline="0" dirty="0">
                <a:solidFill>
                  <a:schemeClr val="tx1"/>
                </a:solidFill>
                <a:latin typeface="+mn-lt"/>
                <a:ea typeface="+mn-ea"/>
                <a:cs typeface="+mn-cs"/>
              </a:rPr>
              <a:t>• Pupils should select their favourite image from each page. They should pick things they’d enjoy and their answers will be used to build up a picture of who they are</a:t>
            </a:r>
          </a:p>
          <a:p>
            <a:r>
              <a:rPr lang="en-GB" sz="1200" b="0" i="0" u="none" strike="noStrike" kern="1200" baseline="0" dirty="0">
                <a:solidFill>
                  <a:schemeClr val="tx1"/>
                </a:solidFill>
                <a:latin typeface="+mn-lt"/>
                <a:ea typeface="+mn-ea"/>
                <a:cs typeface="+mn-cs"/>
              </a:rPr>
              <a:t>• Once completed, they will get a report about the three personality types they are most like</a:t>
            </a:r>
          </a:p>
          <a:p>
            <a:r>
              <a:rPr lang="en-GB" sz="1200" b="0" i="0" u="none" strike="noStrike" kern="1200" baseline="0" dirty="0">
                <a:solidFill>
                  <a:schemeClr val="tx1"/>
                </a:solidFill>
                <a:latin typeface="+mn-lt"/>
                <a:ea typeface="+mn-ea"/>
                <a:cs typeface="+mn-cs"/>
              </a:rPr>
              <a:t>• Pupils should then select ‘View your career suggestions’ to get suggestions of careers that might suit them based on their results</a:t>
            </a:r>
            <a:endParaRPr lang="en-GB" b="1" dirty="0"/>
          </a:p>
        </p:txBody>
      </p:sp>
      <p:sp>
        <p:nvSpPr>
          <p:cNvPr id="4" name="Slide Number Placeholder 3"/>
          <p:cNvSpPr>
            <a:spLocks noGrp="1"/>
          </p:cNvSpPr>
          <p:nvPr>
            <p:ph type="sldNum" sz="quarter" idx="10"/>
          </p:nvPr>
        </p:nvSpPr>
        <p:spPr/>
        <p:txBody>
          <a:bodyPr/>
          <a:lstStyle/>
          <a:p>
            <a:fld id="{C8F0B0F5-F42A-451F-A91F-BA38C813D80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799" y="4343399"/>
            <a:ext cx="5939288" cy="4799015"/>
          </a:xfrm>
        </p:spPr>
        <p:txBody>
          <a:bodyPr>
            <a:normAutofit/>
          </a:bodyPr>
          <a:lstStyle/>
          <a:p>
            <a:r>
              <a:rPr lang="en-GB" sz="4000" b="1" kern="1200" dirty="0">
                <a:solidFill>
                  <a:schemeClr val="tx1"/>
                </a:solidFill>
                <a:latin typeface="+mn-lt"/>
                <a:ea typeface="+mn-ea"/>
                <a:cs typeface="+mn-cs"/>
              </a:rPr>
              <a:t>Explore</a:t>
            </a:r>
            <a:r>
              <a:rPr lang="en-GB" sz="4000" b="1" kern="1200" baseline="0" dirty="0">
                <a:solidFill>
                  <a:schemeClr val="tx1"/>
                </a:solidFill>
                <a:latin typeface="+mn-lt"/>
                <a:ea typeface="+mn-ea"/>
                <a:cs typeface="+mn-cs"/>
              </a:rPr>
              <a:t> My World of Work</a:t>
            </a:r>
            <a:endParaRPr lang="en-GB" sz="4000" kern="1200" dirty="0">
              <a:solidFill>
                <a:schemeClr val="tx1"/>
              </a:solidFill>
              <a:latin typeface="+mn-lt"/>
              <a:ea typeface="+mn-ea"/>
              <a:cs typeface="+mn-cs"/>
            </a:endParaRPr>
          </a:p>
          <a:p>
            <a:r>
              <a:rPr lang="en-GB" sz="4000" kern="120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Once they have selected ‘View career suggestions’, pupils will see a list of potential job profiles, industry overviews and Modern Apprenticeship types matched to their personality traits</a:t>
            </a:r>
          </a:p>
          <a:p>
            <a:r>
              <a:rPr lang="en-GB" sz="1200" b="0" i="0" u="none" strike="noStrike" kern="1200" baseline="0" dirty="0">
                <a:solidFill>
                  <a:schemeClr val="tx1"/>
                </a:solidFill>
                <a:latin typeface="+mn-lt"/>
                <a:ea typeface="+mn-ea"/>
                <a:cs typeface="+mn-cs"/>
              </a:rPr>
              <a:t>• Pupils can browse their career suggestions and research what they involve</a:t>
            </a:r>
            <a:endParaRPr lang="en-GB" sz="1200" kern="1200" dirty="0">
              <a:solidFill>
                <a:schemeClr val="tx1"/>
              </a:solidFill>
              <a:latin typeface="+mn-lt"/>
              <a:ea typeface="+mn-ea"/>
              <a:cs typeface="+mn-cs"/>
            </a:endParaRPr>
          </a:p>
          <a:p>
            <a:endParaRPr lang="en-GB" sz="4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F0B0F5-F42A-451F-A91F-BA38C813D80B}"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hyperlink" Target="http://www.myworldofwork.co.uk/"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bg1"/>
                </a:solidFill>
              </a:defRPr>
            </a:lvl1pPr>
          </a:lstStyle>
          <a:p>
            <a:r>
              <a:rPr lang="en-GB" dirty="0"/>
              <a:t>Click to edit Master title style</a:t>
            </a:r>
            <a:endParaRPr lang="en-US" dirty="0"/>
          </a:p>
        </p:txBody>
      </p:sp>
      <p:pic>
        <p:nvPicPr>
          <p:cNvPr id="7"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9" y="809625"/>
            <a:ext cx="16891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274639" y="1555750"/>
            <a:ext cx="868203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350567" y="1316402"/>
            <a:ext cx="1591733" cy="153888"/>
          </a:xfrm>
          <a:prstGeom prst="rect">
            <a:avLst/>
          </a:prstGeom>
          <a:noFill/>
        </p:spPr>
        <p:txBody>
          <a:bodyPr wrap="square" lIns="0" tIns="0" rIns="0" bIns="0" rtlCol="0">
            <a:spAutoFit/>
          </a:bodyPr>
          <a:lstStyle/>
          <a:p>
            <a:pPr algn="r"/>
            <a:r>
              <a:rPr lang="en-US" sz="1000" dirty="0">
                <a:solidFill>
                  <a:srgbClr val="FFFFFF"/>
                </a:solidFill>
              </a:rPr>
              <a:t>My career</a:t>
            </a:r>
            <a:r>
              <a:rPr lang="en-US" sz="1000" baseline="0" dirty="0">
                <a:solidFill>
                  <a:srgbClr val="FFFFFF"/>
                </a:solidFill>
              </a:rPr>
              <a:t> options</a:t>
            </a:r>
            <a:endParaRPr lang="en-US" sz="1000" dirty="0">
              <a:solidFill>
                <a:srgbClr val="FFFFFF"/>
              </a:solidFill>
            </a:endParaRPr>
          </a:p>
        </p:txBody>
      </p:sp>
      <p:pic>
        <p:nvPicPr>
          <p:cNvPr id="12" name="Picture 11" descr="my-career-options.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87558" y="914035"/>
            <a:ext cx="354743" cy="354743"/>
          </a:xfrm>
          <a:prstGeom prst="rect">
            <a:avLst/>
          </a:prstGeom>
        </p:spPr>
      </p:pic>
      <p:pic>
        <p:nvPicPr>
          <p:cNvPr id="9" name="Picture 2" descr="E:\Downloads\SDS_FINAL_POWERPOINTS\sdslogo.png"/>
          <p:cNvPicPr>
            <a:picLocks noChangeAspect="1" noChangeArrowheads="1"/>
          </p:cNvPicPr>
          <p:nvPr userDrawn="1"/>
        </p:nvPicPr>
        <p:blipFill>
          <a:blip r:embed="rId5"/>
          <a:srcRect/>
          <a:stretch>
            <a:fillRect/>
          </a:stretch>
        </p:blipFill>
        <p:spPr bwMode="auto">
          <a:xfrm>
            <a:off x="7515014" y="5691249"/>
            <a:ext cx="1886373" cy="1333007"/>
          </a:xfrm>
          <a:prstGeom prst="rect">
            <a:avLst/>
          </a:prstGeom>
          <a:noFill/>
        </p:spPr>
      </p:pic>
    </p:spTree>
    <p:extLst>
      <p:ext uri="{BB962C8B-B14F-4D97-AF65-F5344CB8AC3E}">
        <p14:creationId xmlns:p14="http://schemas.microsoft.com/office/powerpoint/2010/main" val="118553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mpact slide">
    <p:bg>
      <p:bgPr>
        <a:solidFill>
          <a:srgbClr val="92AF2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FFFFFF"/>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1600201"/>
            <a:ext cx="8229600" cy="1016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p:cNvSpPr>
            <a:spLocks noGrp="1"/>
          </p:cNvSpPr>
          <p:nvPr>
            <p:ph idx="13"/>
          </p:nvPr>
        </p:nvSpPr>
        <p:spPr>
          <a:xfrm>
            <a:off x="457201" y="3542636"/>
            <a:ext cx="2801972" cy="8157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p:cNvSpPr>
            <a:spLocks noGrp="1"/>
          </p:cNvSpPr>
          <p:nvPr>
            <p:ph idx="14"/>
          </p:nvPr>
        </p:nvSpPr>
        <p:spPr>
          <a:xfrm>
            <a:off x="3259171" y="3542636"/>
            <a:ext cx="2611695" cy="8157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p:cNvSpPr>
            <a:spLocks noGrp="1"/>
          </p:cNvSpPr>
          <p:nvPr>
            <p:ph idx="15"/>
          </p:nvPr>
        </p:nvSpPr>
        <p:spPr>
          <a:xfrm>
            <a:off x="5870866" y="3542636"/>
            <a:ext cx="2815935" cy="815753"/>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Date Placeholder 3"/>
          <p:cNvSpPr>
            <a:spLocks noGrp="1"/>
          </p:cNvSpPr>
          <p:nvPr>
            <p:ph type="dt" sz="half" idx="16"/>
          </p:nvPr>
        </p:nvSpPr>
        <p:spPr/>
        <p:txBody>
          <a:bodyPr/>
          <a:lstStyle>
            <a:lvl1pPr>
              <a:defRPr/>
            </a:lvl1pPr>
          </a:lstStyle>
          <a:p>
            <a:pPr>
              <a:defRPr/>
            </a:pPr>
            <a:fld id="{D773B47D-CE35-1C44-8C19-8CC101F3D943}" type="datetimeFigureOut">
              <a:rPr lang="en-US"/>
              <a:pPr>
                <a:defRPr/>
              </a:pPr>
              <a:t>9/21/2021</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1DF4D756-5F2B-5342-8DB3-3A3EA9E7D1BE}" type="slidenum">
              <a:rPr lang="en-US"/>
              <a:pPr>
                <a:defRPr/>
              </a:pPr>
              <a:t>‹#›</a:t>
            </a:fld>
            <a:endParaRPr lang="en-US"/>
          </a:p>
        </p:txBody>
      </p:sp>
      <p:sp>
        <p:nvSpPr>
          <p:cNvPr id="14" name="Rectangle 13"/>
          <p:cNvSpPr/>
          <p:nvPr userDrawn="1"/>
        </p:nvSpPr>
        <p:spPr>
          <a:xfrm>
            <a:off x="0" y="6387273"/>
            <a:ext cx="9144000" cy="477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16" name="TextBox 15"/>
          <p:cNvSpPr txBox="1"/>
          <p:nvPr userDrawn="1"/>
        </p:nvSpPr>
        <p:spPr>
          <a:xfrm>
            <a:off x="7390343" y="6567587"/>
            <a:ext cx="1591733" cy="153888"/>
          </a:xfrm>
          <a:prstGeom prst="rect">
            <a:avLst/>
          </a:prstGeom>
          <a:noFill/>
        </p:spPr>
        <p:txBody>
          <a:bodyPr wrap="square" lIns="0" tIns="0" rIns="0" bIns="0" rtlCol="0">
            <a:spAutoFit/>
          </a:bodyPr>
          <a:lstStyle/>
          <a:p>
            <a:pPr algn="l"/>
            <a:r>
              <a:rPr lang="en-US" sz="1000" dirty="0">
                <a:solidFill>
                  <a:schemeClr val="accent3"/>
                </a:solidFill>
              </a:rPr>
              <a:t>My career</a:t>
            </a:r>
            <a:r>
              <a:rPr lang="en-US" sz="1000" baseline="0" dirty="0">
                <a:solidFill>
                  <a:schemeClr val="accent3"/>
                </a:solidFill>
              </a:rPr>
              <a:t> options</a:t>
            </a:r>
            <a:endParaRPr lang="en-US" sz="1000" dirty="0">
              <a:solidFill>
                <a:schemeClr val="accent3"/>
              </a:solidFill>
            </a:endParaRPr>
          </a:p>
        </p:txBody>
      </p:sp>
      <p:pic>
        <p:nvPicPr>
          <p:cNvPr id="18" name="Picture 17" descr="sdslogo.png"/>
          <p:cNvPicPr>
            <a:picLocks noChangeAspect="1"/>
          </p:cNvPicPr>
          <p:nvPr userDrawn="1"/>
        </p:nvPicPr>
        <p:blipFill>
          <a:blip r:embed="rId2"/>
          <a:stretch>
            <a:fillRect/>
          </a:stretch>
        </p:blipFill>
        <p:spPr>
          <a:xfrm>
            <a:off x="57151" y="6200895"/>
            <a:ext cx="1203008" cy="850106"/>
          </a:xfrm>
          <a:prstGeom prst="rect">
            <a:avLst/>
          </a:prstGeom>
        </p:spPr>
      </p:pic>
      <p:pic>
        <p:nvPicPr>
          <p:cNvPr id="22" name="Picture 21" descr="ppoint-ftr-career.2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1187" y="6499515"/>
            <a:ext cx="267012" cy="267012"/>
          </a:xfrm>
          <a:prstGeom prst="rect">
            <a:avLst/>
          </a:prstGeom>
        </p:spPr>
      </p:pic>
    </p:spTree>
    <p:extLst>
      <p:ext uri="{BB962C8B-B14F-4D97-AF65-F5344CB8AC3E}">
        <p14:creationId xmlns:p14="http://schemas.microsoft.com/office/powerpoint/2010/main" val="12961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9" y="809625"/>
            <a:ext cx="16891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230983" y="1555750"/>
            <a:ext cx="868203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42858" y="2655587"/>
            <a:ext cx="7423335" cy="1292662"/>
          </a:xfrm>
          <a:prstGeom prst="rect">
            <a:avLst/>
          </a:prstGeom>
          <a:noFill/>
        </p:spPr>
        <p:txBody>
          <a:bodyPr wrap="square" rtlCol="0">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GB" sz="2600" b="0" dirty="0">
                <a:solidFill>
                  <a:srgbClr val="FFFFFF"/>
                </a:solidFill>
                <a:latin typeface="Trebuchet MS"/>
                <a:cs typeface="Trebuchet MS"/>
              </a:rPr>
              <a:t>Go</a:t>
            </a:r>
            <a:r>
              <a:rPr lang="en-GB" sz="2600" b="0" baseline="0" dirty="0">
                <a:solidFill>
                  <a:srgbClr val="FFFFFF"/>
                </a:solidFill>
                <a:latin typeface="Trebuchet MS"/>
                <a:cs typeface="Trebuchet MS"/>
              </a:rPr>
              <a:t> to</a:t>
            </a:r>
            <a:r>
              <a:rPr lang="en-GB" sz="2600" b="0" dirty="0">
                <a:solidFill>
                  <a:srgbClr val="FFFFFF"/>
                </a:solidFill>
                <a:latin typeface="Trebuchet MS"/>
                <a:cs typeface="Trebuchet MS"/>
              </a:rPr>
              <a:t> </a:t>
            </a:r>
            <a:r>
              <a:rPr lang="en-GB" sz="2600" b="1" dirty="0">
                <a:solidFill>
                  <a:srgbClr val="FFFFFF"/>
                </a:solidFill>
                <a:latin typeface="Trebuchet MS"/>
                <a:cs typeface="Trebuchet MS"/>
                <a:hlinkClick r:id="rId4"/>
              </a:rPr>
              <a:t>myworldofwork.co.uk</a:t>
            </a:r>
            <a:r>
              <a:rPr lang="en-GB" sz="2600" b="0" dirty="0">
                <a:solidFill>
                  <a:srgbClr val="FFFFFF"/>
                </a:solidFill>
                <a:latin typeface="Trebuchet MS"/>
                <a:cs typeface="Trebuchet MS"/>
              </a:rPr>
              <a:t>  and explore My career options</a:t>
            </a:r>
          </a:p>
          <a:p>
            <a:pPr algn="ctr"/>
            <a:endParaRPr lang="en-US" sz="2600" dirty="0">
              <a:solidFill>
                <a:srgbClr val="FFFFFF"/>
              </a:solidFill>
              <a:latin typeface="Trebuchet MS"/>
              <a:cs typeface="Trebuchet MS"/>
            </a:endParaRPr>
          </a:p>
        </p:txBody>
      </p:sp>
      <p:sp>
        <p:nvSpPr>
          <p:cNvPr id="11" name="Rectangle 10"/>
          <p:cNvSpPr/>
          <p:nvPr userDrawn="1"/>
        </p:nvSpPr>
        <p:spPr>
          <a:xfrm>
            <a:off x="5905764" y="1555751"/>
            <a:ext cx="3036537" cy="584775"/>
          </a:xfrm>
          <a:prstGeom prst="rect">
            <a:avLst/>
          </a:prstGeom>
        </p:spPr>
        <p:txBody>
          <a:bodyPr wrap="none">
            <a:spAutoFit/>
          </a:bodyPr>
          <a:lstStyle/>
          <a:p>
            <a:pPr marL="0" marR="0" indent="0" algn="r" defTabSz="457200" rtl="0" eaLnBrk="1" fontAlgn="base" latinLnBrk="0" hangingPunct="1">
              <a:lnSpc>
                <a:spcPct val="100000"/>
              </a:lnSpc>
              <a:spcBef>
                <a:spcPct val="0"/>
              </a:spcBef>
              <a:spcAft>
                <a:spcPct val="0"/>
              </a:spcAft>
              <a:buClrTx/>
              <a:buSzTx/>
              <a:buFontTx/>
              <a:buNone/>
              <a:tabLst/>
              <a:defRPr/>
            </a:pPr>
            <a:r>
              <a:rPr lang="en-GB" sz="1600" b="0" i="0" kern="1200" dirty="0">
                <a:solidFill>
                  <a:schemeClr val="bg1"/>
                </a:solidFill>
                <a:effectLst/>
                <a:latin typeface="Trebuchet MS" charset="0"/>
                <a:ea typeface="ＭＳ Ｐゴシック" charset="0"/>
                <a:cs typeface="ＭＳ Ｐゴシック" charset="0"/>
              </a:rPr>
              <a:t>My World</a:t>
            </a:r>
            <a:r>
              <a:rPr lang="en-GB" sz="1600" b="0" i="0" kern="1200" baseline="0" dirty="0">
                <a:solidFill>
                  <a:schemeClr val="bg1"/>
                </a:solidFill>
                <a:effectLst/>
                <a:latin typeface="Trebuchet MS" charset="0"/>
                <a:ea typeface="ＭＳ Ｐゴシック" charset="0"/>
                <a:cs typeface="ＭＳ Ｐゴシック" charset="0"/>
              </a:rPr>
              <a:t> of Work: Registration</a:t>
            </a:r>
            <a:endParaRPr lang="en-GB" sz="1600" b="0" i="0" kern="1200" dirty="0">
              <a:solidFill>
                <a:schemeClr val="bg1"/>
              </a:solidFill>
              <a:effectLst/>
              <a:latin typeface="Trebuchet MS" charset="0"/>
              <a:ea typeface="ＭＳ Ｐゴシック" charset="0"/>
              <a:cs typeface="ＭＳ Ｐゴシック" charset="0"/>
            </a:endParaRPr>
          </a:p>
          <a:p>
            <a:pPr algn="r"/>
            <a:endParaRPr lang="en-US" sz="1600" dirty="0">
              <a:solidFill>
                <a:srgbClr val="FFFFFF"/>
              </a:solidFill>
            </a:endParaRPr>
          </a:p>
        </p:txBody>
      </p:sp>
      <p:pic>
        <p:nvPicPr>
          <p:cNvPr id="13" name="Picture 2" descr="E:\Downloads\SDS_FINAL_POWERPOINTS\sdslogo.png"/>
          <p:cNvPicPr>
            <a:picLocks noChangeAspect="1" noChangeArrowheads="1"/>
          </p:cNvPicPr>
          <p:nvPr userDrawn="1"/>
        </p:nvPicPr>
        <p:blipFill>
          <a:blip r:embed="rId5"/>
          <a:srcRect/>
          <a:stretch>
            <a:fillRect/>
          </a:stretch>
        </p:blipFill>
        <p:spPr bwMode="auto">
          <a:xfrm>
            <a:off x="7515014" y="5691249"/>
            <a:ext cx="1886373" cy="1333007"/>
          </a:xfrm>
          <a:prstGeom prst="rect">
            <a:avLst/>
          </a:prstGeom>
          <a:noFill/>
        </p:spPr>
      </p:pic>
      <p:sp>
        <p:nvSpPr>
          <p:cNvPr id="14" name="TextBox 13"/>
          <p:cNvSpPr txBox="1"/>
          <p:nvPr userDrawn="1"/>
        </p:nvSpPr>
        <p:spPr>
          <a:xfrm>
            <a:off x="7350567" y="1316402"/>
            <a:ext cx="1591733" cy="153888"/>
          </a:xfrm>
          <a:prstGeom prst="rect">
            <a:avLst/>
          </a:prstGeom>
          <a:noFill/>
        </p:spPr>
        <p:txBody>
          <a:bodyPr wrap="square" lIns="0" tIns="0" rIns="0" bIns="0" rtlCol="0">
            <a:spAutoFit/>
          </a:bodyPr>
          <a:lstStyle/>
          <a:p>
            <a:pPr algn="r"/>
            <a:r>
              <a:rPr lang="en-US" sz="1000" dirty="0">
                <a:solidFill>
                  <a:srgbClr val="FFFFFF"/>
                </a:solidFill>
              </a:rPr>
              <a:t>My career</a:t>
            </a:r>
            <a:r>
              <a:rPr lang="en-US" sz="1000" baseline="0" dirty="0">
                <a:solidFill>
                  <a:srgbClr val="FFFFFF"/>
                </a:solidFill>
              </a:rPr>
              <a:t> options</a:t>
            </a:r>
            <a:endParaRPr lang="en-US" sz="1000" dirty="0">
              <a:solidFill>
                <a:srgbClr val="FFFFFF"/>
              </a:solidFill>
            </a:endParaRPr>
          </a:p>
        </p:txBody>
      </p:sp>
      <p:pic>
        <p:nvPicPr>
          <p:cNvPr id="15" name="Picture 14" descr="my-career-options.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7558" y="914035"/>
            <a:ext cx="354743" cy="354743"/>
          </a:xfrm>
          <a:prstGeom prst="rect">
            <a:avLst/>
          </a:prstGeom>
        </p:spPr>
      </p:pic>
    </p:spTree>
    <p:extLst>
      <p:ext uri="{BB962C8B-B14F-4D97-AF65-F5344CB8AC3E}">
        <p14:creationId xmlns:p14="http://schemas.microsoft.com/office/powerpoint/2010/main" val="70704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st-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1" cy="1196577"/>
          </a:xfrm>
          <a:prstGeom prst="rect">
            <a:avLst/>
          </a:prstGeom>
        </p:spPr>
      </p:pic>
      <p:sp>
        <p:nvSpPr>
          <p:cNvPr id="15" name="Rectangle 14"/>
          <p:cNvSpPr/>
          <p:nvPr userDrawn="1"/>
        </p:nvSpPr>
        <p:spPr>
          <a:xfrm>
            <a:off x="0" y="6387273"/>
            <a:ext cx="9144000" cy="477520"/>
          </a:xfrm>
          <a:prstGeom prst="rect">
            <a:avLst/>
          </a:prstGeom>
          <a:solidFill>
            <a:srgbClr val="92A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17" name="Content Placeholder 2"/>
          <p:cNvSpPr>
            <a:spLocks noGrp="1"/>
          </p:cNvSpPr>
          <p:nvPr>
            <p:ph idx="1"/>
          </p:nvPr>
        </p:nvSpPr>
        <p:spPr>
          <a:xfrm>
            <a:off x="457200" y="1600201"/>
            <a:ext cx="8229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293037"/>
            <a:ext cx="953452" cy="372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p:nvPr userDrawn="1"/>
        </p:nvSpPr>
        <p:spPr>
          <a:xfrm>
            <a:off x="7390343" y="6548223"/>
            <a:ext cx="1086908" cy="153888"/>
          </a:xfrm>
          <a:prstGeom prst="rect">
            <a:avLst/>
          </a:prstGeom>
          <a:noFill/>
        </p:spPr>
        <p:txBody>
          <a:bodyPr wrap="square" lIns="0" tIns="0" rIns="0" bIns="0" rtlCol="0">
            <a:spAutoFit/>
          </a:bodyPr>
          <a:lstStyle/>
          <a:p>
            <a:pPr algn="l"/>
            <a:r>
              <a:rPr lang="en-US" sz="1000" dirty="0">
                <a:solidFill>
                  <a:srgbClr val="FFFFFF"/>
                </a:solidFill>
              </a:rPr>
              <a:t>My career</a:t>
            </a:r>
            <a:r>
              <a:rPr lang="en-US" sz="1000" baseline="0" dirty="0">
                <a:solidFill>
                  <a:srgbClr val="FFFFFF"/>
                </a:solidFill>
              </a:rPr>
              <a:t> options</a:t>
            </a:r>
            <a:endParaRPr lang="en-US" sz="1000" dirty="0">
              <a:solidFill>
                <a:srgbClr val="FFFFFF"/>
              </a:solidFill>
            </a:endParaRPr>
          </a:p>
        </p:txBody>
      </p:sp>
      <p:pic>
        <p:nvPicPr>
          <p:cNvPr id="20" name="Picture 19" descr="my-career-options.eps"/>
          <p:cNvPicPr>
            <a:picLocks noChangeAspect="1"/>
          </p:cNvPicPr>
          <p:nvPr userDrawn="1"/>
        </p:nvPicPr>
        <p:blipFill>
          <a:blip r:embed="rId4">
            <a:biLevel thresh="50000"/>
            <a:extLst>
              <a:ext uri="{28A0092B-C50C-407E-A947-70E740481C1C}">
                <a14:useLocalDpi xmlns:a14="http://schemas.microsoft.com/office/drawing/2010/main" val="0"/>
              </a:ext>
            </a:extLst>
          </a:blip>
          <a:stretch>
            <a:fillRect/>
          </a:stretch>
        </p:blipFill>
        <p:spPr>
          <a:xfrm>
            <a:off x="8442144" y="6500598"/>
            <a:ext cx="266057" cy="266057"/>
          </a:xfrm>
          <a:prstGeom prst="rect">
            <a:avLst/>
          </a:prstGeom>
        </p:spPr>
      </p:pic>
      <p:sp>
        <p:nvSpPr>
          <p:cNvPr id="21" name="TextBox 20"/>
          <p:cNvSpPr txBox="1"/>
          <p:nvPr userDrawn="1"/>
        </p:nvSpPr>
        <p:spPr>
          <a:xfrm>
            <a:off x="5632058" y="419594"/>
            <a:ext cx="2986445" cy="246221"/>
          </a:xfrm>
          <a:prstGeom prst="rect">
            <a:avLst/>
          </a:prstGeom>
          <a:noFill/>
        </p:spPr>
        <p:txBody>
          <a:bodyPr wrap="square" lIns="0" tIns="0" rIns="0" bIns="0" rtlCol="0">
            <a:spAutoFit/>
          </a:bodyPr>
          <a:lstStyle/>
          <a:p>
            <a:pPr marL="0" marR="0" indent="0" algn="r" defTabSz="457200" rtl="0" eaLnBrk="1" fontAlgn="base" latinLnBrk="0" hangingPunct="1">
              <a:lnSpc>
                <a:spcPct val="100000"/>
              </a:lnSpc>
              <a:spcBef>
                <a:spcPct val="0"/>
              </a:spcBef>
              <a:spcAft>
                <a:spcPct val="0"/>
              </a:spcAft>
              <a:buClrTx/>
              <a:buSzTx/>
              <a:buFontTx/>
              <a:buNone/>
              <a:tabLst/>
              <a:defRPr/>
            </a:pPr>
            <a:r>
              <a:rPr lang="en-GB" sz="1600" b="0" i="0" kern="1200" dirty="0">
                <a:solidFill>
                  <a:schemeClr val="bg1"/>
                </a:solidFill>
                <a:effectLst/>
                <a:latin typeface="Trebuchet MS" charset="0"/>
                <a:ea typeface="ＭＳ Ｐゴシック" charset="0"/>
                <a:cs typeface="ＭＳ Ｐゴシック" charset="0"/>
              </a:rPr>
              <a:t>My World</a:t>
            </a:r>
            <a:r>
              <a:rPr lang="en-GB" sz="1600" b="0" i="0" kern="1200" baseline="0" dirty="0">
                <a:solidFill>
                  <a:schemeClr val="bg1"/>
                </a:solidFill>
                <a:effectLst/>
                <a:latin typeface="Trebuchet MS" charset="0"/>
                <a:ea typeface="ＭＳ Ｐゴシック" charset="0"/>
                <a:cs typeface="ＭＳ Ｐゴシック" charset="0"/>
              </a:rPr>
              <a:t> of Work: Registration</a:t>
            </a:r>
            <a:endParaRPr lang="en-GB" sz="1600" b="0" i="0" kern="1200" dirty="0">
              <a:solidFill>
                <a:schemeClr val="bg1"/>
              </a:solidFill>
              <a:effectLst/>
              <a:latin typeface="Trebuchet MS" charset="0"/>
              <a:ea typeface="ＭＳ Ｐゴシック" charset="0"/>
              <a:cs typeface="ＭＳ Ｐゴシック" charset="0"/>
            </a:endParaRPr>
          </a:p>
        </p:txBody>
      </p:sp>
      <p:cxnSp>
        <p:nvCxnSpPr>
          <p:cNvPr id="22" name="Straight Connector 21"/>
          <p:cNvCxnSpPr/>
          <p:nvPr userDrawn="1"/>
        </p:nvCxnSpPr>
        <p:spPr>
          <a:xfrm>
            <a:off x="452594" y="740733"/>
            <a:ext cx="823420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descr="sdslogo.png"/>
          <p:cNvPicPr>
            <a:picLocks noChangeAspect="1"/>
          </p:cNvPicPr>
          <p:nvPr userDrawn="1"/>
        </p:nvPicPr>
        <p:blipFill>
          <a:blip r:embed="rId5"/>
          <a:stretch>
            <a:fillRect/>
          </a:stretch>
        </p:blipFill>
        <p:spPr>
          <a:xfrm>
            <a:off x="57155" y="6200895"/>
            <a:ext cx="1203008" cy="850106"/>
          </a:xfrm>
          <a:prstGeom prst="rect">
            <a:avLst/>
          </a:prstGeom>
        </p:spPr>
      </p:pic>
    </p:spTree>
    <p:extLst>
      <p:ext uri="{BB962C8B-B14F-4D97-AF65-F5344CB8AC3E}">
        <p14:creationId xmlns:p14="http://schemas.microsoft.com/office/powerpoint/2010/main" val="59490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1"/>
            <a:ext cx="9143991" cy="1196577"/>
          </a:xfrm>
          <a:prstGeom prst="rect">
            <a:avLst/>
          </a:prstGeom>
          <a:blipFill>
            <a:blip r:embed="rId3"/>
            <a:stretch>
              <a:fillRect/>
            </a:stretch>
          </a:blipFill>
        </p:spPr>
      </p:pic>
      <p:sp>
        <p:nvSpPr>
          <p:cNvPr id="9" name="Rectangle 8"/>
          <p:cNvSpPr/>
          <p:nvPr userDrawn="1"/>
        </p:nvSpPr>
        <p:spPr>
          <a:xfrm>
            <a:off x="0" y="6387273"/>
            <a:ext cx="9144000" cy="477520"/>
          </a:xfrm>
          <a:prstGeom prst="rect">
            <a:avLst/>
          </a:prstGeom>
          <a:solidFill>
            <a:srgbClr val="92AF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p:nvPr>
        </p:nvSpPr>
        <p:spPr>
          <a:xfrm>
            <a:off x="4570413" y="1600201"/>
            <a:ext cx="4116387"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1" y="293037"/>
            <a:ext cx="953452" cy="372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userDrawn="1"/>
        </p:nvSpPr>
        <p:spPr>
          <a:xfrm>
            <a:off x="5543045" y="419594"/>
            <a:ext cx="3075459" cy="246221"/>
          </a:xfrm>
          <a:prstGeom prst="rect">
            <a:avLst/>
          </a:prstGeom>
          <a:noFill/>
        </p:spPr>
        <p:txBody>
          <a:bodyPr wrap="square" lIns="0" tIns="0" rIns="0" bIns="0" rtlCol="0">
            <a:spAutoFit/>
          </a:bodyPr>
          <a:lstStyle/>
          <a:p>
            <a:pPr marL="0" marR="0" indent="0" algn="r" defTabSz="457200" rtl="0" eaLnBrk="1" fontAlgn="base" latinLnBrk="0" hangingPunct="1">
              <a:lnSpc>
                <a:spcPct val="100000"/>
              </a:lnSpc>
              <a:spcBef>
                <a:spcPct val="0"/>
              </a:spcBef>
              <a:spcAft>
                <a:spcPct val="0"/>
              </a:spcAft>
              <a:buClrTx/>
              <a:buSzTx/>
              <a:buFontTx/>
              <a:buNone/>
              <a:tabLst/>
              <a:defRPr/>
            </a:pPr>
            <a:r>
              <a:rPr lang="en-GB" sz="1600" b="0" i="0" kern="1200" dirty="0">
                <a:solidFill>
                  <a:schemeClr val="bg1"/>
                </a:solidFill>
                <a:effectLst/>
                <a:latin typeface="Trebuchet MS" charset="0"/>
                <a:ea typeface="ＭＳ Ｐゴシック" charset="0"/>
                <a:cs typeface="ＭＳ Ｐゴシック" charset="0"/>
              </a:rPr>
              <a:t>My World</a:t>
            </a:r>
            <a:r>
              <a:rPr lang="en-GB" sz="1600" b="0" i="0" kern="1200" baseline="0" dirty="0">
                <a:solidFill>
                  <a:schemeClr val="bg1"/>
                </a:solidFill>
                <a:effectLst/>
                <a:latin typeface="Trebuchet MS" charset="0"/>
                <a:ea typeface="ＭＳ Ｐゴシック" charset="0"/>
                <a:cs typeface="ＭＳ Ｐゴシック" charset="0"/>
              </a:rPr>
              <a:t> of Work: Registration</a:t>
            </a:r>
            <a:endParaRPr lang="en-GB" sz="1600" b="0" i="0" kern="1200" dirty="0">
              <a:solidFill>
                <a:schemeClr val="bg1"/>
              </a:solidFill>
              <a:effectLst/>
              <a:latin typeface="Trebuchet MS" charset="0"/>
              <a:ea typeface="ＭＳ Ｐゴシック" charset="0"/>
              <a:cs typeface="ＭＳ Ｐゴシック" charset="0"/>
            </a:endParaRPr>
          </a:p>
        </p:txBody>
      </p:sp>
      <p:cxnSp>
        <p:nvCxnSpPr>
          <p:cNvPr id="19" name="Straight Connector 18"/>
          <p:cNvCxnSpPr/>
          <p:nvPr userDrawn="1"/>
        </p:nvCxnSpPr>
        <p:spPr>
          <a:xfrm>
            <a:off x="452594" y="740733"/>
            <a:ext cx="8234207"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34701" y="6548223"/>
            <a:ext cx="1086908" cy="153888"/>
          </a:xfrm>
          <a:prstGeom prst="rect">
            <a:avLst/>
          </a:prstGeom>
          <a:noFill/>
        </p:spPr>
        <p:txBody>
          <a:bodyPr wrap="square" lIns="0" tIns="0" rIns="0" bIns="0" rtlCol="0">
            <a:spAutoFit/>
          </a:bodyPr>
          <a:lstStyle/>
          <a:p>
            <a:pPr algn="l"/>
            <a:r>
              <a:rPr lang="en-US" sz="1000" dirty="0">
                <a:solidFill>
                  <a:srgbClr val="FFFFFF"/>
                </a:solidFill>
              </a:rPr>
              <a:t>My career</a:t>
            </a:r>
            <a:r>
              <a:rPr lang="en-US" sz="1000" baseline="0" dirty="0">
                <a:solidFill>
                  <a:srgbClr val="FFFFFF"/>
                </a:solidFill>
              </a:rPr>
              <a:t> options</a:t>
            </a:r>
            <a:endParaRPr lang="en-US" sz="1000" dirty="0">
              <a:solidFill>
                <a:srgbClr val="FFFFFF"/>
              </a:solidFill>
            </a:endParaRPr>
          </a:p>
        </p:txBody>
      </p:sp>
      <p:pic>
        <p:nvPicPr>
          <p:cNvPr id="21" name="Picture 20" descr="sdslogo.png"/>
          <p:cNvPicPr>
            <a:picLocks noChangeAspect="1"/>
          </p:cNvPicPr>
          <p:nvPr userDrawn="1"/>
        </p:nvPicPr>
        <p:blipFill>
          <a:blip r:embed="rId5"/>
          <a:stretch>
            <a:fillRect/>
          </a:stretch>
        </p:blipFill>
        <p:spPr>
          <a:xfrm>
            <a:off x="57155" y="6200895"/>
            <a:ext cx="1203008" cy="850106"/>
          </a:xfrm>
          <a:prstGeom prst="rect">
            <a:avLst/>
          </a:prstGeom>
        </p:spPr>
      </p:pic>
      <p:pic>
        <p:nvPicPr>
          <p:cNvPr id="13" name="Picture 12" descr="ppoint-ftr-career.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09962" y="6494433"/>
            <a:ext cx="276839" cy="276838"/>
          </a:xfrm>
          <a:prstGeom prst="rect">
            <a:avLst/>
          </a:prstGeom>
        </p:spPr>
      </p:pic>
    </p:spTree>
    <p:extLst>
      <p:ext uri="{BB962C8B-B14F-4D97-AF65-F5344CB8AC3E}">
        <p14:creationId xmlns:p14="http://schemas.microsoft.com/office/powerpoint/2010/main" val="1104801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614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5513D8C-0E75-8340-8AB7-57C3256D2DC7}" type="datetimeFigureOut">
              <a:rPr lang="en-US"/>
              <a:pPr>
                <a:defRPr/>
              </a:pPr>
              <a:t>9/21/2021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839CAC2-7424-5546-876C-C89FB28511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807" r:id="rId2"/>
    <p:sldLayoutId id="2147483808" r:id="rId3"/>
    <p:sldLayoutId id="2147483809" r:id="rId4"/>
    <p:sldLayoutId id="2147483796" r:id="rId5"/>
  </p:sldLayoutIdLst>
  <p:txStyles>
    <p:titleStyle>
      <a:lvl1pPr algn="ctr" defTabSz="457200" rtl="0" fontAlgn="base">
        <a:spcBef>
          <a:spcPct val="0"/>
        </a:spcBef>
        <a:spcAft>
          <a:spcPct val="0"/>
        </a:spcAft>
        <a:defRPr sz="40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2pPr>
      <a:lvl3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3pPr>
      <a:lvl4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4pPr>
      <a:lvl5pPr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5pPr>
      <a:lvl6pPr marL="4572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000">
          <a:solidFill>
            <a:schemeClr val="tx1"/>
          </a:solidFill>
          <a:latin typeface="Trebuchet MS" charset="0"/>
          <a:ea typeface="ＭＳ Ｐゴシック" charset="0"/>
          <a:cs typeface="ＭＳ Ｐゴシック" charset="0"/>
        </a:defRPr>
      </a:lvl9pPr>
    </p:titleStyle>
    <p:bodyStyle>
      <a:lvl1pPr marL="342900" indent="-342900" algn="l" defTabSz="457200" rtl="0" fontAlgn="base">
        <a:spcBef>
          <a:spcPct val="20000"/>
        </a:spcBef>
        <a:spcAft>
          <a:spcPct val="0"/>
        </a:spcAft>
        <a:buClr>
          <a:schemeClr val="accent3"/>
        </a:buClr>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p:txBody>
          <a:bodyPr/>
          <a:lstStyle/>
          <a:p>
            <a:pPr>
              <a:defRPr/>
            </a:pPr>
            <a:r>
              <a:rPr lang="en-GB" dirty="0">
                <a:latin typeface="Trebuchet MS" charset="0"/>
              </a:rPr>
              <a:t>My World of Work</a:t>
            </a:r>
            <a:br>
              <a:rPr lang="en-GB" dirty="0">
                <a:latin typeface="Trebuchet MS" charset="0"/>
              </a:rPr>
            </a:br>
            <a:r>
              <a:rPr lang="en-GB" dirty="0">
                <a:latin typeface="Trebuchet MS" charset="0"/>
              </a:rPr>
              <a:t> Registration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fontAlgn="auto">
              <a:spcBef>
                <a:spcPts val="0"/>
              </a:spcBef>
              <a:spcAft>
                <a:spcPts val="600"/>
              </a:spcAft>
              <a:buNone/>
              <a:defRPr/>
            </a:pPr>
            <a:r>
              <a:rPr lang="en-US" sz="2600" dirty="0">
                <a:solidFill>
                  <a:srgbClr val="92AF2B"/>
                </a:solidFill>
                <a:latin typeface="+mj-lt"/>
              </a:rPr>
              <a:t>Learning intention</a:t>
            </a:r>
          </a:p>
          <a:p>
            <a:pPr fontAlgn="auto">
              <a:spcBef>
                <a:spcPts val="576"/>
              </a:spcBef>
              <a:spcAft>
                <a:spcPts val="0"/>
              </a:spcAft>
              <a:buClr>
                <a:srgbClr val="92AF2B"/>
              </a:buClr>
              <a:buFont typeface="Arial"/>
              <a:buChar char="•"/>
              <a:defRPr/>
            </a:pPr>
            <a:r>
              <a:rPr lang="en-GB" sz="2200" dirty="0">
                <a:ea typeface="+mn-ea"/>
              </a:rPr>
              <a:t>I will learn how to use and create my own My World of Work account</a:t>
            </a:r>
          </a:p>
          <a:p>
            <a:pPr marL="0" indent="0" fontAlgn="auto">
              <a:spcBef>
                <a:spcPts val="1200"/>
              </a:spcBef>
              <a:spcAft>
                <a:spcPts val="600"/>
              </a:spcAft>
              <a:buNone/>
              <a:defRPr/>
            </a:pPr>
            <a:r>
              <a:rPr lang="en-US" sz="2600" dirty="0">
                <a:solidFill>
                  <a:srgbClr val="92AF2B"/>
                </a:solidFill>
                <a:latin typeface="+mj-lt"/>
              </a:rPr>
              <a:t>Success criteria</a:t>
            </a:r>
          </a:p>
          <a:p>
            <a:pPr fontAlgn="auto">
              <a:spcBef>
                <a:spcPts val="576"/>
              </a:spcBef>
              <a:spcAft>
                <a:spcPts val="0"/>
              </a:spcAft>
              <a:buClr>
                <a:srgbClr val="92AF2B"/>
              </a:buClr>
              <a:buFont typeface="Arial"/>
              <a:buChar char="•"/>
              <a:defRPr/>
            </a:pPr>
            <a:r>
              <a:rPr lang="en-GB" sz="2200" dirty="0">
                <a:ea typeface="+mn-ea"/>
              </a:rPr>
              <a:t>I can create an account on My World of Work </a:t>
            </a:r>
          </a:p>
          <a:p>
            <a:pPr fontAlgn="auto">
              <a:spcBef>
                <a:spcPts val="576"/>
              </a:spcBef>
              <a:spcAft>
                <a:spcPts val="0"/>
              </a:spcAft>
              <a:buClr>
                <a:srgbClr val="92AF2B"/>
              </a:buClr>
              <a:buFont typeface="Arial"/>
              <a:buChar char="•"/>
              <a:defRPr/>
            </a:pPr>
            <a:r>
              <a:rPr lang="en-GB" sz="2200" dirty="0">
                <a:ea typeface="+mn-ea"/>
              </a:rPr>
              <a:t>I can successfully login and navigate my way around the website </a:t>
            </a:r>
          </a:p>
          <a:p>
            <a:pPr fontAlgn="auto">
              <a:spcAft>
                <a:spcPts val="0"/>
              </a:spcAft>
              <a:buFont typeface="Arial"/>
              <a:buNone/>
              <a:defRPr/>
            </a:pPr>
            <a:endParaRPr lang="en-US" dirty="0">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0413" y="1600201"/>
            <a:ext cx="4116387" cy="4525963"/>
          </a:xfrm>
        </p:spPr>
        <p:txBody>
          <a:bodyPr rtlCol="0">
            <a:noAutofit/>
          </a:bodyPr>
          <a:lstStyle/>
          <a:p>
            <a:pPr fontAlgn="auto">
              <a:spcBef>
                <a:spcPts val="0"/>
              </a:spcBef>
              <a:spcAft>
                <a:spcPts val="600"/>
              </a:spcAft>
              <a:buClr>
                <a:schemeClr val="accent3"/>
              </a:buClr>
              <a:defRPr/>
            </a:pPr>
            <a:r>
              <a:rPr lang="en-GB" sz="2200" dirty="0"/>
              <a:t>My World of Work is here to help you with up-to-date careers information, advice and tools</a:t>
            </a:r>
            <a:endParaRPr lang="en-US" sz="2200" dirty="0">
              <a:ea typeface="+mn-ea"/>
              <a:cs typeface="+mn-cs"/>
            </a:endParaRPr>
          </a:p>
        </p:txBody>
      </p:sp>
      <p:pic>
        <p:nvPicPr>
          <p:cNvPr id="2050" name="Picture 2" descr="E:\Downloads\SDS_FINAL_POWERPOINTS\images\monitor.png"/>
          <p:cNvPicPr>
            <a:picLocks noChangeAspect="1" noChangeArrowheads="1"/>
          </p:cNvPicPr>
          <p:nvPr/>
        </p:nvPicPr>
        <p:blipFill>
          <a:blip r:embed="rId3"/>
          <a:srcRect/>
          <a:stretch>
            <a:fillRect/>
          </a:stretch>
        </p:blipFill>
        <p:spPr bwMode="auto">
          <a:xfrm>
            <a:off x="289826" y="1600200"/>
            <a:ext cx="3949069" cy="3615592"/>
          </a:xfrm>
          <a:prstGeom prst="rect">
            <a:avLst/>
          </a:prstGeom>
          <a:noFill/>
        </p:spPr>
      </p:pic>
      <p:pic>
        <p:nvPicPr>
          <p:cNvPr id="5" name="Picture 4">
            <a:extLst>
              <a:ext uri="{FF2B5EF4-FFF2-40B4-BE49-F238E27FC236}">
                <a16:creationId xmlns:a16="http://schemas.microsoft.com/office/drawing/2014/main" id="{E1AD350C-5058-42D1-9E25-70F5CB05365D}"/>
              </a:ext>
            </a:extLst>
          </p:cNvPr>
          <p:cNvPicPr>
            <a:picLocks noChangeAspect="1"/>
          </p:cNvPicPr>
          <p:nvPr/>
        </p:nvPicPr>
        <p:blipFill>
          <a:blip r:embed="rId4"/>
          <a:stretch>
            <a:fillRect/>
          </a:stretch>
        </p:blipFill>
        <p:spPr>
          <a:xfrm>
            <a:off x="457200" y="1848614"/>
            <a:ext cx="3529013" cy="20145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bwMode="auto">
          <a:xfrm>
            <a:off x="483894" y="1842137"/>
            <a:ext cx="8325623" cy="55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50000"/>
              </a:lnSpc>
              <a:spcAft>
                <a:spcPts val="0"/>
              </a:spcAft>
              <a:buFont typeface="Arial"/>
              <a:buNone/>
              <a:defRPr/>
            </a:pPr>
            <a:endParaRPr lang="en-US" dirty="0">
              <a:ea typeface="+mn-ea"/>
            </a:endParaRPr>
          </a:p>
        </p:txBody>
      </p:sp>
      <p:sp>
        <p:nvSpPr>
          <p:cNvPr id="6" name="Content Placeholder 5"/>
          <p:cNvSpPr>
            <a:spLocks noGrp="1"/>
          </p:cNvSpPr>
          <p:nvPr>
            <p:ph idx="1"/>
          </p:nvPr>
        </p:nvSpPr>
        <p:spPr>
          <a:xfrm>
            <a:off x="4570413" y="1600201"/>
            <a:ext cx="4116387" cy="4525963"/>
          </a:xfrm>
        </p:spPr>
        <p:txBody>
          <a:bodyPr/>
          <a:lstStyle/>
          <a:p>
            <a:pPr marL="0" indent="0">
              <a:buNone/>
            </a:pPr>
            <a:r>
              <a:rPr lang="en-GB" sz="2600" dirty="0">
                <a:solidFill>
                  <a:schemeClr val="accent3"/>
                </a:solidFill>
                <a:latin typeface="+mj-lt"/>
              </a:rPr>
              <a:t>My career options</a:t>
            </a:r>
          </a:p>
          <a:p>
            <a:pPr>
              <a:buClr>
                <a:schemeClr val="accent3"/>
              </a:buClr>
            </a:pPr>
            <a:r>
              <a:rPr lang="en-GB" sz="2200" dirty="0"/>
              <a:t>Explore your options, from school subjects right through your career. Find a job that suits you.</a:t>
            </a:r>
          </a:p>
        </p:txBody>
      </p:sp>
      <p:grpSp>
        <p:nvGrpSpPr>
          <p:cNvPr id="2" name="Group 1"/>
          <p:cNvGrpSpPr/>
          <p:nvPr/>
        </p:nvGrpSpPr>
        <p:grpSpPr>
          <a:xfrm>
            <a:off x="289826" y="1600200"/>
            <a:ext cx="3949069" cy="3615592"/>
            <a:chOff x="289825" y="2157229"/>
            <a:chExt cx="3949069" cy="3615592"/>
          </a:xfrm>
        </p:grpSpPr>
        <p:pic>
          <p:nvPicPr>
            <p:cNvPr id="7" name="Picture 2" descr="E:\Downloads\SDS_FINAL_POWERPOINTS\images\monitor.png"/>
            <p:cNvPicPr>
              <a:picLocks noChangeAspect="1" noChangeArrowheads="1"/>
            </p:cNvPicPr>
            <p:nvPr/>
          </p:nvPicPr>
          <p:blipFill>
            <a:blip r:embed="rId3"/>
            <a:srcRect/>
            <a:stretch>
              <a:fillRect/>
            </a:stretch>
          </p:blipFill>
          <p:spPr bwMode="auto">
            <a:xfrm>
              <a:off x="289825" y="2157229"/>
              <a:ext cx="3949069" cy="3615592"/>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483892" y="2400719"/>
              <a:ext cx="3555556" cy="2146667"/>
            </a:xfrm>
            <a:prstGeom prst="rect">
              <a:avLst/>
            </a:prstGeom>
            <a:noFill/>
            <a:ln w="9525">
              <a:noFill/>
              <a:miter lim="800000"/>
              <a:headEnd/>
              <a:tailEnd/>
            </a:ln>
            <a:effectLst>
              <a:innerShdw blurRad="63500" dist="50800" dir="13500000">
                <a:prstClr val="black">
                  <a:alpha val="50000"/>
                </a:prstClr>
              </a:innerShdw>
            </a:effectLst>
          </p:spPr>
        </p:pic>
      </p:grpSp>
    </p:spTree>
    <p:extLst>
      <p:ext uri="{BB962C8B-B14F-4D97-AF65-F5344CB8AC3E}">
        <p14:creationId xmlns:p14="http://schemas.microsoft.com/office/powerpoint/2010/main" val="13612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0413" y="1600201"/>
            <a:ext cx="4116387" cy="4525963"/>
          </a:xfrm>
        </p:spPr>
        <p:txBody>
          <a:bodyPr/>
          <a:lstStyle/>
          <a:p>
            <a:pPr marL="0" indent="0">
              <a:buNone/>
            </a:pPr>
            <a:r>
              <a:rPr lang="en-GB" sz="2600" dirty="0">
                <a:solidFill>
                  <a:schemeClr val="accent3"/>
                </a:solidFill>
                <a:latin typeface="+mj-lt"/>
              </a:rPr>
              <a:t>Learn and train</a:t>
            </a:r>
          </a:p>
          <a:p>
            <a:pPr>
              <a:buClr>
                <a:schemeClr val="accent3"/>
              </a:buClr>
            </a:pPr>
            <a:r>
              <a:rPr lang="en-GB" sz="2200" dirty="0"/>
              <a:t>Search for courses and volunteering opportunities. Get advice on how to apply for courses, qualifications and funding.</a:t>
            </a:r>
          </a:p>
        </p:txBody>
      </p:sp>
      <p:grpSp>
        <p:nvGrpSpPr>
          <p:cNvPr id="3" name="Group 2"/>
          <p:cNvGrpSpPr/>
          <p:nvPr/>
        </p:nvGrpSpPr>
        <p:grpSpPr>
          <a:xfrm>
            <a:off x="289826" y="1600200"/>
            <a:ext cx="3949069" cy="3615592"/>
            <a:chOff x="389936" y="1866948"/>
            <a:chExt cx="3949069" cy="3615592"/>
          </a:xfrm>
        </p:grpSpPr>
        <p:pic>
          <p:nvPicPr>
            <p:cNvPr id="7" name="Picture 2" descr="E:\Downloads\SDS_FINAL_POWERPOINTS\images\monitor.png"/>
            <p:cNvPicPr>
              <a:picLocks noChangeAspect="1" noChangeArrowheads="1"/>
            </p:cNvPicPr>
            <p:nvPr/>
          </p:nvPicPr>
          <p:blipFill>
            <a:blip r:embed="rId3"/>
            <a:srcRect/>
            <a:stretch>
              <a:fillRect/>
            </a:stretch>
          </p:blipFill>
          <p:spPr bwMode="auto">
            <a:xfrm>
              <a:off x="389936" y="1866948"/>
              <a:ext cx="3949069" cy="3615592"/>
            </a:xfrm>
            <a:prstGeom prst="rect">
              <a:avLst/>
            </a:prstGeom>
            <a:noFill/>
          </p:spPr>
        </p:pic>
        <p:pic>
          <p:nvPicPr>
            <p:cNvPr id="3074" name="Picture 2"/>
            <p:cNvPicPr>
              <a:picLocks noChangeAspect="1" noChangeArrowheads="1"/>
            </p:cNvPicPr>
            <p:nvPr/>
          </p:nvPicPr>
          <p:blipFill>
            <a:blip r:embed="rId4"/>
            <a:srcRect/>
            <a:stretch>
              <a:fillRect/>
            </a:stretch>
          </p:blipFill>
          <p:spPr bwMode="auto">
            <a:xfrm>
              <a:off x="584011" y="2109487"/>
              <a:ext cx="3555556" cy="2146667"/>
            </a:xfrm>
            <a:prstGeom prst="rect">
              <a:avLst/>
            </a:prstGeom>
            <a:noFill/>
            <a:ln w="9525">
              <a:noFill/>
              <a:miter lim="800000"/>
              <a:headEnd/>
              <a:tailEnd/>
            </a:ln>
            <a:effectLst>
              <a:innerShdw blurRad="63500" dist="50800" dir="13500000">
                <a:prstClr val="black">
                  <a:alpha val="50000"/>
                </a:prstClr>
              </a:innerShdw>
            </a:effectLst>
          </p:spPr>
        </p:pic>
      </p:grpSp>
    </p:spTree>
    <p:extLst>
      <p:ext uri="{BB962C8B-B14F-4D97-AF65-F5344CB8AC3E}">
        <p14:creationId xmlns:p14="http://schemas.microsoft.com/office/powerpoint/2010/main" val="108968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0413" y="1600201"/>
            <a:ext cx="4116387" cy="4525963"/>
          </a:xfrm>
        </p:spPr>
        <p:txBody>
          <a:bodyPr/>
          <a:lstStyle/>
          <a:p>
            <a:pPr fontAlgn="auto">
              <a:spcBef>
                <a:spcPts val="576"/>
              </a:spcBef>
              <a:spcAft>
                <a:spcPts val="0"/>
              </a:spcAft>
              <a:buClr>
                <a:srgbClr val="92AF2B"/>
              </a:buClr>
              <a:buNone/>
              <a:defRPr/>
            </a:pPr>
            <a:r>
              <a:rPr lang="en-GB" sz="2600" dirty="0">
                <a:solidFill>
                  <a:schemeClr val="accent3"/>
                </a:solidFill>
                <a:latin typeface="+mj-lt"/>
              </a:rPr>
              <a:t>Getting a job</a:t>
            </a:r>
          </a:p>
          <a:p>
            <a:pPr fontAlgn="auto">
              <a:spcBef>
                <a:spcPts val="576"/>
              </a:spcBef>
              <a:spcAft>
                <a:spcPts val="0"/>
              </a:spcAft>
              <a:buClr>
                <a:srgbClr val="92AF2B"/>
              </a:buClr>
              <a:defRPr/>
            </a:pPr>
            <a:r>
              <a:rPr lang="en-GB" sz="2200" dirty="0"/>
              <a:t>Search for job vacancies. Use the tips and tools to write CVs or application forms, and get ready for interviews.</a:t>
            </a:r>
            <a:r>
              <a:rPr lang="en-GB" sz="2000" dirty="0"/>
              <a:t> </a:t>
            </a:r>
            <a:endParaRPr lang="en-GB" sz="2000" dirty="0">
              <a:solidFill>
                <a:schemeClr val="accent3"/>
              </a:solidFill>
            </a:endParaRPr>
          </a:p>
        </p:txBody>
      </p:sp>
      <p:grpSp>
        <p:nvGrpSpPr>
          <p:cNvPr id="2" name="Group 1"/>
          <p:cNvGrpSpPr/>
          <p:nvPr/>
        </p:nvGrpSpPr>
        <p:grpSpPr>
          <a:xfrm>
            <a:off x="289826" y="1600200"/>
            <a:ext cx="3949069" cy="3615592"/>
            <a:chOff x="2593779" y="2776886"/>
            <a:chExt cx="3949069" cy="3615592"/>
          </a:xfrm>
        </p:grpSpPr>
        <p:pic>
          <p:nvPicPr>
            <p:cNvPr id="6" name="Picture 2" descr="E:\Downloads\SDS_FINAL_POWERPOINTS\images\monitor.png"/>
            <p:cNvPicPr>
              <a:picLocks noChangeAspect="1" noChangeArrowheads="1"/>
            </p:cNvPicPr>
            <p:nvPr/>
          </p:nvPicPr>
          <p:blipFill>
            <a:blip r:embed="rId3"/>
            <a:srcRect/>
            <a:stretch>
              <a:fillRect/>
            </a:stretch>
          </p:blipFill>
          <p:spPr bwMode="auto">
            <a:xfrm>
              <a:off x="2593779" y="2776886"/>
              <a:ext cx="3949069" cy="3615592"/>
            </a:xfrm>
            <a:prstGeom prst="rect">
              <a:avLst/>
            </a:prstGeom>
            <a:noFill/>
          </p:spPr>
        </p:pic>
        <p:pic>
          <p:nvPicPr>
            <p:cNvPr id="4098" name="Picture 2"/>
            <p:cNvPicPr>
              <a:picLocks noChangeAspect="1" noChangeArrowheads="1"/>
            </p:cNvPicPr>
            <p:nvPr/>
          </p:nvPicPr>
          <p:blipFill>
            <a:blip r:embed="rId4"/>
            <a:srcRect/>
            <a:stretch>
              <a:fillRect/>
            </a:stretch>
          </p:blipFill>
          <p:spPr bwMode="auto">
            <a:xfrm>
              <a:off x="2790826" y="3019425"/>
              <a:ext cx="3555556" cy="2146667"/>
            </a:xfrm>
            <a:prstGeom prst="rect">
              <a:avLst/>
            </a:prstGeom>
            <a:noFill/>
            <a:ln w="9525">
              <a:noFill/>
              <a:miter lim="800000"/>
              <a:headEnd/>
              <a:tailEnd/>
            </a:ln>
            <a:effectLst>
              <a:innerShdw blurRad="63500" dist="50800" dir="13500000">
                <a:prstClr val="black">
                  <a:alpha val="50000"/>
                </a:prstClr>
              </a:innerShdw>
            </a:effectLst>
          </p:spPr>
        </p:pic>
      </p:grpSp>
    </p:spTree>
    <p:extLst>
      <p:ext uri="{BB962C8B-B14F-4D97-AF65-F5344CB8AC3E}">
        <p14:creationId xmlns:p14="http://schemas.microsoft.com/office/powerpoint/2010/main" val="266095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650159" y="4684576"/>
            <a:ext cx="1082200" cy="1070780"/>
            <a:chOff x="4127500" y="563160"/>
            <a:chExt cx="1260000" cy="126000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433" y="774700"/>
              <a:ext cx="859240" cy="859240"/>
            </a:xfrm>
            <a:prstGeom prst="rect">
              <a:avLst/>
            </a:prstGeom>
          </p:spPr>
        </p:pic>
        <p:sp>
          <p:nvSpPr>
            <p:cNvPr id="19" name="Oval 18"/>
            <p:cNvSpPr/>
            <p:nvPr/>
          </p:nvSpPr>
          <p:spPr>
            <a:xfrm>
              <a:off x="4127500" y="563160"/>
              <a:ext cx="1260000" cy="1260000"/>
            </a:xfrm>
            <a:prstGeom prst="ellipse">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7" name="Content Placeholder 2"/>
          <p:cNvSpPr>
            <a:spLocks noGrp="1"/>
          </p:cNvSpPr>
          <p:nvPr>
            <p:ph idx="1"/>
          </p:nvPr>
        </p:nvSpPr>
        <p:spPr/>
        <p:txBody>
          <a:bodyPr rtlCol="0">
            <a:normAutofit/>
          </a:bodyPr>
          <a:lstStyle/>
          <a:p>
            <a:pPr marL="0" indent="0" fontAlgn="auto">
              <a:spcBef>
                <a:spcPts val="0"/>
              </a:spcBef>
              <a:spcAft>
                <a:spcPts val="600"/>
              </a:spcAft>
              <a:buClr>
                <a:srgbClr val="92AF2B"/>
              </a:buClr>
              <a:buNone/>
              <a:defRPr/>
            </a:pPr>
            <a:r>
              <a:rPr lang="en-US" altLang="en-US" sz="2600" dirty="0">
                <a:solidFill>
                  <a:srgbClr val="92AF2B"/>
                </a:solidFill>
                <a:latin typeface="+mj-lt"/>
              </a:rPr>
              <a:t>Create a My World of Work account</a:t>
            </a:r>
          </a:p>
          <a:p>
            <a:pPr fontAlgn="auto">
              <a:spcBef>
                <a:spcPts val="576"/>
              </a:spcBef>
              <a:spcAft>
                <a:spcPts val="0"/>
              </a:spcAft>
              <a:buClr>
                <a:srgbClr val="92AF2B"/>
              </a:buClr>
              <a:buFont typeface="Arial"/>
              <a:buChar char="•"/>
              <a:defRPr/>
            </a:pPr>
            <a:r>
              <a:rPr lang="en-US" sz="2200" dirty="0">
                <a:ea typeface="+mn-ea"/>
              </a:rPr>
              <a:t>Select ‘Register’ to get started with My World of Work</a:t>
            </a:r>
            <a:endParaRPr lang="en-GB" sz="2200" dirty="0"/>
          </a:p>
          <a:p>
            <a:pPr marL="0" indent="0" fontAlgn="auto">
              <a:spcBef>
                <a:spcPts val="0"/>
              </a:spcBef>
              <a:spcAft>
                <a:spcPts val="600"/>
              </a:spcAft>
              <a:buNone/>
              <a:defRPr/>
            </a:pPr>
            <a:endParaRPr lang="en-US" sz="900" dirty="0">
              <a:solidFill>
                <a:srgbClr val="92AF2B"/>
              </a:solidFill>
              <a:latin typeface="+mj-lt"/>
            </a:endParaRPr>
          </a:p>
          <a:p>
            <a:pPr marL="0" indent="0" fontAlgn="auto">
              <a:spcBef>
                <a:spcPts val="0"/>
              </a:spcBef>
              <a:spcAft>
                <a:spcPts val="600"/>
              </a:spcAft>
              <a:buNone/>
              <a:defRPr/>
            </a:pPr>
            <a:r>
              <a:rPr lang="en-US" sz="2600" dirty="0">
                <a:solidFill>
                  <a:srgbClr val="92AF2B"/>
                </a:solidFill>
                <a:latin typeface="+mj-lt"/>
              </a:rPr>
              <a:t>Email address and password</a:t>
            </a:r>
          </a:p>
          <a:p>
            <a:pPr fontAlgn="auto">
              <a:spcBef>
                <a:spcPts val="576"/>
              </a:spcBef>
              <a:spcAft>
                <a:spcPts val="0"/>
              </a:spcAft>
              <a:buClr>
                <a:srgbClr val="92AF2B"/>
              </a:buClr>
              <a:buFont typeface="Arial"/>
              <a:buChar char="•"/>
              <a:defRPr/>
            </a:pPr>
            <a:r>
              <a:rPr lang="en-US" sz="2200" dirty="0"/>
              <a:t>Enter a valid email address</a:t>
            </a:r>
            <a:endParaRPr lang="en-GB" sz="2200" dirty="0">
              <a:ea typeface="+mn-ea"/>
            </a:endParaRPr>
          </a:p>
          <a:p>
            <a:pPr fontAlgn="auto">
              <a:spcBef>
                <a:spcPts val="576"/>
              </a:spcBef>
              <a:spcAft>
                <a:spcPts val="0"/>
              </a:spcAft>
              <a:buClr>
                <a:srgbClr val="92AF2B"/>
              </a:buClr>
              <a:buFont typeface="Arial"/>
              <a:buChar char="•"/>
              <a:defRPr/>
            </a:pPr>
            <a:r>
              <a:rPr lang="en-GB" sz="2200" dirty="0">
                <a:ea typeface="+mn-ea"/>
              </a:rPr>
              <a:t>Password must be at least eight characters in length and must contain one uppercase character and two numbers </a:t>
            </a:r>
          </a:p>
          <a:p>
            <a:pPr fontAlgn="auto">
              <a:spcBef>
                <a:spcPts val="576"/>
              </a:spcBef>
              <a:spcAft>
                <a:spcPts val="0"/>
              </a:spcAft>
              <a:buClr>
                <a:srgbClr val="92AF2B"/>
              </a:buClr>
              <a:buNone/>
              <a:defRPr/>
            </a:pPr>
            <a:endParaRPr lang="en-GB" sz="900" dirty="0">
              <a:ea typeface="+mn-ea"/>
            </a:endParaRPr>
          </a:p>
          <a:p>
            <a:pPr marL="0" indent="0" fontAlgn="auto">
              <a:spcBef>
                <a:spcPts val="0"/>
              </a:spcBef>
              <a:spcAft>
                <a:spcPts val="600"/>
              </a:spcAft>
              <a:buNone/>
              <a:defRPr/>
            </a:pPr>
            <a:r>
              <a:rPr lang="en-US" sz="2600" dirty="0">
                <a:solidFill>
                  <a:srgbClr val="92AF2B"/>
                </a:solidFill>
                <a:latin typeface="+mj-lt"/>
              </a:rPr>
              <a:t>Record your details!</a:t>
            </a:r>
          </a:p>
          <a:p>
            <a:pPr fontAlgn="auto">
              <a:spcBef>
                <a:spcPts val="576"/>
              </a:spcBef>
              <a:spcAft>
                <a:spcPts val="0"/>
              </a:spcAft>
              <a:buClr>
                <a:srgbClr val="92AF2B"/>
              </a:buClr>
              <a:buFont typeface="Arial"/>
              <a:buChar char="•"/>
              <a:defRPr/>
            </a:pPr>
            <a:r>
              <a:rPr lang="en-US" sz="2200" dirty="0">
                <a:ea typeface="+mn-ea"/>
              </a:rPr>
              <a:t>Complete the registration form  and save your account details somewhere safe</a:t>
            </a:r>
          </a:p>
          <a:p>
            <a:pPr fontAlgn="auto">
              <a:spcBef>
                <a:spcPts val="576"/>
              </a:spcBef>
              <a:spcAft>
                <a:spcPts val="0"/>
              </a:spcAft>
              <a:buClr>
                <a:srgbClr val="92AF2B"/>
              </a:buClr>
              <a:buFont typeface="Arial"/>
              <a:buChar char="•"/>
              <a:defRPr/>
            </a:pPr>
            <a:endParaRPr lang="en-GB" sz="2200" dirty="0">
              <a:ea typeface="+mn-ea"/>
            </a:endParaRPr>
          </a:p>
          <a:p>
            <a:pPr fontAlgn="auto">
              <a:spcAft>
                <a:spcPts val="0"/>
              </a:spcAft>
              <a:buFont typeface="Arial"/>
              <a:buNone/>
              <a:defRPr/>
            </a:pPr>
            <a:endParaRPr lang="en-US" dirty="0">
              <a:ea typeface="+mn-ea"/>
              <a:cs typeface="+mn-cs"/>
            </a:endParaRPr>
          </a:p>
          <a:p>
            <a:pPr marL="0" indent="0" fontAlgn="auto">
              <a:spcAft>
                <a:spcPts val="0"/>
              </a:spcAft>
              <a:buFont typeface="Arial"/>
              <a:buNone/>
              <a:defRPr/>
            </a:pPr>
            <a:endParaRPr lang="en-US" dirty="0">
              <a:ea typeface="+mn-ea"/>
              <a:cs typeface="+mn-cs"/>
            </a:endParaRPr>
          </a:p>
        </p:txBody>
      </p:sp>
    </p:spTree>
    <p:extLst>
      <p:ext uri="{BB962C8B-B14F-4D97-AF65-F5344CB8AC3E}">
        <p14:creationId xmlns:p14="http://schemas.microsoft.com/office/powerpoint/2010/main" val="8320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581" y="1600201"/>
            <a:ext cx="8085220" cy="4525963"/>
          </a:xfrm>
        </p:spPr>
        <p:txBody>
          <a:bodyPr/>
          <a:lstStyle/>
          <a:p>
            <a:pPr marL="0" indent="0" fontAlgn="auto">
              <a:spcBef>
                <a:spcPts val="0"/>
              </a:spcBef>
              <a:spcAft>
                <a:spcPts val="600"/>
              </a:spcAft>
              <a:buNone/>
              <a:defRPr/>
            </a:pPr>
            <a:r>
              <a:rPr lang="en-US" sz="2600" dirty="0">
                <a:solidFill>
                  <a:srgbClr val="92AF2B"/>
                </a:solidFill>
                <a:latin typeface="+mj-lt"/>
              </a:rPr>
              <a:t>About me</a:t>
            </a:r>
          </a:p>
          <a:p>
            <a:pPr lvl="0"/>
            <a:r>
              <a:rPr lang="en-US" dirty="0"/>
              <a:t>After registering select About me from the core tools message</a:t>
            </a:r>
          </a:p>
          <a:p>
            <a:pPr lvl="0"/>
            <a:r>
              <a:rPr lang="en-US" dirty="0"/>
              <a:t>Go to About me and complete the quiz</a:t>
            </a:r>
            <a:endParaRPr lang="en-GB" dirty="0"/>
          </a:p>
          <a:p>
            <a:pPr lvl="0"/>
            <a:r>
              <a:rPr lang="en-US" dirty="0"/>
              <a:t>Select your </a:t>
            </a:r>
            <a:r>
              <a:rPr lang="en-US" dirty="0" err="1"/>
              <a:t>favourite</a:t>
            </a:r>
            <a:r>
              <a:rPr lang="en-US" dirty="0"/>
              <a:t> image from each page. Pick things you’d enjoy!</a:t>
            </a:r>
            <a:endParaRPr lang="en-GB" dirty="0"/>
          </a:p>
          <a:p>
            <a:pPr lvl="0"/>
            <a:r>
              <a:rPr lang="en-US" dirty="0"/>
              <a:t>Once completed, you will get a report about the three personality types that you are most like </a:t>
            </a:r>
            <a:endParaRPr lang="en-GB" dirty="0"/>
          </a:p>
          <a:p>
            <a:pPr marL="0" indent="0" fontAlgn="auto">
              <a:spcBef>
                <a:spcPts val="0"/>
              </a:spcBef>
              <a:spcAft>
                <a:spcPts val="600"/>
              </a:spcAft>
              <a:defRPr/>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1" y="1260476"/>
            <a:ext cx="7929563"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600"/>
              </a:spcBef>
              <a:buFont typeface="Arial" charset="0"/>
              <a:buNone/>
              <a:defRPr/>
            </a:pPr>
            <a:endParaRPr lang="en-US" sz="2000" dirty="0">
              <a:solidFill>
                <a:schemeClr val="accent5">
                  <a:lumMod val="50000"/>
                </a:schemeClr>
              </a:solidFill>
              <a:latin typeface="Trebuchet MS"/>
              <a:cs typeface="Trebuchet MS"/>
            </a:endParaRPr>
          </a:p>
        </p:txBody>
      </p:sp>
      <p:sp>
        <p:nvSpPr>
          <p:cNvPr id="3" name="TextBox 2"/>
          <p:cNvSpPr txBox="1"/>
          <p:nvPr/>
        </p:nvSpPr>
        <p:spPr>
          <a:xfrm>
            <a:off x="-543326" y="2424666"/>
            <a:ext cx="184731" cy="369332"/>
          </a:xfrm>
          <a:prstGeom prst="rect">
            <a:avLst/>
          </a:prstGeom>
          <a:noFill/>
        </p:spPr>
        <p:txBody>
          <a:bodyPr wrap="none" rtlCol="0">
            <a:spAutoFit/>
          </a:bodyPr>
          <a:lstStyle/>
          <a:p>
            <a:endParaRPr lang="en-US" dirty="0"/>
          </a:p>
        </p:txBody>
      </p:sp>
      <p:sp>
        <p:nvSpPr>
          <p:cNvPr id="5" name="Content Placeholder 2"/>
          <p:cNvSpPr>
            <a:spLocks noGrp="1"/>
          </p:cNvSpPr>
          <p:nvPr>
            <p:ph idx="1"/>
          </p:nvPr>
        </p:nvSpPr>
        <p:spPr/>
        <p:txBody>
          <a:bodyPr/>
          <a:lstStyle/>
          <a:p>
            <a:pPr marL="0" indent="0" fontAlgn="auto">
              <a:spcBef>
                <a:spcPts val="0"/>
              </a:spcBef>
              <a:spcAft>
                <a:spcPts val="600"/>
              </a:spcAft>
              <a:buClr>
                <a:srgbClr val="92AF2B"/>
              </a:buClr>
              <a:buNone/>
              <a:defRPr/>
            </a:pPr>
            <a:r>
              <a:rPr lang="en-GB" altLang="en-US" sz="2600" dirty="0">
                <a:solidFill>
                  <a:srgbClr val="92AF2B"/>
                </a:solidFill>
                <a:latin typeface="+mj-lt"/>
              </a:rPr>
              <a:t>Explore My World of Work</a:t>
            </a:r>
            <a:endParaRPr lang="en-GB" sz="2600" dirty="0">
              <a:solidFill>
                <a:srgbClr val="92AF2B"/>
              </a:solidFill>
              <a:latin typeface="+mj-lt"/>
            </a:endParaRPr>
          </a:p>
          <a:p>
            <a:pPr lvl="0"/>
            <a:r>
              <a:rPr lang="en-US" dirty="0"/>
              <a:t>Once you have completed About me you can explore your options, just select ‘View career suggestions’</a:t>
            </a:r>
            <a:endParaRPr lang="en-GB" dirty="0"/>
          </a:p>
          <a:p>
            <a:pPr lvl="0"/>
            <a:r>
              <a:rPr lang="en-US" dirty="0"/>
              <a:t>Have a look at your career suggestions and research what they involve</a:t>
            </a:r>
            <a:endParaRPr lang="en-GB" dirty="0"/>
          </a:p>
          <a:p>
            <a:pPr fontAlgn="auto">
              <a:spcBef>
                <a:spcPts val="576"/>
              </a:spcBef>
              <a:spcAft>
                <a:spcPts val="0"/>
              </a:spcAft>
              <a:buClr>
                <a:srgbClr val="92AF2B"/>
              </a:buClr>
              <a:buFont typeface="Arial"/>
              <a:buChar char="•"/>
              <a:defRPr/>
            </a:pPr>
            <a:endParaRPr lang="en-GB" sz="2200" dirty="0"/>
          </a:p>
          <a:p>
            <a:pPr fontAlgn="auto">
              <a:spcBef>
                <a:spcPts val="576"/>
              </a:spcBef>
              <a:spcAft>
                <a:spcPts val="0"/>
              </a:spcAft>
              <a:buClr>
                <a:srgbClr val="92AF2B"/>
              </a:buClr>
              <a:buFont typeface="Arial"/>
              <a:buChar char="•"/>
              <a:defRPr/>
            </a:pPr>
            <a:endParaRPr lang="en-GB" sz="2200" dirty="0">
              <a:ea typeface="+mn-ea"/>
            </a:endParaRPr>
          </a:p>
          <a:p>
            <a:pPr marL="0" indent="0">
              <a:spcBef>
                <a:spcPts val="1600"/>
              </a:spcBef>
              <a:buFont typeface="Arial" charset="0"/>
              <a:buNone/>
            </a:pPr>
            <a:endParaRPr lang="en-GB" b="1" dirty="0">
              <a:latin typeface="Arial" charset="0"/>
              <a:cs typeface="Arial" charset="0"/>
            </a:endParaRPr>
          </a:p>
          <a:p>
            <a:pPr marL="0" indent="0">
              <a:spcBef>
                <a:spcPts val="1600"/>
              </a:spcBef>
              <a:buFont typeface="Arial" charset="0"/>
              <a:buNone/>
            </a:pPr>
            <a:endParaRPr lang="en-GB" b="1" dirty="0">
              <a:solidFill>
                <a:srgbClr val="92AF2B"/>
              </a:solidFill>
            </a:endParaRPr>
          </a:p>
          <a:p>
            <a:pPr marL="0" indent="0">
              <a:spcBef>
                <a:spcPts val="1600"/>
              </a:spcBef>
              <a:buFont typeface="Arial" charset="0"/>
              <a:buNone/>
            </a:pPr>
            <a:endParaRPr lang="en-GB" b="1" dirty="0">
              <a:latin typeface="Arial" charset="0"/>
              <a:cs typeface="Arial" charset="0"/>
            </a:endParaRPr>
          </a:p>
        </p:txBody>
      </p:sp>
    </p:spTree>
    <p:extLst>
      <p:ext uri="{BB962C8B-B14F-4D97-AF65-F5344CB8AC3E}">
        <p14:creationId xmlns:p14="http://schemas.microsoft.com/office/powerpoint/2010/main" val="4032199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MWW">
      <a:dk1>
        <a:srgbClr val="545454"/>
      </a:dk1>
      <a:lt1>
        <a:sysClr val="window" lastClr="FFFFFF"/>
      </a:lt1>
      <a:dk2>
        <a:srgbClr val="1F497D"/>
      </a:dk2>
      <a:lt2>
        <a:srgbClr val="EEECE1"/>
      </a:lt2>
      <a:accent1>
        <a:srgbClr val="4F81BD"/>
      </a:accent1>
      <a:accent2>
        <a:srgbClr val="C0504D"/>
      </a:accent2>
      <a:accent3>
        <a:srgbClr val="859E27"/>
      </a:accent3>
      <a:accent4>
        <a:srgbClr val="8064A2"/>
      </a:accent4>
      <a:accent5>
        <a:srgbClr val="4BACC6"/>
      </a:accent5>
      <a:accent6>
        <a:srgbClr val="F79646"/>
      </a:accent6>
      <a:hlink>
        <a:srgbClr val="859E27"/>
      </a:hlink>
      <a:folHlink>
        <a:srgbClr val="859E27"/>
      </a:folHlink>
    </a:clrScheme>
    <a:fontScheme name="MWW">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DS Base Document" ma:contentTypeID="0x010100ED2642B7FA5E4DA4BAD5093338A237AF00EFA01646D6F1BA47B26E97A5DD071D02" ma:contentTypeVersion="0" ma:contentTypeDescription="Base document type for SDS EDRMS Project" ma:contentTypeScope="" ma:versionID="b5ce2a6b5f5631e7acf1f1cfa7d9c40f">
  <xsd:schema xmlns:xsd="http://www.w3.org/2001/XMLSchema" xmlns:xs="http://www.w3.org/2001/XMLSchema" xmlns:p="http://schemas.microsoft.com/office/2006/metadata/properties" xmlns:ns1="http://schemas.microsoft.com/sharepoint/v3" xmlns:ns2="7b89bba3-8027-45bd-a570-d8b0d030bad0" xmlns:ns3="57a8fc3a-2b1c-4d0f-9d31-9e891fd94e66" targetNamespace="http://schemas.microsoft.com/office/2006/metadata/properties" ma:root="true" ma:fieldsID="a97003f7c0bf3832e5c96b806129eb76" ns1:_="" ns2:_="" ns3:_="">
    <xsd:import namespace="http://schemas.microsoft.com/sharepoint/v3"/>
    <xsd:import namespace="7b89bba3-8027-45bd-a570-d8b0d030bad0"/>
    <xsd:import namespace="57a8fc3a-2b1c-4d0f-9d31-9e891fd94e66"/>
    <xsd:element name="properties">
      <xsd:complexType>
        <xsd:sequence>
          <xsd:element name="documentManagement">
            <xsd:complexType>
              <xsd:all>
                <xsd:element ref="ns1:TemplateUrl" minOccurs="0"/>
                <xsd:element ref="ns1:xd_ProgID" minOccurs="0"/>
                <xsd:element ref="ns1:xd_Signature" minOccurs="0"/>
                <xsd:element ref="ns2:EDRMSUpdatePeriod"/>
                <xsd:element ref="ns2:EDRMSExpiryDate" minOccurs="0"/>
                <xsd:element ref="ns2:EDRMSArchiveDate" minOccurs="0"/>
                <xsd:element ref="ns2:EDRMSUpdateDate" minOccurs="0"/>
                <xsd:element ref="ns2:EDRMSIsArchived" minOccurs="0"/>
                <xsd:element ref="ns2:EDRMSStatus"/>
                <xsd:element ref="ns2:EDRMSOwner" minOccurs="0"/>
                <xsd:element ref="ns2:EDRMSUpdatedAsRecord" minOccurs="0"/>
                <xsd:element ref="ns2:InformationClassificationTaxHTField0" minOccurs="0"/>
                <xsd:element ref="ns2:EDRMSRegionTaxHTField0" minOccurs="0"/>
                <xsd:element ref="ns2:EDRMSBCSTaxHTField0" minOccurs="0"/>
                <xsd:element ref="ns2:TaxKeywordTaxHTField" minOccurs="0"/>
                <xsd:element ref="ns3:TaxCatchAll" minOccurs="0"/>
                <xsd:element ref="ns3:TaxCatchAllLabel"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emplateUrl" ma:index="8" nillable="true" ma:displayName="Template Link" ma:hidden="true" ma:internalName="TemplateUrl">
      <xsd:simpleType>
        <xsd:restriction base="dms:Text"/>
      </xsd:simpleType>
    </xsd:element>
    <xsd:element name="xd_ProgID" ma:index="9" nillable="true" ma:displayName="HTML File Link" ma:hidden="true" ma:internalName="xd_ProgID">
      <xsd:simpleType>
        <xsd:restriction base="dms:Text"/>
      </xsd:simpleType>
    </xsd:element>
    <xsd:element name="xd_Signature" ma:index="10" nillable="true" ma:displayName="Is Signed" ma:hidden="true" ma:internalName="xd_Signature" ma:readOnly="true">
      <xsd:simpleType>
        <xsd:restriction base="dms:Boolean"/>
      </xsd:simpleType>
    </xsd:element>
    <xsd:element name="_vti_ItemDeclaredRecord" ma:index="31"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89bba3-8027-45bd-a570-d8b0d030bad0" elementFormDefault="qualified">
    <xsd:import namespace="http://schemas.microsoft.com/office/2006/documentManagement/types"/>
    <xsd:import namespace="http://schemas.microsoft.com/office/infopath/2007/PartnerControls"/>
    <xsd:element name="EDRMSUpdatePeriod" ma:index="13" ma:displayName="Update Period" ma:description="An email will be sent to you to update your document when due" ma:list="{9504B316-6E32-4390-AA3A-3C31F229E6A6}" ma:internalName="EDRMSUpdatePeriod" ma:readOnly="false" ma:showField="LinkTitleNoMenu" ma:web="{7b89bba3-8027-45bd-a570-d8b0d030bad0}">
      <xsd:simpleType>
        <xsd:restriction base="dms:Lookup"/>
      </xsd:simpleType>
    </xsd:element>
    <xsd:element name="EDRMSExpiryDate" ma:index="14" nillable="true" ma:displayName="Expiry Date" ma:format="DateOnly" ma:hidden="true" ma:internalName="EDRMSExpiryDate">
      <xsd:simpleType>
        <xsd:restriction base="dms:DateTime"/>
      </xsd:simpleType>
    </xsd:element>
    <xsd:element name="EDRMSArchiveDate" ma:index="15" nillable="true" ma:displayName="Archive Date" ma:format="DateOnly" ma:hidden="true" ma:internalName="EDRMSArchiveDate">
      <xsd:simpleType>
        <xsd:restriction base="dms:DateTime"/>
      </xsd:simpleType>
    </xsd:element>
    <xsd:element name="EDRMSUpdateDate" ma:index="16" nillable="true" ma:displayName="Update Date" ma:format="DateOnly" ma:hidden="true" ma:internalName="EDRMSUpdateDate">
      <xsd:simpleType>
        <xsd:restriction base="dms:DateTime"/>
      </xsd:simpleType>
    </xsd:element>
    <xsd:element name="EDRMSIsArchived" ma:index="17" nillable="true" ma:displayName="Is Archived" ma:default="0" ma:description="Selecting this option will send your document directly to archive and results in deletion of your document after 1 year.&#10;" ma:internalName="EDRMSIsArchived">
      <xsd:simpleType>
        <xsd:restriction base="dms:Boolean"/>
      </xsd:simpleType>
    </xsd:element>
    <xsd:element name="EDRMSStatus" ma:index="18" ma:displayName="Status" ma:default="Active" ma:description="Only active should be selected for new documents, the 'pending review' option is only used when the document is due to be updated, i.e. the update period has passed&#10;" ma:format="Dropdown" ma:internalName="EDRMSStatus">
      <xsd:simpleType>
        <xsd:restriction base="dms:Choice">
          <xsd:enumeration value="Active"/>
          <xsd:enumeration value="Pending Review"/>
        </xsd:restriction>
      </xsd:simpleType>
    </xsd:element>
    <xsd:element name="EDRMSOwner" ma:index="19" nillable="true" ma:displayName="Owner" ma:hidden="true" ma:internalName="EDRMS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RMSUpdatedAsRecord" ma:index="20" nillable="true" ma:displayName="Updated as Record" ma:default="0" ma:hidden="true" ma:internalName="EDRMSUpdatedAsRecord">
      <xsd:simpleType>
        <xsd:restriction base="dms:Boolean"/>
      </xsd:simpleType>
    </xsd:element>
    <xsd:element name="InformationClassificationTaxHTField0" ma:index="21" nillable="true" ma:taxonomy="true" ma:internalName="InformationClassificationTaxHTField0" ma:taxonomyFieldName="InformationClassification" ma:displayName="Information Classification" ma:default="" ma:fieldId="{046323e4-ade6-4a04-9a1b-52b4f00820bc}" ma:sspId="5289a0cf-168a-4f00-bb0d-a4a166c330d4" ma:termSetId="13cebbc5-52ff-4f4a-88c5-6420a156752f" ma:anchorId="00000000-0000-0000-0000-000000000000" ma:open="false" ma:isKeyword="false">
      <xsd:complexType>
        <xsd:sequence>
          <xsd:element ref="pc:Terms" minOccurs="0" maxOccurs="1"/>
        </xsd:sequence>
      </xsd:complexType>
    </xsd:element>
    <xsd:element name="EDRMSRegionTaxHTField0" ma:index="23" nillable="true" ma:taxonomy="true" ma:internalName="EDRMSRegionTaxHTField0" ma:taxonomyFieldName="EDRMSRegion" ma:displayName="Region" ma:default="" ma:fieldId="{241d3029-344a-4cbe-b402-2720249832e5}" ma:sspId="5289a0cf-168a-4f00-bb0d-a4a166c330d4" ma:termSetId="78027aae-b842-4b81-8fed-794cb79b10e4" ma:anchorId="00000000-0000-0000-0000-000000000000" ma:open="false" ma:isKeyword="false">
      <xsd:complexType>
        <xsd:sequence>
          <xsd:element ref="pc:Terms" minOccurs="0" maxOccurs="1"/>
        </xsd:sequence>
      </xsd:complexType>
    </xsd:element>
    <xsd:element name="EDRMSBCSTaxHTField0" ma:index="25" nillable="true" ma:taxonomy="true" ma:internalName="EDRMSBCSTaxHTField0" ma:taxonomyFieldName="EDRMSBCS" ma:displayName="BCS" ma:default="" ma:fieldId="{47527ecc-9713-46d4-a02c-bae5233fa58a}" ma:sspId="5289a0cf-168a-4f00-bb0d-a4a166c330d4" ma:termSetId="01f65eac-6df1-45e4-830e-d571c06956a9" ma:anchorId="00000000-0000-0000-0000-000000000000" ma:open="false" ma:isKeyword="false">
      <xsd:complexType>
        <xsd:sequence>
          <xsd:element ref="pc:Terms" minOccurs="0" maxOccurs="1"/>
        </xsd:sequence>
      </xsd:complexType>
    </xsd:element>
    <xsd:element name="TaxKeywordTaxHTField" ma:index="27" nillable="true" ma:taxonomy="true" ma:internalName="TaxKeywordTaxHTField" ma:taxonomyFieldName="TaxKeyword" ma:displayName="Enterprise Keywords" ma:fieldId="{23f27201-bee3-471e-b2e7-b64fd8b7ca38}" ma:taxonomyMulti="true" ma:sspId="8ef9f2a5-bad0-43e8-820b-637d68c9086f"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a8fc3a-2b1c-4d0f-9d31-9e891fd94e66" elementFormDefault="qualified">
    <xsd:import namespace="http://schemas.microsoft.com/office/2006/documentManagement/types"/>
    <xsd:import namespace="http://schemas.microsoft.com/office/infopath/2007/PartnerControls"/>
    <xsd:element name="TaxCatchAll" ma:index="29" nillable="true" ma:displayName="Taxonomy Catch All Column" ma:description="" ma:hidden="true" ma:list="{95ec228b-203d-4ba5-b00f-3930a945fc01}" ma:internalName="TaxCatchAll" ma:showField="CatchAllData" ma:web="57a8fc3a-2b1c-4d0f-9d31-9e891fd94e66">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95ec228b-203d-4ba5-b00f-3930a945fc01}" ma:internalName="TaxCatchAllLabel" ma:readOnly="true" ma:showField="CatchAllDataLabel" ma:web="57a8fc3a-2b1c-4d0f-9d31-9e891fd94e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ClassificationTaxHTField0 xmlns="7b89bba3-8027-45bd-a570-d8b0d030bad0">
      <Terms xmlns="http://schemas.microsoft.com/office/infopath/2007/PartnerControls"/>
    </InformationClassificationTaxHTField0>
    <EDRMSOwner xmlns="7b89bba3-8027-45bd-a570-d8b0d030bad0">
      <UserInfo>
        <DisplayName/>
        <AccountId xsi:nil="true"/>
        <AccountType/>
      </UserInfo>
    </EDRMSOwner>
    <EDRMSRegionTaxHTField0 xmlns="7b89bba3-8027-45bd-a570-d8b0d030bad0">
      <Terms xmlns="http://schemas.microsoft.com/office/infopath/2007/PartnerControls"/>
    </EDRMSRegionTaxHTField0>
    <EDRMSUpdateDate xmlns="7b89bba3-8027-45bd-a570-d8b0d030bad0">2018-04-11T12:05:59+00:00</EDRMSUpdateDate>
    <EDRMSUpdatedAsRecord xmlns="7b89bba3-8027-45bd-a570-d8b0d030bad0">false</EDRMSUpdatedAsRecord>
    <EDRMSUpdatePeriod xmlns="7b89bba3-8027-45bd-a570-d8b0d030bad0">2</EDRMSUpdatePeriod>
    <xd_ProgID xmlns="http://schemas.microsoft.com/sharepoint/v3" xsi:nil="true"/>
    <TaxCatchAll xmlns="57a8fc3a-2b1c-4d0f-9d31-9e891fd94e66"/>
    <TaxKeywordTaxHTField xmlns="7b89bba3-8027-45bd-a570-d8b0d030bad0">
      <Terms xmlns="http://schemas.microsoft.com/office/infopath/2007/PartnerControls"/>
    </TaxKeywordTaxHTField>
    <EDRMSBCSTaxHTField0 xmlns="7b89bba3-8027-45bd-a570-d8b0d030bad0">
      <Terms xmlns="http://schemas.microsoft.com/office/infopath/2007/PartnerControls"/>
    </EDRMSBCSTaxHTField0>
    <EDRMSIsArchived xmlns="7b89bba3-8027-45bd-a570-d8b0d030bad0">false</EDRMSIsArchived>
    <TemplateUrl xmlns="http://schemas.microsoft.com/sharepoint/v3" xsi:nil="true"/>
    <EDRMSArchiveDate xmlns="7b89bba3-8027-45bd-a570-d8b0d030bad0" xsi:nil="true"/>
    <EDRMSExpiryDate xmlns="7b89bba3-8027-45bd-a570-d8b0d030bad0" xsi:nil="true"/>
    <EDRMSStatus xmlns="7b89bba3-8027-45bd-a570-d8b0d030bad0">Active</EDRMSStatu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5AEA9109-F1AA-4D70-B5B2-88B3BC7D882B}">
  <ds:schemaRefs>
    <ds:schemaRef ds:uri="http://schemas.microsoft.com/sharepoint/v3/contenttype/forms"/>
  </ds:schemaRefs>
</ds:datastoreItem>
</file>

<file path=customXml/itemProps2.xml><?xml version="1.0" encoding="utf-8"?>
<ds:datastoreItem xmlns:ds="http://schemas.openxmlformats.org/officeDocument/2006/customXml" ds:itemID="{9A5E99AE-0D05-4737-9EC9-270D7482D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89bba3-8027-45bd-a570-d8b0d030bad0"/>
    <ds:schemaRef ds:uri="57a8fc3a-2b1c-4d0f-9d31-9e891fd94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A3A969-F8FB-4B4D-8E2D-84D905166C9B}">
  <ds:schemaRefs>
    <ds:schemaRef ds:uri="7b89bba3-8027-45bd-a570-d8b0d030bad0"/>
    <ds:schemaRef ds:uri="http://schemas.microsoft.com/office/infopath/2007/PartnerControls"/>
    <ds:schemaRef ds:uri="57a8fc3a-2b1c-4d0f-9d31-9e891fd94e66"/>
    <ds:schemaRef ds:uri="http://www.w3.org/XML/1998/namespace"/>
    <ds:schemaRef ds:uri="http://purl.org/dc/terms/"/>
    <ds:schemaRef ds:uri="http://schemas.microsoft.com/office/2006/documentManagement/types"/>
    <ds:schemaRef ds:uri="http://purl.org/dc/dcmitype/"/>
    <ds:schemaRef ds:uri="http://purl.org/dc/elements/1.1/"/>
    <ds:schemaRef ds:uri="http://schemas.microsoft.com/sharepoint/v3"/>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42ED309D-6C4B-49D9-990E-F43923AB09C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1874</TotalTime>
  <Words>2210</Words>
  <Application>Microsoft Office PowerPoint</Application>
  <PresentationFormat>On-screen Show (4:3)</PresentationFormat>
  <Paragraphs>188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Office Theme</vt:lpstr>
      <vt:lpstr>My World of Work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Steven Bone</cp:lastModifiedBy>
  <cp:revision>162</cp:revision>
  <dcterms:created xsi:type="dcterms:W3CDTF">2016-01-17T19:14:16Z</dcterms:created>
  <dcterms:modified xsi:type="dcterms:W3CDTF">2021-09-21T10:33:35Z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0x010100ED2642B7FA5E4DA4BAD5093338A237AF00EFA01646D6F1BA47B26E97A5DD071D02</vt:lpwstr>
  </property>
  <property fmtid="{D5CDD505-2E9C-101B-9397-08002B2CF9AE}" pid="4" name="InformationClassification">
    <vt:lpwstr/>
  </property>
  <property fmtid="{D5CDD505-2E9C-101B-9397-08002B2CF9AE}" pid="5" name="EDRMSRegion">
    <vt:lpwstr/>
  </property>
  <property fmtid="{D5CDD505-2E9C-101B-9397-08002B2CF9AE}" pid="6" name="EDRMSBCS">
    <vt:lpwstr/>
  </property>
</Properties>
</file>