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57" r:id="rId6"/>
    <p:sldId id="261" r:id="rId7"/>
    <p:sldId id="260" r:id="rId8"/>
    <p:sldId id="258" r:id="rId9"/>
    <p:sldId id="25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973BC3-80AD-49C5-AC52-2C6E275C3DFC}" v="151" dt="2021-08-20T07:49:16.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napToObjects="1" showGuides="1">
      <p:cViewPr varScale="1">
        <p:scale>
          <a:sx n="83" d="100"/>
          <a:sy n="83" d="100"/>
        </p:scale>
        <p:origin x="108" y="4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9F215-057B-40B1-80E8-338B91F893A3}" type="datetimeFigureOut">
              <a:rPr lang="en-GB" smtClean="0"/>
              <a:t>15/09/2021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4EBF8-D504-4194-861C-02F3B1DAF067}" type="slidenum">
              <a:rPr lang="en-GB" smtClean="0"/>
              <a:t>‹#›</a:t>
            </a:fld>
            <a:endParaRPr lang="en-GB"/>
          </a:p>
        </p:txBody>
      </p:sp>
    </p:spTree>
    <p:extLst>
      <p:ext uri="{BB962C8B-B14F-4D97-AF65-F5344CB8AC3E}">
        <p14:creationId xmlns:p14="http://schemas.microsoft.com/office/powerpoint/2010/main" val="2427713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myworldofwork.co.uk/learn-and-train/tutorial-writing-personal-statement-ucas-or-college-applica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myworldofwork.co.uk/learn-and-train/applying-course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ucas.com/ucas/undergraduate/getting-started/when-apply/how-write-ucas-undergraduate-personal-statem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Creating</a:t>
            </a:r>
            <a:r>
              <a:rPr lang="en-GB" b="1" baseline="0" dirty="0"/>
              <a:t> a personal statement for university or college applications</a:t>
            </a:r>
            <a:r>
              <a:rPr lang="en-GB" b="1" dirty="0"/>
              <a:t> activity</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The purpose of this activity</a:t>
            </a:r>
            <a:r>
              <a:rPr lang="en-GB" b="0" baseline="0" dirty="0"/>
              <a:t> is to</a:t>
            </a:r>
            <a:r>
              <a:rPr lang="en-US" kern="1200" dirty="0">
                <a:solidFill>
                  <a:schemeClr val="tx1"/>
                </a:solidFill>
                <a:latin typeface="+mn-lt"/>
                <a:ea typeface="+mn-ea"/>
                <a:cs typeface="+mn-cs"/>
              </a:rPr>
              <a:t> write</a:t>
            </a:r>
            <a:r>
              <a:rPr lang="en-US" kern="1200" baseline="0" dirty="0">
                <a:solidFill>
                  <a:schemeClr val="tx1"/>
                </a:solidFill>
                <a:latin typeface="+mn-lt"/>
                <a:ea typeface="+mn-ea"/>
                <a:cs typeface="+mn-cs"/>
              </a:rPr>
              <a:t> a personal statement for university or college applications</a:t>
            </a:r>
            <a:endParaRPr lang="en-GB" kern="1200" dirty="0">
              <a:solidFill>
                <a:schemeClr val="tx1"/>
              </a:solidFill>
              <a:latin typeface="+mn-lt"/>
              <a:ea typeface="+mn-ea"/>
              <a:cs typeface="+mn-cs"/>
            </a:endParaRPr>
          </a:p>
          <a:p>
            <a:endParaRPr lang="en-GB" b="0" baseline="0" dirty="0"/>
          </a:p>
          <a:p>
            <a:r>
              <a:rPr lang="en-GB" b="0" baseline="0" dirty="0"/>
              <a:t>Introduce the session:</a:t>
            </a:r>
          </a:p>
          <a:p>
            <a:endParaRPr lang="en-GB" b="0" baseline="0" dirty="0"/>
          </a:p>
          <a:p>
            <a:r>
              <a:rPr lang="en-GB" b="0" baseline="0" dirty="0"/>
              <a:t>In this activity you will consider what a personal statement is for and what should be included within a personal statement. You will identify your own strengths, skills and experience before completing a worksheet that covers all the key areas required and will form the basis of your personal statement.   </a:t>
            </a:r>
            <a:endParaRPr lang="en-GB" dirty="0"/>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1</a:t>
            </a:fld>
            <a:endParaRPr lang="en-GB"/>
          </a:p>
        </p:txBody>
      </p:sp>
    </p:spTree>
    <p:extLst>
      <p:ext uri="{BB962C8B-B14F-4D97-AF65-F5344CB8AC3E}">
        <p14:creationId xmlns:p14="http://schemas.microsoft.com/office/powerpoint/2010/main" val="305095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 intention and success criteria </a:t>
            </a:r>
          </a:p>
          <a:p>
            <a:endParaRPr lang="en-GB" dirty="0"/>
          </a:p>
          <a:p>
            <a:r>
              <a:rPr lang="en-GB" sz="1200" dirty="0"/>
              <a:t>Go over the learning</a:t>
            </a:r>
            <a:r>
              <a:rPr lang="en-GB" sz="1200" baseline="0" dirty="0"/>
              <a:t> intention and success criteria with the class.</a:t>
            </a:r>
          </a:p>
          <a:p>
            <a:endParaRPr lang="en-GB" sz="1200" baseline="0" dirty="0"/>
          </a:p>
          <a:p>
            <a:r>
              <a:rPr lang="en-GB" sz="1200" baseline="0" dirty="0"/>
              <a:t>These can be adapted to suit the needs of your pupils and can be used as the basis for discussion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2</a:t>
            </a:fld>
            <a:endParaRPr lang="en-GB"/>
          </a:p>
        </p:txBody>
      </p:sp>
    </p:spTree>
    <p:extLst>
      <p:ext uri="{BB962C8B-B14F-4D97-AF65-F5344CB8AC3E}">
        <p14:creationId xmlns:p14="http://schemas.microsoft.com/office/powerpoint/2010/main" val="32539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What is a personal statement discussion</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Check understanding of the personal statement. Highlight that your personal statement has to convince the admissions officer that you have the right skills to do the course and prove why they should pick you.</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Explain that UCAS personal statements can be no more than 4000 characters so they must be concise. Colleges will have a maximum word count but this will vary between different institutions.</a:t>
            </a:r>
          </a:p>
          <a:p>
            <a:pPr lvl="0"/>
            <a:endParaRPr lang="en-GB"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For more information and for further discussion points refer to the tutorial on Writing</a:t>
            </a:r>
            <a:r>
              <a:rPr lang="en-GB" sz="1200" kern="1200" baseline="0" dirty="0">
                <a:solidFill>
                  <a:schemeClr val="tx1"/>
                </a:solidFill>
                <a:latin typeface="+mn-lt"/>
                <a:ea typeface="+mn-ea"/>
                <a:cs typeface="+mn-cs"/>
              </a:rPr>
              <a:t> a personal statement for UCAS or college applications</a:t>
            </a:r>
            <a:r>
              <a:rPr lang="en-GB" sz="1200" kern="1200" dirty="0">
                <a:solidFill>
                  <a:schemeClr val="tx1"/>
                </a:solidFill>
                <a:latin typeface="+mn-lt"/>
                <a:ea typeface="+mn-ea"/>
                <a:cs typeface="+mn-cs"/>
              </a:rPr>
              <a:t> on My World of Work.  These can be accessed by copying the link below into your browser.</a:t>
            </a:r>
          </a:p>
          <a:p>
            <a:pPr lvl="0"/>
            <a:endParaRPr lang="en-GB" dirty="0"/>
          </a:p>
          <a:p>
            <a:pPr lvl="0"/>
            <a:r>
              <a:rPr lang="en-GB" dirty="0">
                <a:hlinkClick r:id="rId3"/>
              </a:rPr>
              <a:t>https://www.myworldofwork.co.uk/learn-and-train/tutorial-writing-personal-statement-ucas-or-college-application</a:t>
            </a:r>
            <a:endParaRPr lang="en-GB" dirty="0"/>
          </a:p>
          <a:p>
            <a:pPr lvl="0"/>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3</a:t>
            </a:fld>
            <a:endParaRPr lang="en-GB"/>
          </a:p>
        </p:txBody>
      </p:sp>
    </p:spTree>
    <p:extLst>
      <p:ext uri="{BB962C8B-B14F-4D97-AF65-F5344CB8AC3E}">
        <p14:creationId xmlns:p14="http://schemas.microsoft.com/office/powerpoint/2010/main" val="210934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Personal statement preparation</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Working in pairs explain that they are going to help each other to start to write a personal statement as it is the most difficult part about a UCAS or college application.</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Issue the preparation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worksheet</a:t>
            </a:r>
            <a:r>
              <a:rPr lang="en-US" sz="1200" kern="1200" baseline="0" dirty="0">
                <a:solidFill>
                  <a:schemeClr val="tx1"/>
                </a:solidFill>
                <a:latin typeface="+mn-lt"/>
                <a:ea typeface="+mn-ea"/>
                <a:cs typeface="+mn-cs"/>
              </a:rPr>
              <a:t>- one per person.</a:t>
            </a:r>
            <a:endParaRPr lang="en-US"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pupils to discuss the course(s) they have chosen to apply for and their experience, strengths, skills and personal qualities that relate to their chosen course(s).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Each pupil should take some notes for their</a:t>
            </a:r>
            <a:r>
              <a:rPr lang="en-US" sz="1200" kern="1200" baseline="0" dirty="0">
                <a:solidFill>
                  <a:schemeClr val="tx1"/>
                </a:solidFill>
                <a:latin typeface="+mn-lt"/>
                <a:ea typeface="+mn-ea"/>
                <a:cs typeface="+mn-cs"/>
              </a:rPr>
              <a:t> partner </a:t>
            </a:r>
            <a:r>
              <a:rPr lang="en-US" sz="1200" kern="1200" dirty="0">
                <a:solidFill>
                  <a:schemeClr val="tx1"/>
                </a:solidFill>
                <a:latin typeface="+mn-lt"/>
                <a:ea typeface="+mn-ea"/>
                <a:cs typeface="+mn-cs"/>
              </a:rPr>
              <a:t>based on the information they shared.</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Pairs should then exchange the information and discuss.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Now ask pupils to look at their chosen course(s) description online or in a prospectus. What skills, qualities and experiences does the course ask for?</a:t>
            </a:r>
          </a:p>
          <a:p>
            <a:pPr lvl="0"/>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Pupils should compare this information with the notes taken earlier by their partner. Highlight that it is important that they demonstrate any skills, qualities and experiences that have been requested in the course description.</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4</a:t>
            </a:fld>
            <a:endParaRPr lang="en-GB"/>
          </a:p>
        </p:txBody>
      </p:sp>
    </p:spTree>
    <p:extLst>
      <p:ext uri="{BB962C8B-B14F-4D97-AF65-F5344CB8AC3E}">
        <p14:creationId xmlns:p14="http://schemas.microsoft.com/office/powerpoint/2010/main" val="206465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Personal statement worksheet</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Issue the</a:t>
            </a:r>
            <a:r>
              <a:rPr lang="en-US" sz="1200" kern="1200" baseline="0" dirty="0">
                <a:solidFill>
                  <a:schemeClr val="tx1"/>
                </a:solidFill>
                <a:latin typeface="+mn-lt"/>
                <a:ea typeface="+mn-ea"/>
                <a:cs typeface="+mn-cs"/>
              </a:rPr>
              <a:t> University and college personal statements worksheet </a:t>
            </a:r>
            <a:r>
              <a:rPr lang="en-US" sz="1200" kern="1200" dirty="0">
                <a:solidFill>
                  <a:schemeClr val="tx1"/>
                </a:solidFill>
                <a:latin typeface="+mn-lt"/>
                <a:ea typeface="+mn-ea"/>
                <a:cs typeface="+mn-cs"/>
              </a:rPr>
              <a:t>– one per person.</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Using the information they gathered in the preparation activity pupils should write some notes/ examples for each section.</a:t>
            </a:r>
          </a:p>
          <a:p>
            <a:pPr lvl="0"/>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Explain that this information will form the basis of their personal statement and it covers everything they need to include.</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5</a:t>
            </a:fld>
            <a:endParaRPr lang="en-GB"/>
          </a:p>
        </p:txBody>
      </p:sp>
    </p:spTree>
    <p:extLst>
      <p:ext uri="{BB962C8B-B14F-4D97-AF65-F5344CB8AC3E}">
        <p14:creationId xmlns:p14="http://schemas.microsoft.com/office/powerpoint/2010/main" val="1517518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Next steps and related activities</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Pupils should go on to type</a:t>
            </a:r>
            <a:r>
              <a:rPr lang="en-US" sz="1200" kern="1200" baseline="0" dirty="0">
                <a:solidFill>
                  <a:schemeClr val="tx1"/>
                </a:solidFill>
                <a:latin typeface="+mn-lt"/>
                <a:ea typeface="+mn-ea"/>
                <a:cs typeface="+mn-cs"/>
              </a:rPr>
              <a:t> up </a:t>
            </a:r>
            <a:r>
              <a:rPr lang="en-US" sz="1200" kern="1200" dirty="0">
                <a:solidFill>
                  <a:schemeClr val="tx1"/>
                </a:solidFill>
                <a:latin typeface="+mn-lt"/>
                <a:ea typeface="+mn-ea"/>
                <a:cs typeface="+mn-cs"/>
              </a:rPr>
              <a:t>their personal statement in a word document.</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Visit the applying for a course section on My World of Work or</a:t>
            </a:r>
            <a:r>
              <a:rPr lang="en-US" sz="1200" kern="1200" baseline="0" dirty="0">
                <a:solidFill>
                  <a:schemeClr val="tx1"/>
                </a:solidFill>
                <a:latin typeface="+mn-lt"/>
                <a:ea typeface="+mn-ea"/>
                <a:cs typeface="+mn-cs"/>
              </a:rPr>
              <a:t> UCAS</a:t>
            </a:r>
            <a:r>
              <a:rPr lang="en-US" sz="1200" kern="1200" dirty="0">
                <a:solidFill>
                  <a:schemeClr val="tx1"/>
                </a:solidFill>
                <a:latin typeface="+mn-lt"/>
                <a:ea typeface="+mn-ea"/>
                <a:cs typeface="+mn-cs"/>
              </a:rPr>
              <a:t> for further support in creating UCAS personal statements.  You can copy the links below into your browser to access these. </a:t>
            </a:r>
          </a:p>
          <a:p>
            <a:pPr lvl="0"/>
            <a:endParaRPr lang="en-US" sz="1200" kern="1200" dirty="0">
              <a:solidFill>
                <a:schemeClr val="tx1"/>
              </a:solidFill>
              <a:latin typeface="+mn-lt"/>
              <a:ea typeface="+mn-ea"/>
              <a:cs typeface="+mn-cs"/>
              <a:hlinkClick r:id="rId3"/>
            </a:endParaRPr>
          </a:p>
          <a:p>
            <a:pPr lvl="0"/>
            <a:r>
              <a:rPr lang="en-US" dirty="0">
                <a:hlinkClick r:id="rId3"/>
              </a:rPr>
              <a:t>https://www.myworldofwork.co.uk/learn-and-train/applying-courses</a:t>
            </a:r>
            <a:endParaRPr lang="en-US" dirty="0"/>
          </a:p>
          <a:p>
            <a:pPr lvl="0"/>
            <a:endParaRPr lang="en-US" sz="1200" kern="1200" dirty="0">
              <a:solidFill>
                <a:schemeClr val="tx1"/>
              </a:solidFill>
              <a:latin typeface="+mn-lt"/>
              <a:ea typeface="+mn-ea"/>
              <a:cs typeface="+mn-cs"/>
            </a:endParaRPr>
          </a:p>
          <a:p>
            <a:pPr lvl="0"/>
            <a:r>
              <a:rPr lang="en-US" dirty="0">
                <a:hlinkClick r:id="rId4"/>
              </a:rPr>
              <a:t>https://www.ucas.com/ucas/undergraduate/getting-started/when-apply/how-write-ucas-undergraduate-personal-statement</a:t>
            </a:r>
            <a:endParaRPr lang="en-US" dirty="0"/>
          </a:p>
          <a:p>
            <a:endParaRPr lang="en-GB" dirty="0"/>
          </a:p>
        </p:txBody>
      </p:sp>
      <p:sp>
        <p:nvSpPr>
          <p:cNvPr id="4" name="Slide Number Placeholder 3"/>
          <p:cNvSpPr>
            <a:spLocks noGrp="1"/>
          </p:cNvSpPr>
          <p:nvPr>
            <p:ph type="sldNum" sz="quarter" idx="5"/>
          </p:nvPr>
        </p:nvSpPr>
        <p:spPr/>
        <p:txBody>
          <a:bodyPr/>
          <a:lstStyle/>
          <a:p>
            <a:fld id="{1414EBF8-D504-4194-861C-02F3B1DAF067}" type="slidenum">
              <a:rPr lang="en-GB" smtClean="0"/>
              <a:t>6</a:t>
            </a:fld>
            <a:endParaRPr lang="en-GB"/>
          </a:p>
        </p:txBody>
      </p:sp>
    </p:spTree>
    <p:extLst>
      <p:ext uri="{BB962C8B-B14F-4D97-AF65-F5344CB8AC3E}">
        <p14:creationId xmlns:p14="http://schemas.microsoft.com/office/powerpoint/2010/main" val="1417575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0635-0A4B-814D-90A1-3BBBF54F5F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6163F32-4AD9-AD4D-8DB2-5683B2B98B44}"/>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E6CA6D2B-E79E-1E46-90E3-0B5EF6A99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BCFC7-2D05-FE47-B42E-F283949EDB19}"/>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0EAF-CADC-E143-811F-2B35C9FD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6CF2B5-929E-3847-B0D7-74DFBF9F20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354556-B495-E24C-8A29-3B5DAB0080EF}"/>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76A7BCB2-E453-4646-9897-5A859702E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65041-74B6-B546-9962-54AA37EFB78E}"/>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96101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71B0E8-14A9-4847-8596-ACDBC4FAB5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CC34D6-E3F3-9345-A675-E83750BF4C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58F6DF-53DC-9841-92B4-8F2487C50383}"/>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0B5AAB14-97AD-5840-B887-5C4673D33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39BD3-4C4B-2948-97FC-ABFC9E11D84D}"/>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1928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6FB-901B-AA43-A70B-707883C7A0A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B9A071-2CDB-FF4A-AF44-584179AE0D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8AF6F6-A051-7141-9580-A56438CDF664}"/>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830B70E5-4EBD-A44B-A2F4-83A66CE71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CD637-02AD-9346-BD6B-222594E06A2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60473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0D22-AA14-B147-B1DB-478734B732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9EB7B9-DAAB-3F4E-9A5B-385B11229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D226FE-0D36-BA4E-8917-FC40116AE6E1}"/>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A50C5203-3C38-F04F-91FA-AF3E213C7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3D007-E3FB-D941-8863-738C1DC4A0CF}"/>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3658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5A5-E28E-8142-954C-83D2EF89F4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2A6455-DBBF-D34F-A66A-246EFBF23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D912D1C-B72B-C646-A9CA-C43B36CFB51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2174C20-110F-9F4E-A895-CC73E3B63CEB}"/>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6" name="Footer Placeholder 5">
            <a:extLst>
              <a:ext uri="{FF2B5EF4-FFF2-40B4-BE49-F238E27FC236}">
                <a16:creationId xmlns:a16="http://schemas.microsoft.com/office/drawing/2014/main" id="{144A1EC6-77EF-2F4E-B07A-00C8A7ECB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03743-546D-E64F-B259-FBF38C36974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303860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AD33-79D1-3847-97D0-5CC6EFE5F7F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51D51F-9CCC-6641-9DFC-39DB7DE9AB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BE30A1-6B24-BC45-87B6-13FDFA79F8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946FDD7-F1D8-EB4A-A6C4-114D10A6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C3BBC-0283-A848-AF4F-C29CEBC968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F3E9112-9B84-9245-8EC2-CB4C2595C238}"/>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8" name="Footer Placeholder 7">
            <a:extLst>
              <a:ext uri="{FF2B5EF4-FFF2-40B4-BE49-F238E27FC236}">
                <a16:creationId xmlns:a16="http://schemas.microsoft.com/office/drawing/2014/main" id="{928D2E5E-B2D1-4B42-91E2-EDA5686DE9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0F69E-9E7E-0949-B9D6-BD6CC7B7CE9B}"/>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728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8925-4655-D748-9013-FF712CFCB0E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326806-FFFC-094D-B3F4-9D3416838911}"/>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4" name="Footer Placeholder 3">
            <a:extLst>
              <a:ext uri="{FF2B5EF4-FFF2-40B4-BE49-F238E27FC236}">
                <a16:creationId xmlns:a16="http://schemas.microsoft.com/office/drawing/2014/main" id="{E01DCF7F-F758-E14A-A9D3-A0F254B29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5299A0-E183-CF43-A3F4-45998688244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0236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4B3F9-DEBC-854B-A9C2-1F21CD92AF59}"/>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3" name="Footer Placeholder 2">
            <a:extLst>
              <a:ext uri="{FF2B5EF4-FFF2-40B4-BE49-F238E27FC236}">
                <a16:creationId xmlns:a16="http://schemas.microsoft.com/office/drawing/2014/main" id="{D55E9CCF-C101-954B-A35A-86C61F0902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02A21-B8DF-8940-8341-1833EE10288A}"/>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0880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3E8-5268-8041-91FC-9A03939997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3E782AB-36F4-2744-BC43-D767C0726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CB095A-CF64-3340-AA6F-4534F7664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59E093-A91E-0F40-8976-E0F16D1BDDF9}"/>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6" name="Footer Placeholder 5">
            <a:extLst>
              <a:ext uri="{FF2B5EF4-FFF2-40B4-BE49-F238E27FC236}">
                <a16:creationId xmlns:a16="http://schemas.microsoft.com/office/drawing/2014/main" id="{C64D97EF-4C51-BE4E-BAD2-4A48625CC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DFD01-E6A3-6444-B0CC-3F9D79EC22A0}"/>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8706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E732-61ED-E246-AE6A-EBCFCF0D41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6CEC87-CB51-EB4B-8C45-F2FF65471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E05143-FAD5-D940-82D9-E7567B978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B82FD0-C93D-4346-B9D3-78CE36F7BF0B}"/>
              </a:ext>
            </a:extLst>
          </p:cNvPr>
          <p:cNvSpPr>
            <a:spLocks noGrp="1"/>
          </p:cNvSpPr>
          <p:nvPr>
            <p:ph type="dt" sz="half" idx="10"/>
          </p:nvPr>
        </p:nvSpPr>
        <p:spPr/>
        <p:txBody>
          <a:bodyPr/>
          <a:lstStyle/>
          <a:p>
            <a:fld id="{16C6876F-23A0-FA43-A437-720550E793CF}" type="datetimeFigureOut">
              <a:rPr lang="en-US" smtClean="0"/>
              <a:t>9/15/2021</a:t>
            </a:fld>
            <a:endParaRPr lang="en-US"/>
          </a:p>
        </p:txBody>
      </p:sp>
      <p:sp>
        <p:nvSpPr>
          <p:cNvPr id="6" name="Footer Placeholder 5">
            <a:extLst>
              <a:ext uri="{FF2B5EF4-FFF2-40B4-BE49-F238E27FC236}">
                <a16:creationId xmlns:a16="http://schemas.microsoft.com/office/drawing/2014/main" id="{20E5260F-E9FA-434E-BAE0-4622254C35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AD6E2-87FE-E646-91CB-38887786C06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9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3FBD8E-AD29-7B42-9FA8-B14500F25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6876F-23A0-FA43-A437-720550E793CF}" type="datetimeFigureOut">
              <a:rPr lang="en-US" smtClean="0"/>
              <a:t>9/15/2021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2.jpg"/><Relationship Id="rId5" Type="http://schemas.openxmlformats.org/officeDocument/2006/relationships/hyperlink" Target="https://www.myworldofwork.co.uk/"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9EB6EA8-D2FB-40B2-95A2-DF0434EDDA4E}"/>
              </a:ext>
              <a:ext uri="{C183D7F6-B498-43B3-948B-1728B52AA6E4}">
                <adec:decorative xmlns:adec="http://schemas.microsoft.com/office/drawing/2017/decorative" val="1"/>
              </a:ext>
            </a:extLst>
          </p:cNvPr>
          <p:cNvGrpSpPr/>
          <p:nvPr/>
        </p:nvGrpSpPr>
        <p:grpSpPr>
          <a:xfrm>
            <a:off x="0" y="-73573"/>
            <a:ext cx="12192000" cy="5239512"/>
            <a:chOff x="0" y="-73573"/>
            <a:chExt cx="12192000" cy="5239512"/>
          </a:xfrm>
        </p:grpSpPr>
        <p:sp>
          <p:nvSpPr>
            <p:cNvPr id="10" name="Rectangle 9">
              <a:extLst>
                <a:ext uri="{FF2B5EF4-FFF2-40B4-BE49-F238E27FC236}">
                  <a16:creationId xmlns:a16="http://schemas.microsoft.com/office/drawing/2014/main" id="{C36B22D4-84FB-4C99-90CC-952F1ED3D1BD}"/>
                </a:ext>
              </a:extLst>
            </p:cNvPr>
            <p:cNvSpPr/>
            <p:nvPr/>
          </p:nvSpPr>
          <p:spPr>
            <a:xfrm>
              <a:off x="0" y="-73573"/>
              <a:ext cx="12192000" cy="5239512"/>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2246B87-2083-4193-BD10-6F7B76952E05}"/>
                </a:ext>
              </a:extLst>
            </p:cNvPr>
            <p:cNvPicPr>
              <a:picLocks noChangeAspect="1"/>
            </p:cNvPicPr>
            <p:nvPr/>
          </p:nvPicPr>
          <p:blipFill>
            <a:blip r:embed="rId4"/>
            <a:stretch>
              <a:fillRect/>
            </a:stretch>
          </p:blipFill>
          <p:spPr>
            <a:xfrm>
              <a:off x="0" y="658260"/>
              <a:ext cx="1981200" cy="1041400"/>
            </a:xfrm>
            <a:prstGeom prst="rect">
              <a:avLst/>
            </a:prstGeom>
          </p:spPr>
        </p:pic>
      </p:grpSp>
      <p:sp>
        <p:nvSpPr>
          <p:cNvPr id="7" name="Title 6">
            <a:extLst>
              <a:ext uri="{FF2B5EF4-FFF2-40B4-BE49-F238E27FC236}">
                <a16:creationId xmlns:a16="http://schemas.microsoft.com/office/drawing/2014/main" id="{364C5B7F-553C-EC49-B3A3-8E3A33DD8A18}"/>
              </a:ext>
            </a:extLst>
          </p:cNvPr>
          <p:cNvSpPr txBox="1">
            <a:spLocks noGrp="1"/>
          </p:cNvSpPr>
          <p:nvPr>
            <p:ph type="title" idx="4294967295"/>
          </p:nvPr>
        </p:nvSpPr>
        <p:spPr>
          <a:xfrm>
            <a:off x="2386564" y="794239"/>
            <a:ext cx="1052993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Routes &amp; Pathways</a:t>
            </a:r>
          </a:p>
        </p:txBody>
      </p:sp>
      <p:sp>
        <p:nvSpPr>
          <p:cNvPr id="3" name="TextBox 2">
            <a:extLst>
              <a:ext uri="{FF2B5EF4-FFF2-40B4-BE49-F238E27FC236}">
                <a16:creationId xmlns:a16="http://schemas.microsoft.com/office/drawing/2014/main" id="{2994F3FA-C354-4EE1-8D4A-A4FC02C66436}"/>
              </a:ext>
            </a:extLst>
          </p:cNvPr>
          <p:cNvSpPr txBox="1"/>
          <p:nvPr/>
        </p:nvSpPr>
        <p:spPr>
          <a:xfrm>
            <a:off x="2386564" y="2357919"/>
            <a:ext cx="7048632" cy="1077218"/>
          </a:xfrm>
          <a:prstGeom prst="rect">
            <a:avLst/>
          </a:prstGeom>
          <a:noFill/>
        </p:spPr>
        <p:txBody>
          <a:bodyPr wrap="square" rtlCol="0">
            <a:spAutoFit/>
          </a:bodyPr>
          <a:lstStyle/>
          <a:p>
            <a:r>
              <a:rPr lang="en-US" sz="3200" b="1" dirty="0">
                <a:solidFill>
                  <a:srgbClr val="005F72"/>
                </a:solidFill>
                <a:latin typeface="Arial" panose="020B0604020202020204" pitchFamily="34" charset="0"/>
                <a:cs typeface="Arial" panose="020B0604020202020204" pitchFamily="34" charset="0"/>
              </a:rPr>
              <a:t>Creating a personal statement for university or college</a:t>
            </a:r>
            <a:endParaRPr lang="en-GB" sz="3200" b="1" dirty="0">
              <a:solidFill>
                <a:srgbClr val="005F72"/>
              </a:solidFill>
              <a:latin typeface="Arial" panose="020B0604020202020204" pitchFamily="34" charset="0"/>
              <a:cs typeface="Arial" panose="020B0604020202020204" pitchFamily="34" charset="0"/>
            </a:endParaRPr>
          </a:p>
        </p:txBody>
      </p:sp>
      <p:pic>
        <p:nvPicPr>
          <p:cNvPr id="17" name="Picture 16" descr="Logo&#10;&#10;">
            <a:extLst>
              <a:ext uri="{FF2B5EF4-FFF2-40B4-BE49-F238E27FC236}">
                <a16:creationId xmlns:a16="http://schemas.microsoft.com/office/drawing/2014/main" id="{FE2DB29E-2A31-E247-9653-F690032DAB87}"/>
              </a:ext>
            </a:extLst>
          </p:cNvPr>
          <p:cNvPicPr>
            <a:picLocks noChangeAspect="1"/>
          </p:cNvPicPr>
          <p:nvPr/>
        </p:nvPicPr>
        <p:blipFill>
          <a:blip r:embed="rId5"/>
          <a:stretch>
            <a:fillRect/>
          </a:stretch>
        </p:blipFill>
        <p:spPr>
          <a:xfrm>
            <a:off x="316992" y="5590507"/>
            <a:ext cx="2215896" cy="857634"/>
          </a:xfrm>
          <a:prstGeom prst="rect">
            <a:avLst/>
          </a:prstGeom>
        </p:spPr>
      </p:pic>
      <p:sp>
        <p:nvSpPr>
          <p:cNvPr id="9" name="TextBox 8">
            <a:extLst>
              <a:ext uri="{FF2B5EF4-FFF2-40B4-BE49-F238E27FC236}">
                <a16:creationId xmlns:a16="http://schemas.microsoft.com/office/drawing/2014/main" id="{3D276BB4-340E-7A4C-AF4E-63765A287BE2}"/>
              </a:ext>
            </a:extLst>
          </p:cNvPr>
          <p:cNvSpPr txBox="1"/>
          <p:nvPr/>
        </p:nvSpPr>
        <p:spPr>
          <a:xfrm>
            <a:off x="9461681" y="5897812"/>
            <a:ext cx="2288887" cy="369332"/>
          </a:xfrm>
          <a:prstGeom prst="rect">
            <a:avLst/>
          </a:prstGeom>
          <a:noFill/>
        </p:spPr>
        <p:txBody>
          <a:bodyPr wrap="square" rtlCol="0">
            <a:spAutoFit/>
          </a:bodyPr>
          <a:lstStyle/>
          <a:p>
            <a:r>
              <a:rPr lang="en-US">
                <a:solidFill>
                  <a:schemeClr val="tx1">
                    <a:lumMod val="95000"/>
                    <a:lumOff val="5000"/>
                  </a:schemeClr>
                </a:solidFill>
                <a:latin typeface="Arial" panose="020B0604020202020204" pitchFamily="34" charset="0"/>
                <a:cs typeface="Arial" panose="020B0604020202020204" pitchFamily="34" charset="0"/>
              </a:rPr>
              <a:t>Senior </a:t>
            </a:r>
            <a:r>
              <a:rPr lang="en-US" dirty="0">
                <a:solidFill>
                  <a:schemeClr val="tx1">
                    <a:lumMod val="95000"/>
                    <a:lumOff val="5000"/>
                  </a:schemeClr>
                </a:solidFill>
                <a:latin typeface="Arial" panose="020B0604020202020204" pitchFamily="34" charset="0"/>
                <a:cs typeface="Arial" panose="020B0604020202020204" pitchFamily="34" charset="0"/>
              </a:rPr>
              <a:t>Phase</a:t>
            </a:r>
          </a:p>
        </p:txBody>
      </p:sp>
      <p:sp>
        <p:nvSpPr>
          <p:cNvPr id="11" name="Rectangle 10">
            <a:extLst>
              <a:ext uri="{FF2B5EF4-FFF2-40B4-BE49-F238E27FC236}">
                <a16:creationId xmlns:a16="http://schemas.microsoft.com/office/drawing/2014/main" id="{EAF0479D-95A8-9049-8A5E-616BEAD923C6}"/>
              </a:ext>
              <a:ext uri="{C183D7F6-B498-43B3-948B-1728B52AA6E4}">
                <adec:decorative xmlns:adec="http://schemas.microsoft.com/office/drawing/2017/decorative" val="1"/>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9525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859C9FD-EEFF-4D74-8078-9FE97E8B208A}"/>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02A16EE-F049-B64E-933D-B73FFC1D031F}"/>
              </a:ext>
            </a:extLst>
          </p:cNvPr>
          <p:cNvSpPr txBox="1"/>
          <p:nvPr/>
        </p:nvSpPr>
        <p:spPr>
          <a:xfrm>
            <a:off x="831033" y="283099"/>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Routes &amp; Pathways</a:t>
            </a:r>
          </a:p>
        </p:txBody>
      </p:sp>
      <p:sp>
        <p:nvSpPr>
          <p:cNvPr id="8" name="Title 2">
            <a:extLst>
              <a:ext uri="{FF2B5EF4-FFF2-40B4-BE49-F238E27FC236}">
                <a16:creationId xmlns:a16="http://schemas.microsoft.com/office/drawing/2014/main" id="{90ED08A4-8FC8-45D3-BCD9-0AD2334A3702}"/>
              </a:ext>
            </a:extLst>
          </p:cNvPr>
          <p:cNvSpPr txBox="1">
            <a:spLocks noGrp="1"/>
          </p:cNvSpPr>
          <p:nvPr>
            <p:ph type="title" idx="4294967295"/>
          </p:nvPr>
        </p:nvSpPr>
        <p:spPr>
          <a:xfrm>
            <a:off x="1155356" y="1923539"/>
            <a:ext cx="1049088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Learning intention</a:t>
            </a: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Title 2">
            <a:extLst>
              <a:ext uri="{FF2B5EF4-FFF2-40B4-BE49-F238E27FC236}">
                <a16:creationId xmlns:a16="http://schemas.microsoft.com/office/drawing/2014/main" id="{B7F3FFD2-56B3-43B5-AFDE-EB604459775B}"/>
              </a:ext>
            </a:extLst>
          </p:cNvPr>
          <p:cNvSpPr txBox="1">
            <a:spLocks/>
          </p:cNvSpPr>
          <p:nvPr/>
        </p:nvSpPr>
        <p:spPr>
          <a:xfrm>
            <a:off x="1155356" y="2446759"/>
            <a:ext cx="10490887" cy="38472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endParaRPr lang="en-US" sz="1600" dirty="0">
              <a:latin typeface="Arial" panose="020B0604020202020204" pitchFamily="34" charset="0"/>
              <a:ea typeface="+mn-ea"/>
              <a:cs typeface="Arial" panose="020B0604020202020204" pitchFamily="34" charset="0"/>
            </a:endParaRPr>
          </a:p>
          <a:p>
            <a:pPr marL="285750" indent="-285750">
              <a:lnSpc>
                <a:spcPct val="100000"/>
              </a:lnSpc>
              <a:spcBef>
                <a:spcPts val="0"/>
              </a:spcBef>
              <a:buFont typeface="Arial" panose="020B0604020202020204" pitchFamily="34" charset="0"/>
              <a:buChar char="•"/>
              <a:defRPr/>
            </a:pPr>
            <a:r>
              <a:rPr lang="en-US" sz="2400" dirty="0">
                <a:latin typeface="Arial" panose="020B0604020202020204" pitchFamily="34" charset="0"/>
                <a:ea typeface="+mn-ea"/>
                <a:cs typeface="Arial" panose="020B0604020202020204" pitchFamily="34" charset="0"/>
              </a:rPr>
              <a:t>I will learn about how to write a personal statement for university or college applications</a:t>
            </a:r>
          </a:p>
          <a:p>
            <a:pPr>
              <a:lnSpc>
                <a:spcPct val="100000"/>
              </a:lnSpc>
              <a:spcBef>
                <a:spcPts val="0"/>
              </a:spcBef>
              <a:defRPr/>
            </a:pPr>
            <a:endParaRPr lang="en-US" sz="2400" dirty="0">
              <a:latin typeface="Arial" panose="020B0604020202020204" pitchFamily="34" charset="0"/>
              <a:ea typeface="+mn-ea"/>
              <a:cs typeface="Arial" panose="020B0604020202020204" pitchFamily="34" charset="0"/>
            </a:endParaRPr>
          </a:p>
          <a:p>
            <a:pPr>
              <a:lnSpc>
                <a:spcPct val="100000"/>
              </a:lnSpc>
              <a:spcBef>
                <a:spcPts val="0"/>
              </a:spcBef>
              <a:defRPr/>
            </a:pPr>
            <a:r>
              <a:rPr lang="en-US" sz="2800" b="1" dirty="0">
                <a:solidFill>
                  <a:srgbClr val="005F72"/>
                </a:solidFill>
                <a:latin typeface="Arial" panose="020B0604020202020204" pitchFamily="34" charset="0"/>
                <a:ea typeface="+mn-ea"/>
                <a:cs typeface="Arial" panose="020B0604020202020204" pitchFamily="34" charset="0"/>
              </a:rPr>
              <a:t>Success criteria</a:t>
            </a:r>
          </a:p>
          <a:p>
            <a:pPr>
              <a:lnSpc>
                <a:spcPct val="100000"/>
              </a:lnSpc>
              <a:spcBef>
                <a:spcPts val="0"/>
              </a:spcBef>
              <a:defRPr/>
            </a:pPr>
            <a:endParaRPr lang="en-US" sz="2400" dirty="0">
              <a:latin typeface="Arial" panose="020B0604020202020204" pitchFamily="34" charset="0"/>
              <a:ea typeface="+mn-ea"/>
              <a:cs typeface="Arial" panose="020B0604020202020204" pitchFamily="34" charset="0"/>
            </a:endParaRPr>
          </a:p>
          <a:p>
            <a:pPr marL="285750" indent="-285750">
              <a:lnSpc>
                <a:spcPct val="100000"/>
              </a:lnSpc>
              <a:spcBef>
                <a:spcPts val="0"/>
              </a:spcBef>
              <a:buFont typeface="Arial" panose="020B0604020202020204" pitchFamily="34" charset="0"/>
              <a:buChar char="•"/>
              <a:defRPr/>
            </a:pPr>
            <a:r>
              <a:rPr lang="en-US" sz="2400" dirty="0">
                <a:latin typeface="Arial" panose="020B0604020202020204" pitchFamily="34" charset="0"/>
                <a:ea typeface="+mn-ea"/>
                <a:cs typeface="Arial" panose="020B0604020202020204" pitchFamily="34" charset="0"/>
              </a:rPr>
              <a:t>I can describe what should be included in a good personal statement</a:t>
            </a:r>
          </a:p>
          <a:p>
            <a:pPr>
              <a:lnSpc>
                <a:spcPct val="100000"/>
              </a:lnSpc>
              <a:spcBef>
                <a:spcPts val="0"/>
              </a:spcBef>
              <a:defRPr/>
            </a:pPr>
            <a:endParaRPr lang="en-US" sz="1600" dirty="0">
              <a:latin typeface="Arial" panose="020B0604020202020204" pitchFamily="34" charset="0"/>
              <a:ea typeface="+mn-ea"/>
              <a:cs typeface="Arial" panose="020B0604020202020204" pitchFamily="34" charset="0"/>
            </a:endParaRPr>
          </a:p>
          <a:p>
            <a:pPr marL="285750" indent="-285750">
              <a:lnSpc>
                <a:spcPct val="100000"/>
              </a:lnSpc>
              <a:spcBef>
                <a:spcPts val="0"/>
              </a:spcBef>
              <a:buFont typeface="Arial" panose="020B0604020202020204" pitchFamily="34" charset="0"/>
              <a:buChar char="•"/>
              <a:defRPr/>
            </a:pPr>
            <a:r>
              <a:rPr lang="en-US" sz="2400" dirty="0">
                <a:latin typeface="Arial" panose="020B0604020202020204" pitchFamily="34" charset="0"/>
                <a:ea typeface="+mn-ea"/>
                <a:cs typeface="Arial" panose="020B0604020202020204" pitchFamily="34" charset="0"/>
              </a:rPr>
              <a:t>I can use language in my personal statement which promotes who I am</a:t>
            </a:r>
          </a:p>
          <a:p>
            <a:pPr>
              <a:lnSpc>
                <a:spcPct val="100000"/>
              </a:lnSpc>
              <a:spcBef>
                <a:spcPts val="0"/>
              </a:spcBef>
              <a:defRPr/>
            </a:pPr>
            <a:endParaRPr lang="en-US" sz="1600" dirty="0">
              <a:latin typeface="Arial" panose="020B0604020202020204" pitchFamily="34" charset="0"/>
              <a:ea typeface="+mn-ea"/>
              <a:cs typeface="Arial" panose="020B0604020202020204" pitchFamily="34" charset="0"/>
            </a:endParaRPr>
          </a:p>
          <a:p>
            <a:pPr marL="285750" indent="-285750">
              <a:lnSpc>
                <a:spcPct val="100000"/>
              </a:lnSpc>
              <a:spcBef>
                <a:spcPts val="0"/>
              </a:spcBef>
              <a:buFont typeface="Arial" panose="020B0604020202020204" pitchFamily="34" charset="0"/>
              <a:buChar char="•"/>
              <a:defRPr/>
            </a:pPr>
            <a:r>
              <a:rPr lang="en-US" sz="2400" dirty="0">
                <a:latin typeface="Arial" panose="020B0604020202020204" pitchFamily="34" charset="0"/>
                <a:ea typeface="+mn-ea"/>
                <a:cs typeface="Arial" panose="020B0604020202020204" pitchFamily="34" charset="0"/>
              </a:rPr>
              <a:t>I can write a personal statement</a:t>
            </a:r>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C02B43-EE9E-49D1-B382-F0A502859817}"/>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a:extLst>
              <a:ext uri="{FF2B5EF4-FFF2-40B4-BE49-F238E27FC236}">
                <a16:creationId xmlns:a16="http://schemas.microsoft.com/office/drawing/2014/main" id="{71DE7532-8D46-4E9C-B385-B33F66F39087}"/>
              </a:ext>
            </a:extLst>
          </p:cNvPr>
          <p:cNvSpPr txBox="1"/>
          <p:nvPr/>
        </p:nvSpPr>
        <p:spPr>
          <a:xfrm>
            <a:off x="831033" y="283099"/>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Routes &amp; Pathways</a:t>
            </a:r>
          </a:p>
        </p:txBody>
      </p:sp>
      <p:sp>
        <p:nvSpPr>
          <p:cNvPr id="5" name="Title 4">
            <a:extLst>
              <a:ext uri="{FF2B5EF4-FFF2-40B4-BE49-F238E27FC236}">
                <a16:creationId xmlns:a16="http://schemas.microsoft.com/office/drawing/2014/main" id="{CE210522-4154-4700-8FC4-0B9A59A32BDE}"/>
              </a:ext>
            </a:extLst>
          </p:cNvPr>
          <p:cNvSpPr txBox="1">
            <a:spLocks noGrp="1"/>
          </p:cNvSpPr>
          <p:nvPr>
            <p:ph type="title" idx="4294967295"/>
          </p:nvPr>
        </p:nvSpPr>
        <p:spPr>
          <a:xfrm>
            <a:off x="568411" y="1618739"/>
            <a:ext cx="5779379"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What is a personal statement?</a:t>
            </a:r>
          </a:p>
        </p:txBody>
      </p:sp>
      <p:sp>
        <p:nvSpPr>
          <p:cNvPr id="3" name="TextBox 2">
            <a:extLst>
              <a:ext uri="{FF2B5EF4-FFF2-40B4-BE49-F238E27FC236}">
                <a16:creationId xmlns:a16="http://schemas.microsoft.com/office/drawing/2014/main" id="{28472CC3-C8B5-4004-8DFC-80021E7E471D}"/>
              </a:ext>
            </a:extLst>
          </p:cNvPr>
          <p:cNvSpPr txBox="1"/>
          <p:nvPr/>
        </p:nvSpPr>
        <p:spPr>
          <a:xfrm>
            <a:off x="568412" y="2199507"/>
            <a:ext cx="10886302" cy="3570208"/>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Personal statements are a crucial part of university and college applications</a:t>
            </a:r>
          </a:p>
          <a:p>
            <a:r>
              <a:rPr lang="en-US" sz="2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Personal statements are your chance to show universities or colleges that you’re the best person for the course</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You need to demonstrate that you have the right skills, experience and aptitude for the course</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You also need to show an understanding of what the course involves and explain why it interests you</a:t>
            </a:r>
          </a:p>
        </p:txBody>
      </p:sp>
    </p:spTree>
    <p:custDataLst>
      <p:tags r:id="rId1"/>
    </p:custDataLst>
    <p:extLst>
      <p:ext uri="{BB962C8B-B14F-4D97-AF65-F5344CB8AC3E}">
        <p14:creationId xmlns:p14="http://schemas.microsoft.com/office/powerpoint/2010/main" val="195318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191D7-927A-45F9-B16B-18DA7A479FBB}"/>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ADC5E98-85F6-49ED-8C3F-C14E102D9342}"/>
              </a:ext>
            </a:extLst>
          </p:cNvPr>
          <p:cNvSpPr txBox="1"/>
          <p:nvPr/>
        </p:nvSpPr>
        <p:spPr>
          <a:xfrm>
            <a:off x="831033" y="283099"/>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Routes &amp; Pathways</a:t>
            </a:r>
          </a:p>
        </p:txBody>
      </p:sp>
      <p:sp>
        <p:nvSpPr>
          <p:cNvPr id="5" name="Title 4">
            <a:extLst>
              <a:ext uri="{FF2B5EF4-FFF2-40B4-BE49-F238E27FC236}">
                <a16:creationId xmlns:a16="http://schemas.microsoft.com/office/drawing/2014/main" id="{87AC9EBC-8494-45CB-9436-60E41743CB15}"/>
              </a:ext>
            </a:extLst>
          </p:cNvPr>
          <p:cNvSpPr txBox="1">
            <a:spLocks noGrp="1"/>
          </p:cNvSpPr>
          <p:nvPr>
            <p:ph type="title" idx="4294967295"/>
          </p:nvPr>
        </p:nvSpPr>
        <p:spPr>
          <a:xfrm>
            <a:off x="675861" y="1513250"/>
            <a:ext cx="5724939"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Personal statement preparation </a:t>
            </a:r>
          </a:p>
        </p:txBody>
      </p:sp>
      <p:sp>
        <p:nvSpPr>
          <p:cNvPr id="3" name="TextBox 2">
            <a:extLst>
              <a:ext uri="{FF2B5EF4-FFF2-40B4-BE49-F238E27FC236}">
                <a16:creationId xmlns:a16="http://schemas.microsoft.com/office/drawing/2014/main" id="{2AA868B5-9BF7-4AAC-9951-91DDD156196A}"/>
              </a:ext>
            </a:extLst>
          </p:cNvPr>
          <p:cNvSpPr txBox="1"/>
          <p:nvPr/>
        </p:nvSpPr>
        <p:spPr>
          <a:xfrm>
            <a:off x="675861" y="2120348"/>
            <a:ext cx="10310191" cy="3970318"/>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In pairs, discuss the course(s) you want to apply for, taking notes for each other. You should cover the following:</a:t>
            </a:r>
          </a:p>
          <a:p>
            <a:endParaRPr lang="en-US"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 Reasons why you are applying for this course</a:t>
            </a:r>
          </a:p>
          <a:p>
            <a:r>
              <a:rPr lang="en-US" sz="2200" dirty="0">
                <a:latin typeface="Arial" panose="020B0604020202020204" pitchFamily="34" charset="0"/>
                <a:cs typeface="Arial" panose="020B0604020202020204" pitchFamily="34" charset="0"/>
              </a:rPr>
              <a:t>	- Relevant experience</a:t>
            </a:r>
          </a:p>
          <a:p>
            <a:r>
              <a:rPr lang="en-US" sz="2200" dirty="0">
                <a:latin typeface="Arial" panose="020B0604020202020204" pitchFamily="34" charset="0"/>
                <a:cs typeface="Arial" panose="020B0604020202020204" pitchFamily="34" charset="0"/>
              </a:rPr>
              <a:t>	- Relevant strengths/ skills/ personal qualities</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Next, go online or use a prospectus to check what skills, qualities and experience the course(s) you want to apply for requires</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Compare this information with the notes taken earlier by your partner and make sure they match</a:t>
            </a:r>
            <a:endParaRPr lang="en-GB" sz="2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5766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21C36-F1DB-4632-9D7F-B68C2E5AD6D8}"/>
              </a:ext>
            </a:extLst>
          </p:cNvPr>
          <p:cNvSpPr txBox="1">
            <a:spLocks noGrp="1"/>
          </p:cNvSpPr>
          <p:nvPr>
            <p:ph type="title" idx="4294967295"/>
          </p:nvPr>
        </p:nvSpPr>
        <p:spPr>
          <a:xfrm>
            <a:off x="490330" y="1722784"/>
            <a:ext cx="10668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Writing your personal statement</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9DADB4F7-D914-4CC5-98CF-A7405A5204C1}"/>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E0212A-1D31-4B87-AB23-6D19AE4651B1}"/>
              </a:ext>
            </a:extLst>
          </p:cNvPr>
          <p:cNvSpPr txBox="1"/>
          <p:nvPr/>
        </p:nvSpPr>
        <p:spPr>
          <a:xfrm>
            <a:off x="831033" y="283099"/>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Routes &amp; Pathways</a:t>
            </a:r>
          </a:p>
        </p:txBody>
      </p:sp>
      <p:sp>
        <p:nvSpPr>
          <p:cNvPr id="8" name="TextBox 7">
            <a:extLst>
              <a:ext uri="{FF2B5EF4-FFF2-40B4-BE49-F238E27FC236}">
                <a16:creationId xmlns:a16="http://schemas.microsoft.com/office/drawing/2014/main" id="{964D9A40-43D1-4763-A530-6A713B90ED9F}"/>
              </a:ext>
            </a:extLst>
          </p:cNvPr>
          <p:cNvSpPr txBox="1"/>
          <p:nvPr/>
        </p:nvSpPr>
        <p:spPr>
          <a:xfrm>
            <a:off x="490330" y="2246058"/>
            <a:ext cx="10668000" cy="3354765"/>
          </a:xfrm>
          <a:prstGeom prst="rect">
            <a:avLst/>
          </a:prstGeom>
          <a:noFill/>
        </p:spPr>
        <p:txBody>
          <a:bodyPr wrap="square" rtlCol="0">
            <a:spAutoFit/>
          </a:bodyPr>
          <a:lstStyle/>
          <a:p>
            <a:endParaRPr lang="en-US" sz="20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Using the information you gathered in the previous task to help you, complete the different sections of the Creating a personal statement for university or college worksheet</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information will form the basis of your personal statement so it is important to give it some thought</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Don’t be shy, sell yourself – just remember to keep it relevant to the course</a:t>
            </a: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1351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E95AAB1-6D37-44E3-865E-F8FC6DFD96DE}"/>
              </a:ext>
              <a:ext uri="{C183D7F6-B498-43B3-948B-1728B52AA6E4}">
                <adec:decorative xmlns:adec="http://schemas.microsoft.com/office/drawing/2017/decorative" val="1"/>
              </a:ext>
            </a:extLst>
          </p:cNvPr>
          <p:cNvGrpSpPr/>
          <p:nvPr/>
        </p:nvGrpSpPr>
        <p:grpSpPr>
          <a:xfrm>
            <a:off x="0" y="-73573"/>
            <a:ext cx="12192000" cy="5239512"/>
            <a:chOff x="0" y="-73573"/>
            <a:chExt cx="12192000" cy="5239512"/>
          </a:xfrm>
        </p:grpSpPr>
        <p:sp>
          <p:nvSpPr>
            <p:cNvPr id="13" name="Rectangle 12">
              <a:extLst>
                <a:ext uri="{FF2B5EF4-FFF2-40B4-BE49-F238E27FC236}">
                  <a16:creationId xmlns:a16="http://schemas.microsoft.com/office/drawing/2014/main" id="{F2DDB022-ED13-419D-860C-B0B71F527FBF}"/>
                </a:ext>
              </a:extLst>
            </p:cNvPr>
            <p:cNvSpPr/>
            <p:nvPr/>
          </p:nvSpPr>
          <p:spPr>
            <a:xfrm>
              <a:off x="0" y="-73573"/>
              <a:ext cx="12192000" cy="5239512"/>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35C0ABA-8C87-4902-AA56-8CD25993E45B}"/>
                </a:ext>
              </a:extLst>
            </p:cNvPr>
            <p:cNvPicPr>
              <a:picLocks noChangeAspect="1"/>
            </p:cNvPicPr>
            <p:nvPr/>
          </p:nvPicPr>
          <p:blipFill>
            <a:blip r:embed="rId4"/>
            <a:stretch>
              <a:fillRect/>
            </a:stretch>
          </p:blipFill>
          <p:spPr>
            <a:xfrm>
              <a:off x="0" y="658260"/>
              <a:ext cx="1981200" cy="1041400"/>
            </a:xfrm>
            <a:prstGeom prst="rect">
              <a:avLst/>
            </a:prstGeom>
          </p:spPr>
        </p:pic>
      </p:grpSp>
      <p:sp>
        <p:nvSpPr>
          <p:cNvPr id="7" name="Title 6">
            <a:extLst>
              <a:ext uri="{FF2B5EF4-FFF2-40B4-BE49-F238E27FC236}">
                <a16:creationId xmlns:a16="http://schemas.microsoft.com/office/drawing/2014/main" id="{364C5B7F-553C-EC49-B3A3-8E3A33DD8A18}"/>
              </a:ext>
            </a:extLst>
          </p:cNvPr>
          <p:cNvSpPr txBox="1">
            <a:spLocks noGrp="1"/>
          </p:cNvSpPr>
          <p:nvPr>
            <p:ph type="title" idx="4294967295"/>
          </p:nvPr>
        </p:nvSpPr>
        <p:spPr>
          <a:xfrm>
            <a:off x="831033" y="1352287"/>
            <a:ext cx="1052993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Routes &amp; Pathways</a:t>
            </a:r>
          </a:p>
        </p:txBody>
      </p:sp>
      <p:sp>
        <p:nvSpPr>
          <p:cNvPr id="3" name="TextBox 2">
            <a:extLst>
              <a:ext uri="{FF2B5EF4-FFF2-40B4-BE49-F238E27FC236}">
                <a16:creationId xmlns:a16="http://schemas.microsoft.com/office/drawing/2014/main" id="{2994F3FA-C354-4EE1-8D4A-A4FC02C66436}"/>
              </a:ext>
            </a:extLst>
          </p:cNvPr>
          <p:cNvSpPr txBox="1"/>
          <p:nvPr/>
        </p:nvSpPr>
        <p:spPr>
          <a:xfrm>
            <a:off x="1695975" y="2445104"/>
            <a:ext cx="8800051" cy="1200329"/>
          </a:xfrm>
          <a:prstGeom prst="rect">
            <a:avLst/>
          </a:prstGeom>
          <a:noFill/>
        </p:spPr>
        <p:txBody>
          <a:bodyPr wrap="square" rtlCol="0">
            <a:spAutoFit/>
          </a:bodyPr>
          <a:lstStyle/>
          <a:p>
            <a:pPr algn="ctr"/>
            <a:r>
              <a:rPr lang="en-US" sz="3600" b="1" dirty="0">
                <a:solidFill>
                  <a:srgbClr val="005F72"/>
                </a:solidFill>
                <a:latin typeface="Arial" panose="020B0604020202020204" pitchFamily="34" charset="0"/>
                <a:cs typeface="Arial" panose="020B0604020202020204" pitchFamily="34" charset="0"/>
              </a:rPr>
              <a:t>Creating a personal statement for university or college</a:t>
            </a:r>
            <a:endParaRPr lang="en-GB" sz="3600" b="1" dirty="0">
              <a:solidFill>
                <a:srgbClr val="005F72"/>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CF91463-6904-4E02-8EEE-54017B2A19DE}"/>
              </a:ext>
            </a:extLst>
          </p:cNvPr>
          <p:cNvSpPr txBox="1"/>
          <p:nvPr/>
        </p:nvSpPr>
        <p:spPr>
          <a:xfrm>
            <a:off x="1050324" y="4102443"/>
            <a:ext cx="10310644" cy="523220"/>
          </a:xfrm>
          <a:prstGeom prst="rect">
            <a:avLst/>
          </a:prstGeom>
          <a:noFill/>
        </p:spPr>
        <p:txBody>
          <a:bodyPr wrap="square" rtlCol="0">
            <a:spAutoFit/>
          </a:bodyPr>
          <a:lstStyle/>
          <a:p>
            <a:pPr algn="ctr"/>
            <a:r>
              <a:rPr lang="en-GB" sz="2800" dirty="0">
                <a:solidFill>
                  <a:srgbClr val="005F72"/>
                </a:solidFill>
                <a:latin typeface="Arial" panose="020B0604020202020204" pitchFamily="34" charset="0"/>
                <a:cs typeface="Arial" panose="020B0604020202020204" pitchFamily="34" charset="0"/>
              </a:rPr>
              <a:t>Go to </a:t>
            </a:r>
            <a:r>
              <a:rPr lang="en-GB" sz="2800" dirty="0">
                <a:solidFill>
                  <a:srgbClr val="005F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myworldofwork.co.uk </a:t>
            </a:r>
            <a:r>
              <a:rPr lang="en-GB" sz="2800" dirty="0">
                <a:solidFill>
                  <a:srgbClr val="005F72"/>
                </a:solidFill>
                <a:latin typeface="Arial" panose="020B0604020202020204" pitchFamily="34" charset="0"/>
                <a:cs typeface="Arial" panose="020B0604020202020204" pitchFamily="34" charset="0"/>
              </a:rPr>
              <a:t>to explore Learn and train</a:t>
            </a:r>
          </a:p>
        </p:txBody>
      </p:sp>
      <p:sp>
        <p:nvSpPr>
          <p:cNvPr id="9" name="TextBox 8">
            <a:extLst>
              <a:ext uri="{FF2B5EF4-FFF2-40B4-BE49-F238E27FC236}">
                <a16:creationId xmlns:a16="http://schemas.microsoft.com/office/drawing/2014/main" id="{3D276BB4-340E-7A4C-AF4E-63765A287BE2}"/>
              </a:ext>
            </a:extLst>
          </p:cNvPr>
          <p:cNvSpPr txBox="1"/>
          <p:nvPr/>
        </p:nvSpPr>
        <p:spPr>
          <a:xfrm>
            <a:off x="9461681" y="5897812"/>
            <a:ext cx="2288887" cy="369332"/>
          </a:xfrm>
          <a:prstGeom prst="rect">
            <a:avLst/>
          </a:prstGeom>
          <a:noFill/>
        </p:spPr>
        <p:txBody>
          <a:bodyPr wrap="square" rtlCol="0">
            <a:spAutoFit/>
          </a:bodyPr>
          <a:lstStyle/>
          <a:p>
            <a:r>
              <a:rPr lang="en-US">
                <a:solidFill>
                  <a:schemeClr val="tx1">
                    <a:lumMod val="95000"/>
                    <a:lumOff val="5000"/>
                  </a:schemeClr>
                </a:solidFill>
                <a:latin typeface="Arial" panose="020B0604020202020204" pitchFamily="34" charset="0"/>
                <a:cs typeface="Arial" panose="020B0604020202020204" pitchFamily="34" charset="0"/>
              </a:rPr>
              <a:t>Senior </a:t>
            </a:r>
            <a:r>
              <a:rPr lang="en-US" dirty="0">
                <a:solidFill>
                  <a:schemeClr val="tx1">
                    <a:lumMod val="95000"/>
                    <a:lumOff val="5000"/>
                  </a:schemeClr>
                </a:solidFill>
                <a:latin typeface="Arial" panose="020B0604020202020204" pitchFamily="34" charset="0"/>
                <a:cs typeface="Arial" panose="020B0604020202020204" pitchFamily="34" charset="0"/>
              </a:rPr>
              <a:t>Phase</a:t>
            </a:r>
          </a:p>
        </p:txBody>
      </p:sp>
      <p:pic>
        <p:nvPicPr>
          <p:cNvPr id="17" name="Picture 16" descr="Logo">
            <a:extLst>
              <a:ext uri="{FF2B5EF4-FFF2-40B4-BE49-F238E27FC236}">
                <a16:creationId xmlns:a16="http://schemas.microsoft.com/office/drawing/2014/main" id="{FE2DB29E-2A31-E247-9653-F690032DAB87}"/>
              </a:ext>
            </a:extLst>
          </p:cNvPr>
          <p:cNvPicPr>
            <a:picLocks noChangeAspect="1"/>
          </p:cNvPicPr>
          <p:nvPr/>
        </p:nvPicPr>
        <p:blipFill>
          <a:blip r:embed="rId6"/>
          <a:stretch>
            <a:fillRect/>
          </a:stretch>
        </p:blipFill>
        <p:spPr>
          <a:xfrm>
            <a:off x="316992" y="5590507"/>
            <a:ext cx="2215896" cy="857634"/>
          </a:xfrm>
          <a:prstGeom prst="rect">
            <a:avLst/>
          </a:prstGeom>
        </p:spPr>
      </p:pic>
      <p:sp>
        <p:nvSpPr>
          <p:cNvPr id="11" name="Rectangle 10">
            <a:extLst>
              <a:ext uri="{FF2B5EF4-FFF2-40B4-BE49-F238E27FC236}">
                <a16:creationId xmlns:a16="http://schemas.microsoft.com/office/drawing/2014/main" id="{EAF0479D-95A8-9049-8A5E-616BEAD923C6}"/>
              </a:ext>
              <a:ext uri="{C183D7F6-B498-43B3-948B-1728B52AA6E4}">
                <adec:decorative xmlns:adec="http://schemas.microsoft.com/office/drawing/2017/decorative" val="1"/>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56960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IShare_BusinessOwner xmlns="184af400-6cf4-4be6-9056-547874e8c8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DS 3+1" ma:contentTypeID="0x0101002CFD50891A73487FBF1A841208B5DC080200B3BE325D2768F84386F09DCF9C462129" ma:contentTypeVersion="14" ma:contentTypeDescription="" ma:contentTypeScope="" ma:versionID="7bda1aa459ccb4eb86e210ee687f857e">
  <xsd:schema xmlns:xsd="http://www.w3.org/2001/XMLSchema" xmlns:xs="http://www.w3.org/2001/XMLSchema" xmlns:p="http://schemas.microsoft.com/office/2006/metadata/properties" xmlns:ns2="184af400-6cf4-4be6-9056-547874e8c8ee" xmlns:ns3="c012cc42-52de-4202-afa1-4f92ca21af9d" targetNamespace="http://schemas.microsoft.com/office/2006/metadata/properties" ma:root="true" ma:fieldsID="7fea8cec4c9ee64c43a3245dcdc47aef" ns2:_="" ns3:_="">
    <xsd:import namespace="184af400-6cf4-4be6-9056-547874e8c8ee"/>
    <xsd:import namespace="c012cc42-52de-4202-afa1-4f92ca21af9d"/>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12cc42-52de-4202-afa1-4f92ca21af9d"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LengthInSeconds" ma:index="3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7EBF3E-456F-4594-943D-B331C3E31829}">
  <ds:schemaRefs>
    <ds:schemaRef ds:uri="http://schemas.microsoft.com/office/2006/metadata/properties"/>
    <ds:schemaRef ds:uri="http://schemas.microsoft.com/office/infopath/2007/PartnerControls"/>
    <ds:schemaRef ds:uri="184af400-6cf4-4be6-9056-547874e8c8ee"/>
  </ds:schemaRefs>
</ds:datastoreItem>
</file>

<file path=customXml/itemProps2.xml><?xml version="1.0" encoding="utf-8"?>
<ds:datastoreItem xmlns:ds="http://schemas.openxmlformats.org/officeDocument/2006/customXml" ds:itemID="{CDFFF775-B8E9-47E5-84EB-882F1BDE8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af400-6cf4-4be6-9056-547874e8c8ee"/>
    <ds:schemaRef ds:uri="c012cc42-52de-4202-afa1-4f92ca21a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BA86B1-FDD4-4E38-9CC0-3F778E6909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3513</TotalTime>
  <Words>923</Words>
  <Application>Microsoft Office PowerPoint</Application>
  <PresentationFormat>Widescreen</PresentationFormat>
  <Paragraphs>107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Routes &amp; Pathways</vt:lpstr>
      <vt:lpstr>Learning intention</vt:lpstr>
      <vt:lpstr>What is a personal statement?</vt:lpstr>
      <vt:lpstr>Personal statement preparation </vt:lpstr>
      <vt:lpstr>Writing your personal statement</vt:lpstr>
      <vt:lpstr>Routes &amp; Pathways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Robertson</dc:creator>
  <cp:lastModifiedBy>Michael Mathewson</cp:lastModifiedBy>
  <cp:revision>18</cp:revision>
  <dcterms:created xsi:type="dcterms:W3CDTF">2021-05-10T13:16:01Z</dcterms:created>
  <dcterms:modified xsi:type="dcterms:W3CDTF">2021-09-15T15:11:45Z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0x0101002CFD50891A73487FBF1A841208B5DC080200B3BE325D2768F84386F09DCF9C462129</vt:lpwstr>
  </property>
  <property fmtid="{D5CDD505-2E9C-101B-9397-08002B2CF9AE}" pid="3" name="ArticulateGUID">
    <vt:lpwstr>C73815C0-F761-4705-8CC5-565AA821AA6B</vt:lpwstr>
  </property>
  <property fmtid="{D5CDD505-2E9C-101B-9397-08002B2CF9AE}" pid="4" name="ArticulatePath">
    <vt:lpwstr>https://skillsdevelopmentscotland-my.sharepoint.com/personal/gordon_craig_sds_co_uk/Documents/New templates/Creating a personal statement uni or college/Creating a personal statement for college or university</vt:lpwstr>
  </property>
  <property fmtid="{D5CDD505-2E9C-101B-9397-08002B2CF9AE}" pid="5" name="TaxKeyword">
    <vt:lpwstr/>
  </property>
</Properties>
</file>