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60" r:id="rId6"/>
  </p:sldMasterIdLst>
  <p:notesMasterIdLst>
    <p:notesMasterId r:id="rId15"/>
  </p:notesMasterIdLst>
  <p:handoutMasterIdLst>
    <p:handoutMasterId r:id="rId16"/>
  </p:handoutMasterIdLst>
  <p:sldIdLst>
    <p:sldId id="271" r:id="rId7"/>
    <p:sldId id="272" r:id="rId8"/>
    <p:sldId id="273" r:id="rId9"/>
    <p:sldId id="274" r:id="rId10"/>
    <p:sldId id="275" r:id="rId11"/>
    <p:sldId id="276" r:id="rId12"/>
    <p:sldId id="277" r:id="rId13"/>
    <p:sldId id="278" r:id="rId14"/>
  </p:sldIdLst>
  <p:sldSz cx="9144000" cy="6858000" type="screen4x3"/>
  <p:notesSz cx="6858000" cy="9144000"/>
  <p:custDataLst>
    <p:tags r:id="rId17"/>
  </p:custDataLst>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54">
          <p15:clr>
            <a:srgbClr val="A4A3A4"/>
          </p15:clr>
        </p15:guide>
        <p15:guide id="2" pos="2879">
          <p15:clr>
            <a:srgbClr val="A4A3A4"/>
          </p15:clr>
        </p15:guide>
        <p15:guide id="3" orient="horz" pos="1850">
          <p15:clr>
            <a:srgbClr val="A4A3A4"/>
          </p15:clr>
        </p15:guide>
        <p15:guide id="4" orient="horz" pos="1617">
          <p15:clr>
            <a:srgbClr val="A4A3A4"/>
          </p15:clr>
        </p15:guide>
        <p15:guide id="5" pos="524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agleshama" initials="e"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373"/>
    <a:srgbClr val="D6E1EF"/>
    <a:srgbClr val="4590E5"/>
    <a:srgbClr val="FFFFFF"/>
    <a:srgbClr val="92AF2B"/>
    <a:srgbClr val="859E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F78DA7-E22C-496F-8B23-3131613EB7DA}" v="360" dt="2021-09-29T09:06:30.7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2" autoAdjust="0"/>
    <p:restoredTop sz="73037" autoAdjust="0"/>
  </p:normalViewPr>
  <p:slideViewPr>
    <p:cSldViewPr snapToGrid="0" snapToObjects="1" showGuides="1">
      <p:cViewPr varScale="1">
        <p:scale>
          <a:sx n="62" d="100"/>
          <a:sy n="62" d="100"/>
        </p:scale>
        <p:origin x="1987" y="62"/>
      </p:cViewPr>
      <p:guideLst>
        <p:guide orient="horz" pos="2154"/>
        <p:guide pos="2879"/>
        <p:guide orient="horz" pos="1850"/>
        <p:guide orient="horz" pos="1617"/>
        <p:guide pos="5246"/>
      </p:guideLst>
    </p:cSldViewPr>
  </p:slideViewPr>
  <p:notesTextViewPr>
    <p:cViewPr>
      <p:scale>
        <a:sx n="100" d="100"/>
        <a:sy n="100" d="100"/>
      </p:scale>
      <p:origin x="0" y="0"/>
    </p:cViewPr>
  </p:notesTextViewPr>
  <p:notesViewPr>
    <p:cSldViewPr snapToGrid="0" snapToObjects="1">
      <p:cViewPr varScale="1">
        <p:scale>
          <a:sx n="85" d="100"/>
          <a:sy n="85" d="100"/>
        </p:scale>
        <p:origin x="-313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D481EE-E471-42D0-8EAE-62C2E6606DFF}" type="datetimeFigureOut">
              <a:rPr lang="en-GB" smtClean="0"/>
              <a:pPr/>
              <a:t>29/09/2021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E7DE97-459E-4219-AAC8-A0B219B10667}" type="slidenum">
              <a:rPr lang="en-GB" smtClean="0"/>
              <a:pPr/>
              <a:t>‹#›</a:t>
            </a:fld>
            <a:endParaRPr lang="en-GB"/>
          </a:p>
        </p:txBody>
      </p:sp>
    </p:spTree>
    <p:extLst>
      <p:ext uri="{BB962C8B-B14F-4D97-AF65-F5344CB8AC3E}">
        <p14:creationId xmlns:p14="http://schemas.microsoft.com/office/powerpoint/2010/main" val="4098478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C085A8-5770-4059-A8BC-F0AC184C0E8B}" type="datetimeFigureOut">
              <a:rPr lang="en-GB" smtClean="0"/>
              <a:pPr/>
              <a:t>29/09/2021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2833D6-FA53-4647-B07E-5062B842343B}" type="slidenum">
              <a:rPr lang="en-GB" smtClean="0"/>
              <a:pPr/>
              <a:t>‹#›</a:t>
            </a:fld>
            <a:endParaRPr lang="en-GB"/>
          </a:p>
        </p:txBody>
      </p:sp>
    </p:spTree>
    <p:extLst>
      <p:ext uri="{BB962C8B-B14F-4D97-AF65-F5344CB8AC3E}">
        <p14:creationId xmlns:p14="http://schemas.microsoft.com/office/powerpoint/2010/main" val="1707698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myworldofwork.co.uk/getting-job/career-expert-finding-work-experience-placemen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myworldofwork.co.uk/marketplac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Learning</a:t>
            </a:r>
            <a:r>
              <a:rPr lang="en-GB" sz="1200" b="1" baseline="0" dirty="0"/>
              <a:t> intention and success criteria</a:t>
            </a:r>
            <a:endParaRPr lang="en-GB" sz="1200" b="1" dirty="0"/>
          </a:p>
          <a:p>
            <a:endParaRPr lang="en-GB" sz="1200" dirty="0"/>
          </a:p>
          <a:p>
            <a:r>
              <a:rPr lang="en-GB" sz="1200" dirty="0"/>
              <a:t>Go over the learning</a:t>
            </a:r>
            <a:r>
              <a:rPr lang="en-GB" sz="1200" baseline="0" dirty="0"/>
              <a:t> intention and success criteria with the class.</a:t>
            </a:r>
          </a:p>
          <a:p>
            <a:endParaRPr lang="en-GB"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t>These can be adapted to suit the needs of your pupils and can be used as the basis for discussion</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To edit the information</a:t>
            </a:r>
            <a:r>
              <a:rPr lang="en-GB" sz="1200" kern="1200" baseline="0" dirty="0">
                <a:solidFill>
                  <a:schemeClr val="tx1"/>
                </a:solidFill>
                <a:latin typeface="+mn-lt"/>
                <a:ea typeface="+mn-ea"/>
                <a:cs typeface="+mn-cs"/>
              </a:rPr>
              <a:t> on the slide click on the slide and edit the text box.</a:t>
            </a:r>
            <a:endParaRPr lang="en-GB" sz="1200" dirty="0"/>
          </a:p>
          <a:p>
            <a:endParaRPr lang="en-GB" dirty="0"/>
          </a:p>
        </p:txBody>
      </p:sp>
      <p:sp>
        <p:nvSpPr>
          <p:cNvPr id="4" name="Slide Number Placeholder 3"/>
          <p:cNvSpPr>
            <a:spLocks noGrp="1"/>
          </p:cNvSpPr>
          <p:nvPr>
            <p:ph type="sldNum" sz="quarter" idx="5"/>
          </p:nvPr>
        </p:nvSpPr>
        <p:spPr/>
        <p:txBody>
          <a:bodyPr/>
          <a:lstStyle/>
          <a:p>
            <a:fld id="{D92833D6-FA53-4647-B07E-5062B842343B}" type="slidenum">
              <a:rPr lang="en-GB" smtClean="0"/>
              <a:pPr/>
              <a:t>2</a:t>
            </a:fld>
            <a:endParaRPr lang="en-GB"/>
          </a:p>
        </p:txBody>
      </p:sp>
    </p:spTree>
    <p:extLst>
      <p:ext uri="{BB962C8B-B14F-4D97-AF65-F5344CB8AC3E}">
        <p14:creationId xmlns:p14="http://schemas.microsoft.com/office/powerpoint/2010/main" val="3661195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What are work placements?</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Ask pupils to work in pairs and think about what comes to mind when you say ‘work placements’. They should note down their thoughts.</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Ask each pair to feedback one idea. To make it more difficult you could say that no repeats are allowed and see how long they can keep going. </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Clarify key points and any misconceptions.</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Highlight that work placements have replaced the traditional one week work experience.</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err="1">
                <a:solidFill>
                  <a:schemeClr val="tx1"/>
                </a:solidFill>
                <a:latin typeface="+mn-lt"/>
                <a:ea typeface="+mn-ea"/>
                <a:cs typeface="+mn-cs"/>
              </a:rPr>
              <a:t>Emphasise</a:t>
            </a:r>
            <a:r>
              <a:rPr lang="en-US" sz="1200" kern="1200" dirty="0">
                <a:solidFill>
                  <a:schemeClr val="tx1"/>
                </a:solidFill>
                <a:latin typeface="+mn-lt"/>
                <a:ea typeface="+mn-ea"/>
                <a:cs typeface="+mn-cs"/>
              </a:rPr>
              <a:t> that work placements are more </a:t>
            </a:r>
            <a:r>
              <a:rPr lang="en-US" sz="1200" kern="1200" dirty="0" err="1">
                <a:solidFill>
                  <a:schemeClr val="tx1"/>
                </a:solidFill>
                <a:latin typeface="+mn-lt"/>
                <a:ea typeface="+mn-ea"/>
                <a:cs typeface="+mn-cs"/>
              </a:rPr>
              <a:t>personalised</a:t>
            </a:r>
            <a:r>
              <a:rPr lang="en-US" sz="1200" kern="1200" dirty="0">
                <a:solidFill>
                  <a:schemeClr val="tx1"/>
                </a:solidFill>
                <a:latin typeface="+mn-lt"/>
                <a:ea typeface="+mn-ea"/>
                <a:cs typeface="+mn-cs"/>
              </a:rPr>
              <a:t> and flexible e.g. multiple short introductory work placements; timetabled weekly opportunities;  a week long opportunity followed by additional opportunities; placements </a:t>
            </a:r>
            <a:r>
              <a:rPr lang="en-US" sz="1200" kern="1200" dirty="0" err="1">
                <a:solidFill>
                  <a:schemeClr val="tx1"/>
                </a:solidFill>
                <a:latin typeface="+mn-lt"/>
                <a:ea typeface="+mn-ea"/>
                <a:cs typeface="+mn-cs"/>
              </a:rPr>
              <a:t>outwith</a:t>
            </a:r>
            <a:r>
              <a:rPr lang="en-US" sz="1200" kern="1200" dirty="0">
                <a:solidFill>
                  <a:schemeClr val="tx1"/>
                </a:solidFill>
                <a:latin typeface="+mn-lt"/>
                <a:ea typeface="+mn-ea"/>
                <a:cs typeface="+mn-cs"/>
              </a:rPr>
              <a:t> school e.g. internships during holidays</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D92833D6-FA53-4647-B07E-5062B842343B}" type="slidenum">
              <a:rPr lang="en-GB" smtClean="0"/>
              <a:pPr/>
              <a:t>3</a:t>
            </a:fld>
            <a:endParaRPr lang="en-GB"/>
          </a:p>
        </p:txBody>
      </p:sp>
    </p:spTree>
    <p:extLst>
      <p:ext uri="{BB962C8B-B14F-4D97-AF65-F5344CB8AC3E}">
        <p14:creationId xmlns:p14="http://schemas.microsoft.com/office/powerpoint/2010/main" val="276764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Why are work placements important?</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Ask pupils to work in their pairs again and come up with at least one reason why work placements are important.</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Highlight key points such as, it will help them to make a decision about whether they are interested in that kind of career; working with other people will help build self-confidence; it looks good on your CV, UCAS form or college application; it helps to build new skills and you’ll make contacts that could help you in the future.</a:t>
            </a:r>
            <a:endParaRPr lang="en-GB" sz="1200" kern="1200" dirty="0">
              <a:solidFill>
                <a:schemeClr val="tx1"/>
              </a:solidFill>
              <a:latin typeface="+mn-lt"/>
              <a:ea typeface="+mn-ea"/>
              <a:cs typeface="+mn-cs"/>
            </a:endParaRPr>
          </a:p>
          <a:p>
            <a:endParaRPr lang="en-GB" dirty="0"/>
          </a:p>
          <a:p>
            <a:endParaRPr lang="en-GB" dirty="0"/>
          </a:p>
        </p:txBody>
      </p:sp>
      <p:sp>
        <p:nvSpPr>
          <p:cNvPr id="4" name="Slide Number Placeholder 3"/>
          <p:cNvSpPr>
            <a:spLocks noGrp="1"/>
          </p:cNvSpPr>
          <p:nvPr>
            <p:ph type="sldNum" sz="quarter" idx="5"/>
          </p:nvPr>
        </p:nvSpPr>
        <p:spPr/>
        <p:txBody>
          <a:bodyPr/>
          <a:lstStyle/>
          <a:p>
            <a:fld id="{D92833D6-FA53-4647-B07E-5062B842343B}" type="slidenum">
              <a:rPr lang="en-GB" smtClean="0"/>
              <a:pPr/>
              <a:t>4</a:t>
            </a:fld>
            <a:endParaRPr lang="en-GB"/>
          </a:p>
        </p:txBody>
      </p:sp>
    </p:spTree>
    <p:extLst>
      <p:ext uri="{BB962C8B-B14F-4D97-AF65-F5344CB8AC3E}">
        <p14:creationId xmlns:p14="http://schemas.microsoft.com/office/powerpoint/2010/main" val="1618157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Work placement preparation</a:t>
            </a:r>
            <a:endParaRPr lang="en-GB" sz="14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Explain the process in your school for pupils to find/ access work placements. You can also refer</a:t>
            </a:r>
            <a:r>
              <a:rPr lang="en-US" sz="1200" kern="1200" baseline="0" dirty="0">
                <a:solidFill>
                  <a:schemeClr val="tx1"/>
                </a:solidFill>
                <a:latin typeface="+mn-lt"/>
                <a:ea typeface="+mn-ea"/>
                <a:cs typeface="+mn-cs"/>
              </a:rPr>
              <a:t> to the article ‘How to get work experience’ in My World of Work.</a:t>
            </a:r>
          </a:p>
          <a:p>
            <a:pPr lvl="0"/>
            <a:endParaRPr lang="en-US" sz="1200" kern="1200" baseline="0" dirty="0">
              <a:solidFill>
                <a:schemeClr val="tx1"/>
              </a:solidFill>
              <a:latin typeface="+mn-lt"/>
              <a:ea typeface="+mn-ea"/>
              <a:cs typeface="+mn-cs"/>
            </a:endParaRPr>
          </a:p>
          <a:p>
            <a:pPr lvl="0"/>
            <a:r>
              <a:rPr lang="en-US" dirty="0">
                <a:hlinkClick r:id="rId3"/>
              </a:rPr>
              <a:t>https://www.myworldofwork.co.uk/getting-job/career-expert-finding-work-experience-placement</a:t>
            </a:r>
            <a:endParaRPr lang="en-US" dirty="0"/>
          </a:p>
          <a:p>
            <a:pPr lvl="0"/>
            <a:endParaRPr lang="en-GB" sz="14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Discuss what you should do in advance of going on a work placement and create a check list. This can be done as a class or in groups. Examples include:</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Agree the duration of the work placement</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Set goals you want to achieve and agree them with the employer and school</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Be aware of the conditions of the placement e.g. the location, dress and </a:t>
            </a:r>
            <a:r>
              <a:rPr lang="en-US" sz="1200" kern="1200" dirty="0" err="1">
                <a:solidFill>
                  <a:schemeClr val="tx1"/>
                </a:solidFill>
                <a:latin typeface="+mn-lt"/>
                <a:ea typeface="+mn-ea"/>
                <a:cs typeface="+mn-cs"/>
              </a:rPr>
              <a:t>behaviour</a:t>
            </a:r>
            <a:r>
              <a:rPr lang="en-US" sz="1200" kern="1200" dirty="0">
                <a:solidFill>
                  <a:schemeClr val="tx1"/>
                </a:solidFill>
                <a:latin typeface="+mn-lt"/>
                <a:ea typeface="+mn-ea"/>
                <a:cs typeface="+mn-cs"/>
              </a:rPr>
              <a:t> codes</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Know who the main employer contact is</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Research the employer</a:t>
            </a:r>
            <a:endParaRPr lang="en-GB" sz="1400" kern="1200" dirty="0">
              <a:solidFill>
                <a:schemeClr val="tx1"/>
              </a:solidFill>
              <a:latin typeface="+mn-lt"/>
              <a:ea typeface="+mn-ea"/>
              <a:cs typeface="+mn-cs"/>
            </a:endParaRPr>
          </a:p>
          <a:p>
            <a:endParaRPr lang="en-GB" dirty="0"/>
          </a:p>
          <a:p>
            <a:endParaRPr lang="en-GB" dirty="0"/>
          </a:p>
        </p:txBody>
      </p:sp>
      <p:sp>
        <p:nvSpPr>
          <p:cNvPr id="4" name="Slide Number Placeholder 3"/>
          <p:cNvSpPr>
            <a:spLocks noGrp="1"/>
          </p:cNvSpPr>
          <p:nvPr>
            <p:ph type="sldNum" sz="quarter" idx="5"/>
          </p:nvPr>
        </p:nvSpPr>
        <p:spPr/>
        <p:txBody>
          <a:bodyPr/>
          <a:lstStyle/>
          <a:p>
            <a:fld id="{D92833D6-FA53-4647-B07E-5062B842343B}" type="slidenum">
              <a:rPr lang="en-GB" smtClean="0"/>
              <a:pPr/>
              <a:t>5</a:t>
            </a:fld>
            <a:endParaRPr lang="en-GB"/>
          </a:p>
        </p:txBody>
      </p:sp>
    </p:spTree>
    <p:extLst>
      <p:ext uri="{BB962C8B-B14F-4D97-AF65-F5344CB8AC3E}">
        <p14:creationId xmlns:p14="http://schemas.microsoft.com/office/powerpoint/2010/main" val="1049654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Making the most of a work placement</a:t>
            </a:r>
            <a:endParaRPr lang="en-GB" sz="1400" b="0" kern="1200" dirty="0">
              <a:solidFill>
                <a:schemeClr val="tx1"/>
              </a:solidFill>
              <a:latin typeface="+mn-lt"/>
              <a:ea typeface="+mn-ea"/>
              <a:cs typeface="+mn-cs"/>
            </a:endParaRPr>
          </a:p>
          <a:p>
            <a:endParaRPr lang="en-GB" sz="14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Split the class into groups and ask them to consider what </a:t>
            </a:r>
            <a:r>
              <a:rPr lang="en-US" sz="1200" kern="1200" dirty="0" err="1">
                <a:solidFill>
                  <a:schemeClr val="tx1"/>
                </a:solidFill>
                <a:latin typeface="+mn-lt"/>
                <a:ea typeface="+mn-ea"/>
                <a:cs typeface="+mn-cs"/>
              </a:rPr>
              <a:t>behaviours</a:t>
            </a:r>
            <a:r>
              <a:rPr lang="en-US" sz="1200" kern="1200" dirty="0">
                <a:solidFill>
                  <a:schemeClr val="tx1"/>
                </a:solidFill>
                <a:latin typeface="+mn-lt"/>
                <a:ea typeface="+mn-ea"/>
                <a:cs typeface="+mn-cs"/>
              </a:rPr>
              <a:t> an employer would expect to see in a good employee</a:t>
            </a:r>
            <a:r>
              <a:rPr lang="en-GB" sz="1400" kern="1200" dirty="0">
                <a:solidFill>
                  <a:schemeClr val="tx1"/>
                </a:solidFill>
                <a:latin typeface="+mn-lt"/>
                <a:ea typeface="+mn-ea"/>
                <a:cs typeface="+mn-cs"/>
              </a:rPr>
              <a:t>.</a:t>
            </a:r>
            <a:r>
              <a:rPr lang="en-GB" sz="1400" kern="1200" baseline="0" dirty="0">
                <a:solidFill>
                  <a:schemeClr val="tx1"/>
                </a:solidFill>
                <a:latin typeface="+mn-lt"/>
                <a:ea typeface="+mn-ea"/>
                <a:cs typeface="+mn-cs"/>
              </a:rPr>
              <a:t> </a:t>
            </a:r>
            <a:r>
              <a:rPr lang="en-US" sz="1200" kern="1200" dirty="0">
                <a:solidFill>
                  <a:schemeClr val="tx1"/>
                </a:solidFill>
                <a:latin typeface="+mn-lt"/>
                <a:ea typeface="+mn-ea"/>
                <a:cs typeface="+mn-cs"/>
              </a:rPr>
              <a:t>Ask groups to feedback their suggestions,</a:t>
            </a:r>
          </a:p>
          <a:p>
            <a:pPr lvl="0"/>
            <a:endParaRPr lang="en-GB" sz="14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Highlight key points such as:</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Be friendly</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 say hello to other employees</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Be on time</a:t>
            </a:r>
            <a:r>
              <a:rPr lang="en-US" sz="1200" kern="1200" baseline="0" dirty="0">
                <a:solidFill>
                  <a:schemeClr val="tx1"/>
                </a:solidFill>
                <a:latin typeface="+mn-lt"/>
                <a:ea typeface="+mn-ea"/>
                <a:cs typeface="+mn-cs"/>
              </a:rPr>
              <a:t> - </a:t>
            </a:r>
            <a:r>
              <a:rPr lang="en-US" sz="1200" kern="1200" dirty="0">
                <a:solidFill>
                  <a:schemeClr val="tx1"/>
                </a:solidFill>
                <a:latin typeface="+mn-lt"/>
                <a:ea typeface="+mn-ea"/>
                <a:cs typeface="+mn-cs"/>
              </a:rPr>
              <a:t>in the morning, after breaks and for meetings</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Pay attention in meetings - you don’t want to admit you weren’t listening</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Tidy up after yourself - nobody is here to clean up after you at lunch</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Be prepared - pack everything you need the night before</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Follow training and instructions properly - rules are there for a reason</a:t>
            </a:r>
            <a:endParaRPr lang="en-GB" sz="14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Discuss what else pupils could do to make the most of the work placement e.g. don’t be afraid to ask for help, ask questions, show your initiative and ask for some tasks to get started on and work towards achieving your agreed goals.</a:t>
            </a:r>
            <a:endParaRPr lang="en-GB" sz="1400" kern="1200" dirty="0">
              <a:solidFill>
                <a:schemeClr val="tx1"/>
              </a:solidFill>
              <a:latin typeface="+mn-lt"/>
              <a:ea typeface="+mn-ea"/>
              <a:cs typeface="+mn-cs"/>
            </a:endParaRPr>
          </a:p>
          <a:p>
            <a:r>
              <a:rPr lang="en-US" sz="1200" b="1" kern="1200" dirty="0">
                <a:solidFill>
                  <a:schemeClr val="tx1"/>
                </a:solidFill>
                <a:latin typeface="+mn-lt"/>
                <a:ea typeface="+mn-ea"/>
                <a:cs typeface="+mn-cs"/>
              </a:rPr>
              <a:t> </a:t>
            </a:r>
            <a:endParaRPr lang="en-GB" sz="1400" kern="1200" dirty="0">
              <a:solidFill>
                <a:schemeClr val="tx1"/>
              </a:solidFill>
              <a:latin typeface="+mn-lt"/>
              <a:ea typeface="+mn-ea"/>
              <a:cs typeface="+mn-cs"/>
            </a:endParaRPr>
          </a:p>
          <a:p>
            <a:endParaRPr lang="en-GB" dirty="0"/>
          </a:p>
          <a:p>
            <a:endParaRPr lang="en-GB" dirty="0"/>
          </a:p>
        </p:txBody>
      </p:sp>
      <p:sp>
        <p:nvSpPr>
          <p:cNvPr id="4" name="Slide Number Placeholder 3"/>
          <p:cNvSpPr>
            <a:spLocks noGrp="1"/>
          </p:cNvSpPr>
          <p:nvPr>
            <p:ph type="sldNum" sz="quarter" idx="5"/>
          </p:nvPr>
        </p:nvSpPr>
        <p:spPr/>
        <p:txBody>
          <a:bodyPr/>
          <a:lstStyle/>
          <a:p>
            <a:fld id="{D92833D6-FA53-4647-B07E-5062B842343B}" type="slidenum">
              <a:rPr lang="en-GB" smtClean="0"/>
              <a:pPr/>
              <a:t>6</a:t>
            </a:fld>
            <a:endParaRPr lang="en-GB"/>
          </a:p>
        </p:txBody>
      </p:sp>
    </p:spTree>
    <p:extLst>
      <p:ext uri="{BB962C8B-B14F-4D97-AF65-F5344CB8AC3E}">
        <p14:creationId xmlns:p14="http://schemas.microsoft.com/office/powerpoint/2010/main" val="1305083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What to do after a work placement</a:t>
            </a:r>
            <a:endParaRPr lang="en-GB" sz="14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As a class or group discuss what you should do after a placement. Examples include:</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Thank the employer</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Reflect on your learning and use the placement experience to support career decisions and ongoing learning</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Ask</a:t>
            </a:r>
            <a:r>
              <a:rPr lang="en-US" sz="1200" kern="1200" baseline="0" dirty="0">
                <a:solidFill>
                  <a:schemeClr val="tx1"/>
                </a:solidFill>
                <a:latin typeface="+mn-lt"/>
                <a:ea typeface="+mn-ea"/>
                <a:cs typeface="+mn-cs"/>
              </a:rPr>
              <a:t> for feedback from the employer</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Add any relevant details about the work placement to your CV</a:t>
            </a:r>
            <a:endParaRPr lang="en-GB" sz="14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Write your work placement report</a:t>
            </a:r>
          </a:p>
          <a:p>
            <a:pPr lvl="0">
              <a:buFont typeface="Arial" pitchFamily="34" charset="0"/>
              <a:buChar char="•"/>
            </a:pPr>
            <a:r>
              <a:rPr lang="en-US" sz="1200" kern="1200" dirty="0">
                <a:solidFill>
                  <a:schemeClr val="tx1"/>
                </a:solidFill>
                <a:latin typeface="+mn-lt"/>
                <a:ea typeface="+mn-ea"/>
                <a:cs typeface="+mn-cs"/>
              </a:rPr>
              <a:t> Get a reference. Ask if you can add them as a referee on your CV</a:t>
            </a:r>
            <a:endParaRPr lang="en-GB" sz="1400" kern="1200" dirty="0">
              <a:solidFill>
                <a:schemeClr val="tx1"/>
              </a:solidFill>
              <a:latin typeface="+mn-lt"/>
              <a:ea typeface="+mn-ea"/>
              <a:cs typeface="+mn-cs"/>
            </a:endParaRPr>
          </a:p>
          <a:p>
            <a:endParaRPr lang="en-GB" dirty="0"/>
          </a:p>
          <a:p>
            <a:endParaRPr lang="en-GB" dirty="0"/>
          </a:p>
        </p:txBody>
      </p:sp>
      <p:sp>
        <p:nvSpPr>
          <p:cNvPr id="4" name="Slide Number Placeholder 3"/>
          <p:cNvSpPr>
            <a:spLocks noGrp="1"/>
          </p:cNvSpPr>
          <p:nvPr>
            <p:ph type="sldNum" sz="quarter" idx="5"/>
          </p:nvPr>
        </p:nvSpPr>
        <p:spPr/>
        <p:txBody>
          <a:bodyPr/>
          <a:lstStyle/>
          <a:p>
            <a:fld id="{D92833D6-FA53-4647-B07E-5062B842343B}" type="slidenum">
              <a:rPr lang="en-GB" smtClean="0"/>
              <a:pPr/>
              <a:t>7</a:t>
            </a:fld>
            <a:endParaRPr lang="en-GB"/>
          </a:p>
        </p:txBody>
      </p:sp>
    </p:spTree>
    <p:extLst>
      <p:ext uri="{BB962C8B-B14F-4D97-AF65-F5344CB8AC3E}">
        <p14:creationId xmlns:p14="http://schemas.microsoft.com/office/powerpoint/2010/main" val="1276498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Next steps and related activities</a:t>
            </a:r>
          </a:p>
          <a:p>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Once pupils have a confirmed work placement they can use the check list created in class to prepare for their work placement.</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Pupils can explore the Getting a job section in My World of Work for further advice on work placements, interviews, CVs and more.</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Invite employers to give class talks on what to expect in the workplace (you</a:t>
            </a:r>
            <a:r>
              <a:rPr lang="en-US" sz="1200" kern="1200" baseline="0" dirty="0">
                <a:solidFill>
                  <a:schemeClr val="tx1"/>
                </a:solidFill>
                <a:latin typeface="+mn-lt"/>
                <a:ea typeface="+mn-ea"/>
                <a:cs typeface="+mn-cs"/>
              </a:rPr>
              <a:t> can use </a:t>
            </a:r>
            <a:r>
              <a:rPr lang="en-US" sz="1200" kern="1200" dirty="0">
                <a:solidFill>
                  <a:schemeClr val="tx1"/>
                </a:solidFill>
                <a:latin typeface="+mn-lt"/>
                <a:ea typeface="+mn-ea"/>
                <a:cs typeface="+mn-cs"/>
              </a:rPr>
              <a:t>Marketplace on My World of Work to </a:t>
            </a:r>
            <a:r>
              <a:rPr lang="en-US" sz="1200" kern="1200" dirty="0" err="1">
                <a:solidFill>
                  <a:schemeClr val="tx1"/>
                </a:solidFill>
                <a:latin typeface="+mn-lt"/>
                <a:ea typeface="+mn-ea"/>
                <a:cs typeface="+mn-cs"/>
              </a:rPr>
              <a:t>organise</a:t>
            </a:r>
            <a:r>
              <a:rPr lang="en-US" sz="1200" kern="1200" baseline="0" dirty="0">
                <a:solidFill>
                  <a:schemeClr val="tx1"/>
                </a:solidFill>
                <a:latin typeface="+mn-lt"/>
                <a:ea typeface="+mn-ea"/>
                <a:cs typeface="+mn-cs"/>
              </a:rPr>
              <a:t> this)</a:t>
            </a:r>
            <a:r>
              <a:rPr lang="en-US" sz="1200" kern="1200" dirty="0">
                <a:solidFill>
                  <a:schemeClr val="tx1"/>
                </a:solidFill>
                <a:latin typeface="+mn-lt"/>
                <a:ea typeface="+mn-ea"/>
                <a:cs typeface="+mn-cs"/>
              </a:rPr>
              <a:t>.</a:t>
            </a:r>
          </a:p>
          <a:p>
            <a:pPr lvl="0"/>
            <a:endParaRPr lang="en-US" dirty="0"/>
          </a:p>
          <a:p>
            <a:pPr lvl="0"/>
            <a:r>
              <a:rPr lang="en-US" dirty="0">
                <a:hlinkClick r:id="rId3"/>
              </a:rPr>
              <a:t>https://www.myworldofwork.co.uk/marketplace</a:t>
            </a:r>
            <a:endParaRPr lang="en-US" dirty="0"/>
          </a:p>
          <a:p>
            <a:pPr lvl="0"/>
            <a:endParaRPr lang="en-US"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D92833D6-FA53-4647-B07E-5062B842343B}" type="slidenum">
              <a:rPr lang="en-GB" smtClean="0"/>
              <a:pPr/>
              <a:t>8</a:t>
            </a:fld>
            <a:endParaRPr lang="en-GB"/>
          </a:p>
        </p:txBody>
      </p:sp>
    </p:spTree>
    <p:extLst>
      <p:ext uri="{BB962C8B-B14F-4D97-AF65-F5344CB8AC3E}">
        <p14:creationId xmlns:p14="http://schemas.microsoft.com/office/powerpoint/2010/main" val="333640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720F29-2BB3-3645-912C-52E4831B1E58}"/>
              </a:ext>
            </a:extLst>
          </p:cNvPr>
          <p:cNvSpPr>
            <a:spLocks noGrp="1"/>
          </p:cNvSpPr>
          <p:nvPr>
            <p:ph type="subTitle" idx="1"/>
          </p:nvPr>
        </p:nvSpPr>
        <p:spPr>
          <a:xfrm>
            <a:off x="1834394" y="2524980"/>
            <a:ext cx="6192983" cy="1655762"/>
          </a:xfrm>
          <a:prstGeom prst="rect">
            <a:avLst/>
          </a:prstGeom>
        </p:spPr>
        <p:txBody>
          <a:bodyPr/>
          <a:lstStyle>
            <a:lvl1pPr marL="0" indent="0" algn="l">
              <a:buNone/>
              <a:defRPr sz="2400" b="1">
                <a:solidFill>
                  <a:srgbClr val="005F72"/>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8" name="Title Placeholder 1">
            <a:extLst>
              <a:ext uri="{FF2B5EF4-FFF2-40B4-BE49-F238E27FC236}">
                <a16:creationId xmlns:a16="http://schemas.microsoft.com/office/drawing/2014/main" id="{EB897072-A64A-4010-B911-44D44FF8F2EB}"/>
              </a:ext>
            </a:extLst>
          </p:cNvPr>
          <p:cNvSpPr>
            <a:spLocks noGrp="1"/>
          </p:cNvSpPr>
          <p:nvPr>
            <p:ph type="title"/>
          </p:nvPr>
        </p:nvSpPr>
        <p:spPr>
          <a:xfrm>
            <a:off x="1808018" y="365126"/>
            <a:ext cx="6707332"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9" name="Date Placeholder 4">
            <a:extLst>
              <a:ext uri="{FF2B5EF4-FFF2-40B4-BE49-F238E27FC236}">
                <a16:creationId xmlns:a16="http://schemas.microsoft.com/office/drawing/2014/main" id="{BC10F7CE-EACF-42AA-85CE-E47C45B16AE6}"/>
              </a:ext>
            </a:extLst>
          </p:cNvPr>
          <p:cNvSpPr>
            <a:spLocks noGrp="1"/>
          </p:cNvSpPr>
          <p:nvPr>
            <p:ph type="dt" sz="half" idx="10"/>
          </p:nvPr>
        </p:nvSpPr>
        <p:spPr>
          <a:xfrm>
            <a:off x="628650" y="6356351"/>
            <a:ext cx="20574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9/29/2021</a:t>
            </a:fld>
            <a:endParaRPr lang="en-US"/>
          </a:p>
        </p:txBody>
      </p:sp>
      <p:sp>
        <p:nvSpPr>
          <p:cNvPr id="10" name="Footer Placeholder 5">
            <a:extLst>
              <a:ext uri="{FF2B5EF4-FFF2-40B4-BE49-F238E27FC236}">
                <a16:creationId xmlns:a16="http://schemas.microsoft.com/office/drawing/2014/main" id="{6508B7D8-EBA5-4931-BBAF-A73BC81D5E9B}"/>
              </a:ext>
            </a:extLst>
          </p:cNvPr>
          <p:cNvSpPr>
            <a:spLocks noGrp="1"/>
          </p:cNvSpPr>
          <p:nvPr>
            <p:ph type="ftr" sz="quarter" idx="11"/>
          </p:nvPr>
        </p:nvSpPr>
        <p:spPr>
          <a:xfrm>
            <a:off x="3028950" y="6356351"/>
            <a:ext cx="30861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1" name="Slide Number Placeholder 6">
            <a:extLst>
              <a:ext uri="{FF2B5EF4-FFF2-40B4-BE49-F238E27FC236}">
                <a16:creationId xmlns:a16="http://schemas.microsoft.com/office/drawing/2014/main" id="{2BF7B66B-606B-4D66-9CA2-0BF12AF94EF1}"/>
              </a:ext>
            </a:extLst>
          </p:cNvPr>
          <p:cNvSpPr>
            <a:spLocks noGrp="1"/>
          </p:cNvSpPr>
          <p:nvPr>
            <p:ph type="sldNum" sz="quarter" idx="12"/>
          </p:nvPr>
        </p:nvSpPr>
        <p:spPr>
          <a:xfrm>
            <a:off x="6457950" y="6356351"/>
            <a:ext cx="20574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80931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30EAF-CADC-E143-811F-2B35C9FD9D1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D6CF2B5-929E-3847-B0D7-74DFBF9F201A}"/>
              </a:ext>
            </a:extLst>
          </p:cNvPr>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6101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71B0E8-14A9-4847-8596-ACDBC4FAB57E}"/>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9CC34D6-E3F3-9345-A675-E83750BF4CAC}"/>
              </a:ext>
            </a:extLst>
          </p:cNvPr>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4">
            <a:extLst>
              <a:ext uri="{FF2B5EF4-FFF2-40B4-BE49-F238E27FC236}">
                <a16:creationId xmlns:a16="http://schemas.microsoft.com/office/drawing/2014/main" id="{B1E62CD9-E179-4027-A63B-CB19E164E8F9}"/>
              </a:ext>
            </a:extLst>
          </p:cNvPr>
          <p:cNvSpPr>
            <a:spLocks noGrp="1"/>
          </p:cNvSpPr>
          <p:nvPr>
            <p:ph type="dt" sz="half" idx="10"/>
          </p:nvPr>
        </p:nvSpPr>
        <p:spPr>
          <a:xfrm>
            <a:off x="628650" y="6356351"/>
            <a:ext cx="20574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9/29/2021</a:t>
            </a:fld>
            <a:endParaRPr lang="en-US"/>
          </a:p>
        </p:txBody>
      </p:sp>
      <p:sp>
        <p:nvSpPr>
          <p:cNvPr id="8" name="Footer Placeholder 5">
            <a:extLst>
              <a:ext uri="{FF2B5EF4-FFF2-40B4-BE49-F238E27FC236}">
                <a16:creationId xmlns:a16="http://schemas.microsoft.com/office/drawing/2014/main" id="{491581B8-2B98-43FD-98F5-74AF924F314A}"/>
              </a:ext>
            </a:extLst>
          </p:cNvPr>
          <p:cNvSpPr>
            <a:spLocks noGrp="1"/>
          </p:cNvSpPr>
          <p:nvPr>
            <p:ph type="ftr" sz="quarter" idx="11"/>
          </p:nvPr>
        </p:nvSpPr>
        <p:spPr>
          <a:xfrm>
            <a:off x="3028950" y="6356351"/>
            <a:ext cx="30861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9" name="Slide Number Placeholder 6">
            <a:extLst>
              <a:ext uri="{FF2B5EF4-FFF2-40B4-BE49-F238E27FC236}">
                <a16:creationId xmlns:a16="http://schemas.microsoft.com/office/drawing/2014/main" id="{B951C82A-3BCF-446B-A700-478A22893B36}"/>
              </a:ext>
            </a:extLst>
          </p:cNvPr>
          <p:cNvSpPr>
            <a:spLocks noGrp="1"/>
          </p:cNvSpPr>
          <p:nvPr>
            <p:ph type="sldNum" sz="quarter" idx="12"/>
          </p:nvPr>
        </p:nvSpPr>
        <p:spPr>
          <a:xfrm>
            <a:off x="6457950" y="6356351"/>
            <a:ext cx="20574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419283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01F87-8715-4BE4-BC53-3DD9A537DA2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017F3900-8A84-4D1C-986B-58CFB67982C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7" name="Date Placeholder 4">
            <a:extLst>
              <a:ext uri="{FF2B5EF4-FFF2-40B4-BE49-F238E27FC236}">
                <a16:creationId xmlns:a16="http://schemas.microsoft.com/office/drawing/2014/main" id="{1AA08A64-ADA8-4F5A-8DDD-87E0F856CBE0}"/>
              </a:ext>
            </a:extLst>
          </p:cNvPr>
          <p:cNvSpPr>
            <a:spLocks noGrp="1"/>
          </p:cNvSpPr>
          <p:nvPr>
            <p:ph type="dt" sz="half" idx="10"/>
          </p:nvPr>
        </p:nvSpPr>
        <p:spPr>
          <a:xfrm>
            <a:off x="628650" y="6356351"/>
            <a:ext cx="2057400" cy="365125"/>
          </a:xfrm>
          <a:prstGeom prst="rect">
            <a:avLst/>
          </a:prstGeo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9/29/2021</a:t>
            </a:fld>
            <a:endParaRPr lang="en-US"/>
          </a:p>
        </p:txBody>
      </p:sp>
      <p:sp>
        <p:nvSpPr>
          <p:cNvPr id="8" name="Footer Placeholder 5">
            <a:extLst>
              <a:ext uri="{FF2B5EF4-FFF2-40B4-BE49-F238E27FC236}">
                <a16:creationId xmlns:a16="http://schemas.microsoft.com/office/drawing/2014/main" id="{A2F9BE8F-72AC-4037-9986-1C2177CFD4FC}"/>
              </a:ext>
            </a:extLst>
          </p:cNvPr>
          <p:cNvSpPr>
            <a:spLocks noGrp="1"/>
          </p:cNvSpPr>
          <p:nvPr>
            <p:ph type="ftr" sz="quarter" idx="11"/>
          </p:nvPr>
        </p:nvSpPr>
        <p:spPr>
          <a:xfrm>
            <a:off x="3028950" y="6356351"/>
            <a:ext cx="3086100" cy="365125"/>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9" name="Slide Number Placeholder 6">
            <a:extLst>
              <a:ext uri="{FF2B5EF4-FFF2-40B4-BE49-F238E27FC236}">
                <a16:creationId xmlns:a16="http://schemas.microsoft.com/office/drawing/2014/main" id="{E12544FF-1A7B-4BC6-BBD3-EB90CA91BC2A}"/>
              </a:ext>
            </a:extLst>
          </p:cNvPr>
          <p:cNvSpPr>
            <a:spLocks noGrp="1"/>
          </p:cNvSpPr>
          <p:nvPr>
            <p:ph type="sldNum" sz="quarter" idx="12"/>
          </p:nvPr>
        </p:nvSpPr>
        <p:spPr>
          <a:xfrm>
            <a:off x="6457950" y="6356351"/>
            <a:ext cx="2057400" cy="365125"/>
          </a:xfrm>
          <a:prstGeom prst="rect">
            <a:avLst/>
          </a:prstGeo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54736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079C-CEF0-42A2-9027-031AFF0A2B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EADA69-C70D-4FAA-83C2-263426DA81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64E2D4-FC18-462E-AE04-4273415BC6FB}"/>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29/09/2021</a:t>
            </a:fld>
            <a:endParaRPr lang="en-GB"/>
          </a:p>
        </p:txBody>
      </p:sp>
      <p:sp>
        <p:nvSpPr>
          <p:cNvPr id="5" name="Footer Placeholder 4">
            <a:extLst>
              <a:ext uri="{FF2B5EF4-FFF2-40B4-BE49-F238E27FC236}">
                <a16:creationId xmlns:a16="http://schemas.microsoft.com/office/drawing/2014/main" id="{C0F19D8A-83F2-4BBC-A142-CBB332A14EA1}"/>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B8B835F5-5A99-4CBC-B18F-57CB97266724}"/>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3078244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22886-AF60-4C49-95F5-5606367E67E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08C46E-2793-4006-8141-CE5F587AC5E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C6E66-0E5D-4B97-BDCF-202FC8D10AE0}"/>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29/09/2021</a:t>
            </a:fld>
            <a:endParaRPr lang="en-GB"/>
          </a:p>
        </p:txBody>
      </p:sp>
      <p:sp>
        <p:nvSpPr>
          <p:cNvPr id="5" name="Footer Placeholder 4">
            <a:extLst>
              <a:ext uri="{FF2B5EF4-FFF2-40B4-BE49-F238E27FC236}">
                <a16:creationId xmlns:a16="http://schemas.microsoft.com/office/drawing/2014/main" id="{B22175E7-5777-4C78-90ED-ADE680161818}"/>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572AF2F-4DF3-4416-B278-A4B6277EA603}"/>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1511085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F13EB-5390-4A6C-A7FB-95CD8BCB02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86334C-821A-4CD6-A1FF-F358E47501F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20E25C-4B09-4AB2-8686-9A76A942B83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8588025-B884-47CA-8148-1E95EC9742DA}"/>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29/09/2021</a:t>
            </a:fld>
            <a:endParaRPr lang="en-GB"/>
          </a:p>
        </p:txBody>
      </p:sp>
      <p:sp>
        <p:nvSpPr>
          <p:cNvPr id="6" name="Footer Placeholder 5">
            <a:extLst>
              <a:ext uri="{FF2B5EF4-FFF2-40B4-BE49-F238E27FC236}">
                <a16:creationId xmlns:a16="http://schemas.microsoft.com/office/drawing/2014/main" id="{8665ECFD-6B52-43C7-A5F3-0F4CA857679E}"/>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48C5155-6B40-4F92-BDD9-E2ECF00B2EB0}"/>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1798883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A2E19-BC44-4DF5-9F62-15B19206869F}"/>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DA4CED-6029-4F2D-B07A-E9E2607D471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2CF5D3A-70DB-411C-940C-C34EA4C38D4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2DE978-B2B0-4302-8D45-80AA1181456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54AF466-7CB8-4979-BD01-E3B85EFAC96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1A4928C-6631-4FFF-A517-F6F8948A9F0C}"/>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29/09/2021</a:t>
            </a:fld>
            <a:endParaRPr lang="en-GB"/>
          </a:p>
        </p:txBody>
      </p:sp>
      <p:sp>
        <p:nvSpPr>
          <p:cNvPr id="8" name="Footer Placeholder 7">
            <a:extLst>
              <a:ext uri="{FF2B5EF4-FFF2-40B4-BE49-F238E27FC236}">
                <a16:creationId xmlns:a16="http://schemas.microsoft.com/office/drawing/2014/main" id="{35A0C27D-5DC0-4DB2-B528-FCB08B423F0A}"/>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FD152C62-208D-41FF-A4B9-D93A2BBC2C0F}"/>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1323908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4A644-196D-4CC5-A912-E6590A490A1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4A2939C-375C-4121-9546-6E0C7C60E3FA}"/>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29/09/2021</a:t>
            </a:fld>
            <a:endParaRPr lang="en-GB"/>
          </a:p>
        </p:txBody>
      </p:sp>
      <p:sp>
        <p:nvSpPr>
          <p:cNvPr id="4" name="Footer Placeholder 3">
            <a:extLst>
              <a:ext uri="{FF2B5EF4-FFF2-40B4-BE49-F238E27FC236}">
                <a16:creationId xmlns:a16="http://schemas.microsoft.com/office/drawing/2014/main" id="{C1B8897B-DEA1-4203-9D37-A88A1334B9C2}"/>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018A90BC-571E-48F8-B27D-39D146336366}"/>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1872716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25B58B-4C3A-4602-898B-57825373A6B6}"/>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29/09/2021</a:t>
            </a:fld>
            <a:endParaRPr lang="en-GB"/>
          </a:p>
        </p:txBody>
      </p:sp>
      <p:sp>
        <p:nvSpPr>
          <p:cNvPr id="3" name="Footer Placeholder 2">
            <a:extLst>
              <a:ext uri="{FF2B5EF4-FFF2-40B4-BE49-F238E27FC236}">
                <a16:creationId xmlns:a16="http://schemas.microsoft.com/office/drawing/2014/main" id="{DA068D2F-EAFE-443C-8097-4F5A50BB3B55}"/>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308E7AB8-BCA4-48B3-8B39-77E070134E53}"/>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29820183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97439-E9E3-4186-9330-D31235B6E72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CBE434-A842-479A-AF29-F3271DDE11C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DEB10A-07F9-46E6-BD6A-5209D03B4D2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A972EF0-6F4C-4C23-A5CB-910B4AB285E5}"/>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29/09/2021</a:t>
            </a:fld>
            <a:endParaRPr lang="en-GB"/>
          </a:p>
        </p:txBody>
      </p:sp>
      <p:sp>
        <p:nvSpPr>
          <p:cNvPr id="6" name="Footer Placeholder 5">
            <a:extLst>
              <a:ext uri="{FF2B5EF4-FFF2-40B4-BE49-F238E27FC236}">
                <a16:creationId xmlns:a16="http://schemas.microsoft.com/office/drawing/2014/main" id="{8BC537E3-4566-4F0E-8378-A81774FAA14F}"/>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A698999A-443F-4254-AEA6-11499AAEB9AF}"/>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321001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96FB-901B-AA43-A70B-707883C7A0A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9B9A071-2CDB-FF4A-AF44-584179AE0D22}"/>
              </a:ext>
            </a:extLst>
          </p:cNvPr>
          <p:cNvSpPr>
            <a:spLocks noGrp="1"/>
          </p:cNvSpPr>
          <p:nvPr>
            <p:ph idx="1"/>
          </p:nvPr>
        </p:nvSpPr>
        <p:spPr>
          <a:xfrm>
            <a:off x="628650" y="1825625"/>
            <a:ext cx="78867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4">
            <a:extLst>
              <a:ext uri="{FF2B5EF4-FFF2-40B4-BE49-F238E27FC236}">
                <a16:creationId xmlns:a16="http://schemas.microsoft.com/office/drawing/2014/main" id="{2F3EDB94-A405-421E-B342-C9DCAE3E7EF9}"/>
              </a:ext>
            </a:extLst>
          </p:cNvPr>
          <p:cNvSpPr>
            <a:spLocks noGrp="1"/>
          </p:cNvSpPr>
          <p:nvPr>
            <p:ph type="dt" sz="half" idx="10"/>
          </p:nvPr>
        </p:nvSpPr>
        <p:spPr>
          <a:xfrm>
            <a:off x="628650" y="6356351"/>
            <a:ext cx="20574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9/29/2021</a:t>
            </a:fld>
            <a:endParaRPr lang="en-US"/>
          </a:p>
        </p:txBody>
      </p:sp>
      <p:sp>
        <p:nvSpPr>
          <p:cNvPr id="8" name="Footer Placeholder 5">
            <a:extLst>
              <a:ext uri="{FF2B5EF4-FFF2-40B4-BE49-F238E27FC236}">
                <a16:creationId xmlns:a16="http://schemas.microsoft.com/office/drawing/2014/main" id="{97274A10-E96F-49C4-A021-A5FD8D3DA886}"/>
              </a:ext>
            </a:extLst>
          </p:cNvPr>
          <p:cNvSpPr>
            <a:spLocks noGrp="1"/>
          </p:cNvSpPr>
          <p:nvPr>
            <p:ph type="ftr" sz="quarter" idx="11"/>
          </p:nvPr>
        </p:nvSpPr>
        <p:spPr>
          <a:xfrm>
            <a:off x="3028950" y="6356351"/>
            <a:ext cx="30861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9" name="Slide Number Placeholder 6">
            <a:extLst>
              <a:ext uri="{FF2B5EF4-FFF2-40B4-BE49-F238E27FC236}">
                <a16:creationId xmlns:a16="http://schemas.microsoft.com/office/drawing/2014/main" id="{89ED6DC2-B6D2-4D15-BFA5-474BDEEDAFBD}"/>
              </a:ext>
            </a:extLst>
          </p:cNvPr>
          <p:cNvSpPr>
            <a:spLocks noGrp="1"/>
          </p:cNvSpPr>
          <p:nvPr>
            <p:ph type="sldNum" sz="quarter" idx="12"/>
          </p:nvPr>
        </p:nvSpPr>
        <p:spPr>
          <a:xfrm>
            <a:off x="6457950" y="6356351"/>
            <a:ext cx="20574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1604736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C95C7-E505-4745-B70D-A492815BC82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C18F77-BC52-4779-A27A-CB2EA9FF8CB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DA00AB10-61D2-4D33-8589-147731DE975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FEF14E3-2578-4D6D-B84C-84E1F761AA2D}"/>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29/09/2021</a:t>
            </a:fld>
            <a:endParaRPr lang="en-GB"/>
          </a:p>
        </p:txBody>
      </p:sp>
      <p:sp>
        <p:nvSpPr>
          <p:cNvPr id="6" name="Footer Placeholder 5">
            <a:extLst>
              <a:ext uri="{FF2B5EF4-FFF2-40B4-BE49-F238E27FC236}">
                <a16:creationId xmlns:a16="http://schemas.microsoft.com/office/drawing/2014/main" id="{A611E6B9-C232-4B3A-8721-ADEB123167A9}"/>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9ACA3F09-45C6-4EEE-BB06-3BE28F6FB63B}"/>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67699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EAA0B-D5D3-4037-8B0C-99F0EC1A4B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5F025F-0839-4FBB-A34E-C6C6B299F0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129AE5-9CCD-47A7-95B7-9720FE2D392E}"/>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29/09/2021</a:t>
            </a:fld>
            <a:endParaRPr lang="en-GB"/>
          </a:p>
        </p:txBody>
      </p:sp>
      <p:sp>
        <p:nvSpPr>
          <p:cNvPr id="5" name="Footer Placeholder 4">
            <a:extLst>
              <a:ext uri="{FF2B5EF4-FFF2-40B4-BE49-F238E27FC236}">
                <a16:creationId xmlns:a16="http://schemas.microsoft.com/office/drawing/2014/main" id="{0CBECD34-C61F-4AF7-A268-C09FFE3A98B1}"/>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19227B5-E18A-4FEF-8E83-D981A699E2FD}"/>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4247076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2A81AF-00C2-4A95-B4DC-EFEDB3ED4D0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5582D4-B755-4ABC-8294-E9FF26F33A3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D1F870-8097-45FF-8851-F594FD7353D6}"/>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29/09/2021</a:t>
            </a:fld>
            <a:endParaRPr lang="en-GB"/>
          </a:p>
        </p:txBody>
      </p:sp>
      <p:sp>
        <p:nvSpPr>
          <p:cNvPr id="5" name="Footer Placeholder 4">
            <a:extLst>
              <a:ext uri="{FF2B5EF4-FFF2-40B4-BE49-F238E27FC236}">
                <a16:creationId xmlns:a16="http://schemas.microsoft.com/office/drawing/2014/main" id="{2C364755-8862-43AF-BA6E-0658822B696A}"/>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B3E590D-28EA-4C59-AB37-C63BDC403B28}"/>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245877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9EB7B9-DAAB-3F4E-9A5B-385B11229091}"/>
              </a:ext>
            </a:extLst>
          </p:cNvPr>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dirty="0"/>
              <a:t>Click to edit Master text styles</a:t>
            </a:r>
          </a:p>
        </p:txBody>
      </p:sp>
      <p:sp>
        <p:nvSpPr>
          <p:cNvPr id="7" name="Title Placeholder 1">
            <a:extLst>
              <a:ext uri="{FF2B5EF4-FFF2-40B4-BE49-F238E27FC236}">
                <a16:creationId xmlns:a16="http://schemas.microsoft.com/office/drawing/2014/main" id="{4675E787-DCFF-4BE2-AA90-5023ADBFD55F}"/>
              </a:ext>
            </a:extLst>
          </p:cNvPr>
          <p:cNvSpPr>
            <a:spLocks noGrp="1"/>
          </p:cNvSpPr>
          <p:nvPr>
            <p:ph type="title"/>
          </p:nvPr>
        </p:nvSpPr>
        <p:spPr>
          <a:xfrm>
            <a:off x="1808018" y="365126"/>
            <a:ext cx="6707332"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8" name="Date Placeholder 4">
            <a:extLst>
              <a:ext uri="{FF2B5EF4-FFF2-40B4-BE49-F238E27FC236}">
                <a16:creationId xmlns:a16="http://schemas.microsoft.com/office/drawing/2014/main" id="{E7688056-8341-4282-88AD-5914040A4DC9}"/>
              </a:ext>
            </a:extLst>
          </p:cNvPr>
          <p:cNvSpPr>
            <a:spLocks noGrp="1"/>
          </p:cNvSpPr>
          <p:nvPr>
            <p:ph type="dt" sz="half" idx="10"/>
          </p:nvPr>
        </p:nvSpPr>
        <p:spPr>
          <a:xfrm>
            <a:off x="628650" y="6356351"/>
            <a:ext cx="20574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9/29/2021</a:t>
            </a:fld>
            <a:endParaRPr lang="en-US"/>
          </a:p>
        </p:txBody>
      </p:sp>
      <p:sp>
        <p:nvSpPr>
          <p:cNvPr id="9" name="Footer Placeholder 5">
            <a:extLst>
              <a:ext uri="{FF2B5EF4-FFF2-40B4-BE49-F238E27FC236}">
                <a16:creationId xmlns:a16="http://schemas.microsoft.com/office/drawing/2014/main" id="{80A16F21-B2FD-45EE-8669-46C9A135EC64}"/>
              </a:ext>
            </a:extLst>
          </p:cNvPr>
          <p:cNvSpPr>
            <a:spLocks noGrp="1"/>
          </p:cNvSpPr>
          <p:nvPr>
            <p:ph type="ftr" sz="quarter" idx="11"/>
          </p:nvPr>
        </p:nvSpPr>
        <p:spPr>
          <a:xfrm>
            <a:off x="3028950" y="6356351"/>
            <a:ext cx="30861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0" name="Slide Number Placeholder 6">
            <a:extLst>
              <a:ext uri="{FF2B5EF4-FFF2-40B4-BE49-F238E27FC236}">
                <a16:creationId xmlns:a16="http://schemas.microsoft.com/office/drawing/2014/main" id="{BF8607FB-2AD0-4FCC-BB5D-165D04BC0E6D}"/>
              </a:ext>
            </a:extLst>
          </p:cNvPr>
          <p:cNvSpPr>
            <a:spLocks noGrp="1"/>
          </p:cNvSpPr>
          <p:nvPr>
            <p:ph type="sldNum" sz="quarter" idx="12"/>
          </p:nvPr>
        </p:nvSpPr>
        <p:spPr>
          <a:xfrm>
            <a:off x="6457950" y="6356351"/>
            <a:ext cx="20574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43658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305A5-E28E-8142-954C-83D2EF89F47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72A6455-DBBF-D34F-A66A-246EFBF23D3B}"/>
              </a:ext>
            </a:extLst>
          </p:cNvPr>
          <p:cNvSpPr>
            <a:spLocks noGrp="1"/>
          </p:cNvSpPr>
          <p:nvPr>
            <p:ph sz="half" idx="1"/>
          </p:nvPr>
        </p:nvSpPr>
        <p:spPr>
          <a:xfrm>
            <a:off x="628650" y="1825625"/>
            <a:ext cx="38862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DD912D1C-B72B-C646-A9CA-C43B36CFB51A}"/>
              </a:ext>
            </a:extLst>
          </p:cNvPr>
          <p:cNvSpPr>
            <a:spLocks noGrp="1"/>
          </p:cNvSpPr>
          <p:nvPr>
            <p:ph sz="half" idx="2"/>
          </p:nvPr>
        </p:nvSpPr>
        <p:spPr>
          <a:xfrm>
            <a:off x="4629150" y="1825625"/>
            <a:ext cx="38862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2174C20-110F-9F4E-A895-CC73E3B63CEB}"/>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9/29/2021</a:t>
            </a:fld>
            <a:endParaRPr lang="en-US"/>
          </a:p>
        </p:txBody>
      </p:sp>
      <p:sp>
        <p:nvSpPr>
          <p:cNvPr id="6" name="Footer Placeholder 5">
            <a:extLst>
              <a:ext uri="{FF2B5EF4-FFF2-40B4-BE49-F238E27FC236}">
                <a16:creationId xmlns:a16="http://schemas.microsoft.com/office/drawing/2014/main" id="{144A1EC6-77EF-2F4E-B07A-00C8A7ECB4F5}"/>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a:extLst>
              <a:ext uri="{FF2B5EF4-FFF2-40B4-BE49-F238E27FC236}">
                <a16:creationId xmlns:a16="http://schemas.microsoft.com/office/drawing/2014/main" id="{72903743-546D-E64F-B259-FBF38C369745}"/>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303860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C51D51F-9CCC-6641-9DFC-39DB7DE9ABC8}"/>
              </a:ext>
            </a:extLst>
          </p:cNvPr>
          <p:cNvSpPr>
            <a:spLocks noGrp="1"/>
          </p:cNvSpPr>
          <p:nvPr>
            <p:ph type="body" idx="1"/>
          </p:nvPr>
        </p:nvSpPr>
        <p:spPr>
          <a:xfrm>
            <a:off x="629842" y="1681163"/>
            <a:ext cx="3868340" cy="823912"/>
          </a:xfrm>
          <a:prstGeom prst="rect">
            <a:avLst/>
          </a:prstGeo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4BBE30A1-6B24-BC45-87B6-13FDFA79F861}"/>
              </a:ext>
            </a:extLst>
          </p:cNvPr>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946FDD7-F1D8-EB4A-A6C4-114D10A68C99}"/>
              </a:ext>
            </a:extLst>
          </p:cNvPr>
          <p:cNvSpPr>
            <a:spLocks noGrp="1"/>
          </p:cNvSpPr>
          <p:nvPr>
            <p:ph type="body" sz="quarter" idx="3"/>
          </p:nvPr>
        </p:nvSpPr>
        <p:spPr>
          <a:xfrm>
            <a:off x="4629150" y="1681163"/>
            <a:ext cx="3887391" cy="823912"/>
          </a:xfrm>
          <a:prstGeom prst="rect">
            <a:avLst/>
          </a:prstGeo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1CDC3BBC-0283-A848-AF4F-C29CEBC968E0}"/>
              </a:ext>
            </a:extLst>
          </p:cNvPr>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Title Placeholder 1">
            <a:extLst>
              <a:ext uri="{FF2B5EF4-FFF2-40B4-BE49-F238E27FC236}">
                <a16:creationId xmlns:a16="http://schemas.microsoft.com/office/drawing/2014/main" id="{238F2AC7-37C4-4B39-9708-EC22FCB9FAA1}"/>
              </a:ext>
            </a:extLst>
          </p:cNvPr>
          <p:cNvSpPr>
            <a:spLocks noGrp="1"/>
          </p:cNvSpPr>
          <p:nvPr>
            <p:ph type="title"/>
          </p:nvPr>
        </p:nvSpPr>
        <p:spPr>
          <a:xfrm>
            <a:off x="1808018" y="365126"/>
            <a:ext cx="6707332"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11" name="Date Placeholder 4">
            <a:extLst>
              <a:ext uri="{FF2B5EF4-FFF2-40B4-BE49-F238E27FC236}">
                <a16:creationId xmlns:a16="http://schemas.microsoft.com/office/drawing/2014/main" id="{9037F52D-BE88-4CE7-A36E-66A83C46EB07}"/>
              </a:ext>
            </a:extLst>
          </p:cNvPr>
          <p:cNvSpPr>
            <a:spLocks noGrp="1"/>
          </p:cNvSpPr>
          <p:nvPr>
            <p:ph type="dt" sz="half" idx="10"/>
          </p:nvPr>
        </p:nvSpPr>
        <p:spPr>
          <a:xfrm>
            <a:off x="628650" y="6356351"/>
            <a:ext cx="20574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9/29/2021</a:t>
            </a:fld>
            <a:endParaRPr lang="en-US"/>
          </a:p>
        </p:txBody>
      </p:sp>
      <p:sp>
        <p:nvSpPr>
          <p:cNvPr id="12" name="Footer Placeholder 5">
            <a:extLst>
              <a:ext uri="{FF2B5EF4-FFF2-40B4-BE49-F238E27FC236}">
                <a16:creationId xmlns:a16="http://schemas.microsoft.com/office/drawing/2014/main" id="{150D71AA-5B6C-482D-9916-EA2D21DCEF9C}"/>
              </a:ext>
            </a:extLst>
          </p:cNvPr>
          <p:cNvSpPr>
            <a:spLocks noGrp="1"/>
          </p:cNvSpPr>
          <p:nvPr>
            <p:ph type="ftr" sz="quarter" idx="11"/>
          </p:nvPr>
        </p:nvSpPr>
        <p:spPr>
          <a:xfrm>
            <a:off x="3028950" y="6356351"/>
            <a:ext cx="30861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3" name="Slide Number Placeholder 6">
            <a:extLst>
              <a:ext uri="{FF2B5EF4-FFF2-40B4-BE49-F238E27FC236}">
                <a16:creationId xmlns:a16="http://schemas.microsoft.com/office/drawing/2014/main" id="{11E6CB2D-1359-4A0D-B392-A8153025DFDB}"/>
              </a:ext>
            </a:extLst>
          </p:cNvPr>
          <p:cNvSpPr>
            <a:spLocks noGrp="1"/>
          </p:cNvSpPr>
          <p:nvPr>
            <p:ph type="sldNum" sz="quarter" idx="12"/>
          </p:nvPr>
        </p:nvSpPr>
        <p:spPr>
          <a:xfrm>
            <a:off x="6457950" y="6356351"/>
            <a:ext cx="20574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272894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8925-4655-D748-9013-FF712CFCB0E5}"/>
              </a:ext>
            </a:extLst>
          </p:cNvPr>
          <p:cNvSpPr>
            <a:spLocks noGrp="1"/>
          </p:cNvSpPr>
          <p:nvPr>
            <p:ph type="title"/>
          </p:nvPr>
        </p:nvSpPr>
        <p:spPr/>
        <p:txBody>
          <a:bodyPr/>
          <a:lstStyle/>
          <a:p>
            <a:r>
              <a:rPr lang="en-GB"/>
              <a:t>Click to edit Master title style</a:t>
            </a:r>
            <a:endParaRPr lang="en-US"/>
          </a:p>
        </p:txBody>
      </p:sp>
      <p:sp>
        <p:nvSpPr>
          <p:cNvPr id="6" name="Date Placeholder 4">
            <a:extLst>
              <a:ext uri="{FF2B5EF4-FFF2-40B4-BE49-F238E27FC236}">
                <a16:creationId xmlns:a16="http://schemas.microsoft.com/office/drawing/2014/main" id="{BB2D9CA1-2782-48FB-AB59-4B4C6EBCBC79}"/>
              </a:ext>
            </a:extLst>
          </p:cNvPr>
          <p:cNvSpPr>
            <a:spLocks noGrp="1"/>
          </p:cNvSpPr>
          <p:nvPr>
            <p:ph type="dt" sz="half" idx="10"/>
          </p:nvPr>
        </p:nvSpPr>
        <p:spPr>
          <a:xfrm>
            <a:off x="628650" y="6356351"/>
            <a:ext cx="20574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9/29/2021</a:t>
            </a:fld>
            <a:endParaRPr lang="en-US"/>
          </a:p>
        </p:txBody>
      </p:sp>
      <p:sp>
        <p:nvSpPr>
          <p:cNvPr id="7" name="Footer Placeholder 5">
            <a:extLst>
              <a:ext uri="{FF2B5EF4-FFF2-40B4-BE49-F238E27FC236}">
                <a16:creationId xmlns:a16="http://schemas.microsoft.com/office/drawing/2014/main" id="{A8F7B41F-B9F4-4AED-987C-C1F7A9D246AB}"/>
              </a:ext>
            </a:extLst>
          </p:cNvPr>
          <p:cNvSpPr>
            <a:spLocks noGrp="1"/>
          </p:cNvSpPr>
          <p:nvPr>
            <p:ph type="ftr" sz="quarter" idx="11"/>
          </p:nvPr>
        </p:nvSpPr>
        <p:spPr>
          <a:xfrm>
            <a:off x="3028950" y="6356351"/>
            <a:ext cx="30861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8" name="Slide Number Placeholder 6">
            <a:extLst>
              <a:ext uri="{FF2B5EF4-FFF2-40B4-BE49-F238E27FC236}">
                <a16:creationId xmlns:a16="http://schemas.microsoft.com/office/drawing/2014/main" id="{28FD1299-5D45-4837-8415-BABF40ED44BD}"/>
              </a:ext>
            </a:extLst>
          </p:cNvPr>
          <p:cNvSpPr>
            <a:spLocks noGrp="1"/>
          </p:cNvSpPr>
          <p:nvPr>
            <p:ph type="sldNum" sz="quarter" idx="12"/>
          </p:nvPr>
        </p:nvSpPr>
        <p:spPr>
          <a:xfrm>
            <a:off x="6457950" y="6356351"/>
            <a:ext cx="20574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202362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AAFA6D-D97E-4D58-8A42-D4B24A2D10A0}"/>
              </a:ext>
            </a:extLst>
          </p:cNvPr>
          <p:cNvSpPr>
            <a:spLocks noGrp="1"/>
          </p:cNvSpPr>
          <p:nvPr>
            <p:ph type="dt" sz="half" idx="10"/>
          </p:nvPr>
        </p:nvSpPr>
        <p:spPr>
          <a:xfrm>
            <a:off x="628650" y="6356351"/>
            <a:ext cx="20574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9/29/2021</a:t>
            </a:fld>
            <a:endParaRPr lang="en-US"/>
          </a:p>
        </p:txBody>
      </p:sp>
      <p:sp>
        <p:nvSpPr>
          <p:cNvPr id="6" name="Footer Placeholder 5">
            <a:extLst>
              <a:ext uri="{FF2B5EF4-FFF2-40B4-BE49-F238E27FC236}">
                <a16:creationId xmlns:a16="http://schemas.microsoft.com/office/drawing/2014/main" id="{574BB86B-FB2D-4123-8A86-4A18CC36DE59}"/>
              </a:ext>
            </a:extLst>
          </p:cNvPr>
          <p:cNvSpPr>
            <a:spLocks noGrp="1"/>
          </p:cNvSpPr>
          <p:nvPr>
            <p:ph type="ftr" sz="quarter" idx="11"/>
          </p:nvPr>
        </p:nvSpPr>
        <p:spPr>
          <a:xfrm>
            <a:off x="3028950" y="6356351"/>
            <a:ext cx="30861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a:extLst>
              <a:ext uri="{FF2B5EF4-FFF2-40B4-BE49-F238E27FC236}">
                <a16:creationId xmlns:a16="http://schemas.microsoft.com/office/drawing/2014/main" id="{0F7A08D5-AF5A-49FF-A27B-90839C93DC21}"/>
              </a:ext>
            </a:extLst>
          </p:cNvPr>
          <p:cNvSpPr>
            <a:spLocks noGrp="1"/>
          </p:cNvSpPr>
          <p:nvPr>
            <p:ph type="sldNum" sz="quarter" idx="12"/>
          </p:nvPr>
        </p:nvSpPr>
        <p:spPr>
          <a:xfrm>
            <a:off x="6457950" y="6356351"/>
            <a:ext cx="20574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408802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13E8-5268-8041-91FC-9A039399976E}"/>
              </a:ext>
            </a:extLst>
          </p:cNvPr>
          <p:cNvSpPr>
            <a:spLocks noGrp="1"/>
          </p:cNvSpPr>
          <p:nvPr>
            <p:ph type="title"/>
          </p:nvPr>
        </p:nvSpPr>
        <p:spPr>
          <a:xfrm>
            <a:off x="1702183" y="457200"/>
            <a:ext cx="2949178"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3E782AB-36F4-2744-BC43-D767C0726529}"/>
              </a:ext>
            </a:extLst>
          </p:cNvPr>
          <p:cNvSpPr>
            <a:spLocks noGrp="1"/>
          </p:cNvSpPr>
          <p:nvPr>
            <p:ph idx="1"/>
          </p:nvPr>
        </p:nvSpPr>
        <p:spPr>
          <a:xfrm>
            <a:off x="4766463" y="987426"/>
            <a:ext cx="4377538" cy="4873625"/>
          </a:xfrm>
          <a:prstGeom prst="rect">
            <a:avLst/>
          </a:prstGeom>
        </p:spPr>
        <p:txBody>
          <a:bodyPr/>
          <a:lstStyle>
            <a:lvl1pPr>
              <a:defRPr sz="24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2CB095A-CF64-3340-AA6F-4534F7664AF3}"/>
              </a:ext>
            </a:extLst>
          </p:cNvPr>
          <p:cNvSpPr>
            <a:spLocks noGrp="1"/>
          </p:cNvSpPr>
          <p:nvPr>
            <p:ph type="body" sz="half" idx="2"/>
          </p:nvPr>
        </p:nvSpPr>
        <p:spPr>
          <a:xfrm>
            <a:off x="1702183" y="2057400"/>
            <a:ext cx="2949178" cy="3811588"/>
          </a:xfrm>
          <a:prstGeom prst="rect">
            <a:avLst/>
          </a:prstGeo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8" name="Date Placeholder 4">
            <a:extLst>
              <a:ext uri="{FF2B5EF4-FFF2-40B4-BE49-F238E27FC236}">
                <a16:creationId xmlns:a16="http://schemas.microsoft.com/office/drawing/2014/main" id="{6B35988D-4B31-4FF8-BCE1-C963C526FC0E}"/>
              </a:ext>
            </a:extLst>
          </p:cNvPr>
          <p:cNvSpPr>
            <a:spLocks noGrp="1"/>
          </p:cNvSpPr>
          <p:nvPr>
            <p:ph type="dt" sz="half" idx="10"/>
          </p:nvPr>
        </p:nvSpPr>
        <p:spPr>
          <a:xfrm>
            <a:off x="628650" y="6356351"/>
            <a:ext cx="20574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9/29/2021</a:t>
            </a:fld>
            <a:endParaRPr lang="en-US"/>
          </a:p>
        </p:txBody>
      </p:sp>
      <p:sp>
        <p:nvSpPr>
          <p:cNvPr id="9" name="Footer Placeholder 5">
            <a:extLst>
              <a:ext uri="{FF2B5EF4-FFF2-40B4-BE49-F238E27FC236}">
                <a16:creationId xmlns:a16="http://schemas.microsoft.com/office/drawing/2014/main" id="{88DD6889-8E3C-42B0-9084-67A45410CBCC}"/>
              </a:ext>
            </a:extLst>
          </p:cNvPr>
          <p:cNvSpPr>
            <a:spLocks noGrp="1"/>
          </p:cNvSpPr>
          <p:nvPr>
            <p:ph type="ftr" sz="quarter" idx="11"/>
          </p:nvPr>
        </p:nvSpPr>
        <p:spPr>
          <a:xfrm>
            <a:off x="3028950" y="6356351"/>
            <a:ext cx="30861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0" name="Slide Number Placeholder 6">
            <a:extLst>
              <a:ext uri="{FF2B5EF4-FFF2-40B4-BE49-F238E27FC236}">
                <a16:creationId xmlns:a16="http://schemas.microsoft.com/office/drawing/2014/main" id="{1166606C-E0D8-46D1-9A24-8E38C4864B18}"/>
              </a:ext>
            </a:extLst>
          </p:cNvPr>
          <p:cNvSpPr>
            <a:spLocks noGrp="1"/>
          </p:cNvSpPr>
          <p:nvPr>
            <p:ph type="sldNum" sz="quarter" idx="12"/>
          </p:nvPr>
        </p:nvSpPr>
        <p:spPr>
          <a:xfrm>
            <a:off x="6457950" y="6356351"/>
            <a:ext cx="20574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287064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E732-61ED-E246-AE6A-EBCFCF0D41D9}"/>
              </a:ext>
            </a:extLst>
          </p:cNvPr>
          <p:cNvSpPr>
            <a:spLocks noGrp="1"/>
          </p:cNvSpPr>
          <p:nvPr>
            <p:ph type="title"/>
          </p:nvPr>
        </p:nvSpPr>
        <p:spPr>
          <a:xfrm>
            <a:off x="1521619" y="457200"/>
            <a:ext cx="2736576" cy="1600200"/>
          </a:xfrm>
        </p:spPr>
        <p:txBody>
          <a:bodyPr anchor="b"/>
          <a:lstStyle>
            <a:lvl1pPr>
              <a:defRPr sz="24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76CEC87-CB51-EB4B-8C45-F2FF654712F6}"/>
              </a:ext>
            </a:extLst>
          </p:cNvPr>
          <p:cNvSpPr>
            <a:spLocks noGrp="1"/>
          </p:cNvSpPr>
          <p:nvPr>
            <p:ph type="pic" idx="1"/>
          </p:nvPr>
        </p:nvSpPr>
        <p:spPr>
          <a:xfrm>
            <a:off x="4451465" y="987426"/>
            <a:ext cx="4065076" cy="4873625"/>
          </a:xfrm>
          <a:prstGeom prst="rect">
            <a:avLst/>
          </a:prstGeom>
        </p:spPr>
        <p:txBody>
          <a:bodyPr/>
          <a:lstStyle>
            <a:lvl1pPr marL="0" indent="0">
              <a:buNone/>
              <a:defRPr sz="24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6E05143-FAD5-D940-82D9-E7567B9785F9}"/>
              </a:ext>
            </a:extLst>
          </p:cNvPr>
          <p:cNvSpPr>
            <a:spLocks noGrp="1"/>
          </p:cNvSpPr>
          <p:nvPr>
            <p:ph type="body" sz="half" idx="2"/>
          </p:nvPr>
        </p:nvSpPr>
        <p:spPr>
          <a:xfrm>
            <a:off x="1521619" y="2057400"/>
            <a:ext cx="2736576" cy="3811588"/>
          </a:xfrm>
          <a:prstGeom prst="rect">
            <a:avLst/>
          </a:prstGeo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Tree>
    <p:extLst>
      <p:ext uri="{BB962C8B-B14F-4D97-AF65-F5344CB8AC3E}">
        <p14:creationId xmlns:p14="http://schemas.microsoft.com/office/powerpoint/2010/main" val="294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12E11E-7897-4DE6-AAAC-0F4393718720}"/>
              </a:ext>
            </a:extLst>
          </p:cNvPr>
          <p:cNvSpPr/>
          <p:nvPr userDrawn="1"/>
        </p:nvSpPr>
        <p:spPr>
          <a:xfrm>
            <a:off x="0" y="0"/>
            <a:ext cx="9144000" cy="5239512"/>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a:extLst>
              <a:ext uri="{FF2B5EF4-FFF2-40B4-BE49-F238E27FC236}">
                <a16:creationId xmlns:a16="http://schemas.microsoft.com/office/drawing/2014/main" id="{11BE0373-71CC-4F78-A6BB-1D14DECDB3BF}"/>
              </a:ext>
            </a:extLst>
          </p:cNvPr>
          <p:cNvPicPr>
            <a:picLocks noChangeAspect="1"/>
          </p:cNvPicPr>
          <p:nvPr userDrawn="1"/>
        </p:nvPicPr>
        <p:blipFill>
          <a:blip r:embed="rId13"/>
          <a:stretch>
            <a:fillRect/>
          </a:stretch>
        </p:blipFill>
        <p:spPr>
          <a:xfrm>
            <a:off x="0" y="658260"/>
            <a:ext cx="1485900" cy="1041400"/>
          </a:xfrm>
          <a:prstGeom prst="rect">
            <a:avLst/>
          </a:prstGeom>
        </p:spPr>
      </p:pic>
      <p:sp>
        <p:nvSpPr>
          <p:cNvPr id="2" name="Title Placeholder 1">
            <a:extLst>
              <a:ext uri="{FF2B5EF4-FFF2-40B4-BE49-F238E27FC236}">
                <a16:creationId xmlns:a16="http://schemas.microsoft.com/office/drawing/2014/main" id="{4907E6DC-22CA-034B-8929-F8FAEC4C2F4B}"/>
              </a:ext>
            </a:extLst>
          </p:cNvPr>
          <p:cNvSpPr>
            <a:spLocks noGrp="1"/>
          </p:cNvSpPr>
          <p:nvPr>
            <p:ph type="title"/>
          </p:nvPr>
        </p:nvSpPr>
        <p:spPr>
          <a:xfrm>
            <a:off x="1808018" y="365126"/>
            <a:ext cx="6707332"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4" name="Date Placeholder 3">
            <a:extLst>
              <a:ext uri="{FF2B5EF4-FFF2-40B4-BE49-F238E27FC236}">
                <a16:creationId xmlns:a16="http://schemas.microsoft.com/office/drawing/2014/main" id="{258C971F-24C7-8241-B364-6B422AEF3E7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C6876F-23A0-FA43-A437-720550E793CF}" type="datetimeFigureOut">
              <a:rPr lang="en-US" smtClean="0"/>
              <a:t>9/29/2021</a:t>
            </a:fld>
            <a:endParaRPr lang="en-US"/>
          </a:p>
        </p:txBody>
      </p:sp>
      <p:sp>
        <p:nvSpPr>
          <p:cNvPr id="5" name="Footer Placeholder 4">
            <a:extLst>
              <a:ext uri="{FF2B5EF4-FFF2-40B4-BE49-F238E27FC236}">
                <a16:creationId xmlns:a16="http://schemas.microsoft.com/office/drawing/2014/main" id="{E6DD1F3C-E490-1249-BF4A-9D1740705D0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8B7843-DD40-7847-A428-475128AB87B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AF0F92-E179-4C4F-B72C-36E4847C8248}" type="slidenum">
              <a:rPr lang="en-US" smtClean="0"/>
              <a:t>‹#›</a:t>
            </a:fld>
            <a:endParaRPr lang="en-US"/>
          </a:p>
        </p:txBody>
      </p:sp>
    </p:spTree>
    <p:extLst>
      <p:ext uri="{BB962C8B-B14F-4D97-AF65-F5344CB8AC3E}">
        <p14:creationId xmlns:p14="http://schemas.microsoft.com/office/powerpoint/2010/main" val="3663483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5F7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F8064A4-FA7E-4C8D-AE78-6415F0F50209}"/>
              </a:ext>
            </a:extLst>
          </p:cNvPr>
          <p:cNvSpPr/>
          <p:nvPr userDrawn="1"/>
        </p:nvSpPr>
        <p:spPr>
          <a:xfrm>
            <a:off x="0" y="0"/>
            <a:ext cx="9144000" cy="1047404"/>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a:extLst>
              <a:ext uri="{FF2B5EF4-FFF2-40B4-BE49-F238E27FC236}">
                <a16:creationId xmlns:a16="http://schemas.microsoft.com/office/drawing/2014/main" id="{69ECF88C-60FE-48FB-A2BE-C4DE9028FBEF}"/>
              </a:ext>
            </a:extLst>
          </p:cNvPr>
          <p:cNvSpPr>
            <a:spLocks noGrp="1"/>
          </p:cNvSpPr>
          <p:nvPr>
            <p:ph type="title"/>
          </p:nvPr>
        </p:nvSpPr>
        <p:spPr>
          <a:xfrm>
            <a:off x="628650" y="18256"/>
            <a:ext cx="7886700" cy="1029149"/>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3446E89-F629-44F9-BF67-C0266A24307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30103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2400" b="1" kern="1200">
          <a:solidFill>
            <a:srgbClr val="005F7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8.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9.xml"/><Relationship Id="rId4" Type="http://schemas.openxmlformats.org/officeDocument/2006/relationships/hyperlink" Target="http://www.myworldofwork.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FBCA8B-44B8-4C15-B279-0F75810ABD12}"/>
              </a:ext>
            </a:extLst>
          </p:cNvPr>
          <p:cNvSpPr>
            <a:spLocks noGrp="1"/>
          </p:cNvSpPr>
          <p:nvPr>
            <p:ph type="title"/>
          </p:nvPr>
        </p:nvSpPr>
        <p:spPr/>
        <p:txBody>
          <a:bodyPr/>
          <a:lstStyle/>
          <a:p>
            <a:r>
              <a:rPr lang="en-GB" dirty="0"/>
              <a:t>The world of work</a:t>
            </a:r>
          </a:p>
        </p:txBody>
      </p:sp>
      <p:sp>
        <p:nvSpPr>
          <p:cNvPr id="2" name="Subtitle 1">
            <a:extLst>
              <a:ext uri="{FF2B5EF4-FFF2-40B4-BE49-F238E27FC236}">
                <a16:creationId xmlns:a16="http://schemas.microsoft.com/office/drawing/2014/main" id="{32BFFC8F-DC10-4B95-91DA-6E8E454B4413}"/>
              </a:ext>
            </a:extLst>
          </p:cNvPr>
          <p:cNvSpPr>
            <a:spLocks noGrp="1"/>
          </p:cNvSpPr>
          <p:nvPr>
            <p:ph type="subTitle" idx="1"/>
          </p:nvPr>
        </p:nvSpPr>
        <p:spPr/>
        <p:txBody>
          <a:bodyPr/>
          <a:lstStyle/>
          <a:p>
            <a:r>
              <a:rPr lang="en-GB" sz="2600" dirty="0"/>
              <a:t>Work placements</a:t>
            </a:r>
          </a:p>
        </p:txBody>
      </p:sp>
      <p:grpSp>
        <p:nvGrpSpPr>
          <p:cNvPr id="6" name="Group 5" descr="My world of work logo and topic text">
            <a:extLst>
              <a:ext uri="{FF2B5EF4-FFF2-40B4-BE49-F238E27FC236}">
                <a16:creationId xmlns:a16="http://schemas.microsoft.com/office/drawing/2014/main" id="{FC62F873-9E5C-471C-8275-25BA25B25FF0}"/>
              </a:ext>
            </a:extLst>
          </p:cNvPr>
          <p:cNvGrpSpPr/>
          <p:nvPr/>
        </p:nvGrpSpPr>
        <p:grpSpPr>
          <a:xfrm>
            <a:off x="284409" y="5557608"/>
            <a:ext cx="8575182" cy="643226"/>
            <a:chOff x="316992" y="5590507"/>
            <a:chExt cx="11433576" cy="857634"/>
          </a:xfrm>
        </p:grpSpPr>
        <p:pic>
          <p:nvPicPr>
            <p:cNvPr id="7" name="Picture 6" descr="Logo&#10;&#10;Description automatically generated with low confidence">
              <a:extLst>
                <a:ext uri="{FF2B5EF4-FFF2-40B4-BE49-F238E27FC236}">
                  <a16:creationId xmlns:a16="http://schemas.microsoft.com/office/drawing/2014/main" id="{EC3AAB70-7B6D-403C-A83E-A06AA1B35193}"/>
                </a:ext>
              </a:extLst>
            </p:cNvPr>
            <p:cNvPicPr>
              <a:picLocks noChangeAspect="1"/>
            </p:cNvPicPr>
            <p:nvPr/>
          </p:nvPicPr>
          <p:blipFill>
            <a:blip r:embed="rId3"/>
            <a:stretch>
              <a:fillRect/>
            </a:stretch>
          </p:blipFill>
          <p:spPr>
            <a:xfrm>
              <a:off x="316992" y="5590507"/>
              <a:ext cx="2215896" cy="857634"/>
            </a:xfrm>
            <a:prstGeom prst="rect">
              <a:avLst/>
            </a:prstGeom>
          </p:spPr>
        </p:pic>
        <p:sp>
          <p:nvSpPr>
            <p:cNvPr id="8" name="TextBox 7">
              <a:extLst>
                <a:ext uri="{FF2B5EF4-FFF2-40B4-BE49-F238E27FC236}">
                  <a16:creationId xmlns:a16="http://schemas.microsoft.com/office/drawing/2014/main" id="{C2079C79-8B8B-40F4-A563-5927FC628DC5}"/>
                </a:ext>
              </a:extLst>
            </p:cNvPr>
            <p:cNvSpPr txBox="1"/>
            <p:nvPr/>
          </p:nvSpPr>
          <p:spPr>
            <a:xfrm>
              <a:off x="9461681" y="5897812"/>
              <a:ext cx="2288887" cy="369332"/>
            </a:xfrm>
            <a:prstGeom prst="rect">
              <a:avLst/>
            </a:prstGeom>
            <a:noFill/>
          </p:spPr>
          <p:txBody>
            <a:bodyPr wrap="square" rtlCol="0">
              <a:spAutoFit/>
            </a:bodyPr>
            <a:lstStyle/>
            <a:p>
              <a:r>
                <a:rPr lang="en-US" sz="1350" dirty="0">
                  <a:solidFill>
                    <a:schemeClr val="tx1">
                      <a:lumMod val="95000"/>
                      <a:lumOff val="5000"/>
                    </a:schemeClr>
                  </a:solidFill>
                  <a:latin typeface="Arial" panose="020B0604020202020204" pitchFamily="34" charset="0"/>
                  <a:cs typeface="Arial" panose="020B0604020202020204" pitchFamily="34" charset="0"/>
                </a:rPr>
                <a:t>Senior Phase</a:t>
              </a:r>
            </a:p>
          </p:txBody>
        </p:sp>
        <p:sp>
          <p:nvSpPr>
            <p:cNvPr id="9" name="Rectangle 8">
              <a:extLst>
                <a:ext uri="{FF2B5EF4-FFF2-40B4-BE49-F238E27FC236}">
                  <a16:creationId xmlns:a16="http://schemas.microsoft.com/office/drawing/2014/main" id="{291C8EFB-372E-4FDE-A5B9-86ABB0EB9B66}"/>
                </a:ext>
              </a:extLst>
            </p:cNvPr>
            <p:cNvSpPr/>
            <p:nvPr/>
          </p:nvSpPr>
          <p:spPr>
            <a:xfrm>
              <a:off x="9245924" y="5876995"/>
              <a:ext cx="133564" cy="410966"/>
            </a:xfrm>
            <a:prstGeom prst="rect">
              <a:avLst/>
            </a:prstGeom>
            <a:solidFill>
              <a:srgbClr val="584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custDataLst>
      <p:tags r:id="rId1"/>
    </p:custDataLst>
    <p:extLst>
      <p:ext uri="{BB962C8B-B14F-4D97-AF65-F5344CB8AC3E}">
        <p14:creationId xmlns:p14="http://schemas.microsoft.com/office/powerpoint/2010/main" val="239017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a:t>
            </a:r>
          </a:p>
        </p:txBody>
      </p:sp>
      <p:sp>
        <p:nvSpPr>
          <p:cNvPr id="4" name="Content Placeholder 2">
            <a:extLst>
              <a:ext uri="{FF2B5EF4-FFF2-40B4-BE49-F238E27FC236}">
                <a16:creationId xmlns:a16="http://schemas.microsoft.com/office/drawing/2014/main" id="{A79FE961-CBF8-4A33-BE0A-F16B326BA2F8}"/>
              </a:ext>
            </a:extLst>
          </p:cNvPr>
          <p:cNvSpPr txBox="1">
            <a:spLocks/>
          </p:cNvSpPr>
          <p:nvPr/>
        </p:nvSpPr>
        <p:spPr>
          <a:xfrm>
            <a:off x="628650" y="160020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600"/>
              </a:spcAft>
              <a:buFont typeface="Arial" panose="020B0604020202020204" pitchFamily="34" charset="0"/>
              <a:buNone/>
              <a:defRPr/>
            </a:pPr>
            <a:r>
              <a:rPr lang="en-US" sz="2600" b="1" dirty="0">
                <a:solidFill>
                  <a:srgbClr val="016373"/>
                </a:solidFill>
              </a:rPr>
              <a:t>Learning intention</a:t>
            </a:r>
          </a:p>
          <a:p>
            <a:pPr fontAlgn="auto">
              <a:spcBef>
                <a:spcPts val="576"/>
              </a:spcBef>
              <a:spcAft>
                <a:spcPts val="0"/>
              </a:spcAft>
              <a:buClr>
                <a:srgbClr val="016373"/>
              </a:buClr>
              <a:buFont typeface="Arial"/>
              <a:buChar char="•"/>
              <a:defRPr/>
            </a:pPr>
            <a:r>
              <a:rPr lang="en-GB" sz="2200" dirty="0"/>
              <a:t>I will learn about</a:t>
            </a:r>
            <a:r>
              <a:rPr lang="en-US" sz="2200" dirty="0"/>
              <a:t> the importance of work placements and the key skills required when participating in a work placement</a:t>
            </a:r>
            <a:endParaRPr lang="en-GB" sz="2200" dirty="0"/>
          </a:p>
          <a:p>
            <a:pPr marL="0" indent="0" fontAlgn="auto">
              <a:spcBef>
                <a:spcPts val="1200"/>
              </a:spcBef>
              <a:spcAft>
                <a:spcPts val="600"/>
              </a:spcAft>
              <a:buFont typeface="Arial" panose="020B0604020202020204" pitchFamily="34" charset="0"/>
              <a:buNone/>
              <a:defRPr/>
            </a:pPr>
            <a:r>
              <a:rPr lang="en-US" sz="2600" b="1" dirty="0">
                <a:solidFill>
                  <a:srgbClr val="016373"/>
                </a:solidFill>
              </a:rPr>
              <a:t>Success criteria</a:t>
            </a:r>
          </a:p>
          <a:p>
            <a:pPr fontAlgn="auto">
              <a:spcBef>
                <a:spcPts val="576"/>
              </a:spcBef>
              <a:spcAft>
                <a:spcPts val="0"/>
              </a:spcAft>
              <a:buClr>
                <a:srgbClr val="016373"/>
              </a:buClr>
              <a:buFont typeface="Arial"/>
              <a:buChar char="•"/>
              <a:defRPr/>
            </a:pPr>
            <a:r>
              <a:rPr lang="en-US" sz="2200" dirty="0"/>
              <a:t>I can describe why work placements are important </a:t>
            </a:r>
            <a:endParaRPr lang="en-GB" sz="2200" dirty="0"/>
          </a:p>
          <a:p>
            <a:pPr fontAlgn="auto">
              <a:spcBef>
                <a:spcPts val="576"/>
              </a:spcBef>
              <a:spcAft>
                <a:spcPts val="0"/>
              </a:spcAft>
              <a:buClr>
                <a:srgbClr val="016373"/>
              </a:buClr>
              <a:buFont typeface="Arial"/>
              <a:buChar char="•"/>
              <a:defRPr/>
            </a:pPr>
            <a:r>
              <a:rPr lang="en-US" sz="2200" dirty="0"/>
              <a:t>I can prepare for a work placement</a:t>
            </a:r>
            <a:endParaRPr lang="en-GB" sz="2200" dirty="0"/>
          </a:p>
          <a:p>
            <a:pPr fontAlgn="auto">
              <a:spcBef>
                <a:spcPts val="576"/>
              </a:spcBef>
              <a:spcAft>
                <a:spcPts val="0"/>
              </a:spcAft>
              <a:buClr>
                <a:srgbClr val="016373"/>
              </a:buClr>
              <a:buFont typeface="Arial"/>
              <a:buChar char="•"/>
              <a:defRPr/>
            </a:pPr>
            <a:r>
              <a:rPr lang="en-US" sz="2200" dirty="0"/>
              <a:t>I can describe how to get the most out of a work placement</a:t>
            </a:r>
            <a:endParaRPr lang="en-GB" sz="2200" dirty="0"/>
          </a:p>
          <a:p>
            <a:pPr fontAlgn="auto">
              <a:spcBef>
                <a:spcPts val="576"/>
              </a:spcBef>
              <a:spcAft>
                <a:spcPts val="0"/>
              </a:spcAft>
              <a:buClr>
                <a:srgbClr val="4590E5"/>
              </a:buClr>
              <a:buFont typeface="Arial"/>
              <a:buChar char="•"/>
              <a:defRPr/>
            </a:pPr>
            <a:endParaRPr lang="en-US" dirty="0">
              <a:cs typeface="+mn-cs"/>
            </a:endParaRPr>
          </a:p>
          <a:p>
            <a:pPr marL="0" indent="0" fontAlgn="auto">
              <a:spcAft>
                <a:spcPts val="0"/>
              </a:spcAft>
              <a:buFont typeface="Arial"/>
              <a:buNone/>
              <a:defRPr/>
            </a:pPr>
            <a:endParaRPr lang="en-US" dirty="0">
              <a:cs typeface="+mn-cs"/>
            </a:endParaRPr>
          </a:p>
        </p:txBody>
      </p:sp>
    </p:spTree>
    <p:custDataLst>
      <p:tags r:id="rId1"/>
    </p:custDataLst>
    <p:extLst>
      <p:ext uri="{BB962C8B-B14F-4D97-AF65-F5344CB8AC3E}">
        <p14:creationId xmlns:p14="http://schemas.microsoft.com/office/powerpoint/2010/main" val="499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a:t>
            </a:r>
          </a:p>
        </p:txBody>
      </p:sp>
      <p:sp>
        <p:nvSpPr>
          <p:cNvPr id="4" name="Content Placeholder 2">
            <a:extLst>
              <a:ext uri="{FF2B5EF4-FFF2-40B4-BE49-F238E27FC236}">
                <a16:creationId xmlns:a16="http://schemas.microsoft.com/office/drawing/2014/main" id="{553D81C5-5F0C-4F8D-8B5D-8EC0B12E41EA}"/>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600"/>
              </a:spcAft>
              <a:buClr>
                <a:srgbClr val="016373"/>
              </a:buClr>
              <a:buFont typeface="Arial" panose="020B0604020202020204" pitchFamily="34" charset="0"/>
              <a:buNone/>
              <a:defRPr/>
            </a:pPr>
            <a:r>
              <a:rPr lang="en-GB" sz="2600" b="1" dirty="0">
                <a:solidFill>
                  <a:srgbClr val="016373"/>
                </a:solidFill>
              </a:rPr>
              <a:t>What are work placements?</a:t>
            </a:r>
          </a:p>
          <a:p>
            <a:pPr fontAlgn="auto">
              <a:spcBef>
                <a:spcPts val="576"/>
              </a:spcBef>
              <a:spcAft>
                <a:spcPts val="0"/>
              </a:spcAft>
              <a:buClr>
                <a:srgbClr val="016373"/>
              </a:buClr>
              <a:defRPr/>
            </a:pPr>
            <a:r>
              <a:rPr lang="en-US" sz="2200" dirty="0"/>
              <a:t>What comes to mind when you hear ‘work placements’? </a:t>
            </a:r>
          </a:p>
          <a:p>
            <a:pPr fontAlgn="auto">
              <a:spcBef>
                <a:spcPts val="576"/>
              </a:spcBef>
              <a:spcAft>
                <a:spcPts val="0"/>
              </a:spcAft>
              <a:buClr>
                <a:srgbClr val="016373"/>
              </a:buClr>
              <a:defRPr/>
            </a:pPr>
            <a:r>
              <a:rPr lang="en-US" sz="2200" dirty="0"/>
              <a:t>Work in pairs and write down your thoughts</a:t>
            </a:r>
          </a:p>
          <a:p>
            <a:pPr fontAlgn="auto">
              <a:spcBef>
                <a:spcPts val="576"/>
              </a:spcBef>
              <a:spcAft>
                <a:spcPts val="0"/>
              </a:spcAft>
              <a:buClr>
                <a:srgbClr val="016373"/>
              </a:buClr>
              <a:defRPr/>
            </a:pPr>
            <a:r>
              <a:rPr lang="en-US" sz="2200" dirty="0"/>
              <a:t>Feedback your ideas</a:t>
            </a:r>
          </a:p>
          <a:p>
            <a:pPr marL="0" indent="0" fontAlgn="auto">
              <a:spcAft>
                <a:spcPts val="0"/>
              </a:spcAft>
              <a:buFont typeface="Arial"/>
              <a:buNone/>
              <a:defRPr/>
            </a:pPr>
            <a:endParaRPr lang="en-US" dirty="0">
              <a:cs typeface="+mn-cs"/>
            </a:endParaRPr>
          </a:p>
        </p:txBody>
      </p:sp>
      <p:grpSp>
        <p:nvGrpSpPr>
          <p:cNvPr id="5" name="Group 4">
            <a:extLst>
              <a:ext uri="{FF2B5EF4-FFF2-40B4-BE49-F238E27FC236}">
                <a16:creationId xmlns:a16="http://schemas.microsoft.com/office/drawing/2014/main" id="{83716D0B-DE09-4675-8BBD-5593E4356E3E}"/>
              </a:ext>
            </a:extLst>
          </p:cNvPr>
          <p:cNvGrpSpPr/>
          <p:nvPr/>
        </p:nvGrpSpPr>
        <p:grpSpPr>
          <a:xfrm>
            <a:off x="3843638" y="4103817"/>
            <a:ext cx="1456724" cy="1456724"/>
            <a:chOff x="3843638" y="4103817"/>
            <a:chExt cx="1456724" cy="1456724"/>
          </a:xfrm>
        </p:grpSpPr>
        <p:sp>
          <p:nvSpPr>
            <p:cNvPr id="6" name="Oval 5">
              <a:extLst>
                <a:ext uri="{FF2B5EF4-FFF2-40B4-BE49-F238E27FC236}">
                  <a16:creationId xmlns:a16="http://schemas.microsoft.com/office/drawing/2014/main" id="{B8FCB3EF-1E9D-449C-A0CC-9F4EE08D48C5}"/>
                </a:ext>
              </a:extLst>
            </p:cNvPr>
            <p:cNvSpPr/>
            <p:nvPr/>
          </p:nvSpPr>
          <p:spPr>
            <a:xfrm>
              <a:off x="3843638" y="4103817"/>
              <a:ext cx="1456724" cy="1456724"/>
            </a:xfrm>
            <a:prstGeom prst="ellipse">
              <a:avLst/>
            </a:prstGeom>
            <a:noFill/>
            <a:ln w="38100" cmpd="sng">
              <a:solidFill>
                <a:srgbClr val="4590E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7" name="Picture 6" descr="_0002_bricklaying.png">
              <a:extLst>
                <a:ext uri="{FF2B5EF4-FFF2-40B4-BE49-F238E27FC236}">
                  <a16:creationId xmlns:a16="http://schemas.microsoft.com/office/drawing/2014/main" id="{659B1BB3-180E-4C70-874C-D5DEFAC4EF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1531" y="4276810"/>
              <a:ext cx="1072534" cy="1139567"/>
            </a:xfrm>
            <a:prstGeom prst="rect">
              <a:avLst/>
            </a:prstGeom>
          </p:spPr>
        </p:pic>
      </p:grpSp>
    </p:spTree>
    <p:custDataLst>
      <p:tags r:id="rId1"/>
    </p:custDataLst>
    <p:extLst>
      <p:ext uri="{BB962C8B-B14F-4D97-AF65-F5344CB8AC3E}">
        <p14:creationId xmlns:p14="http://schemas.microsoft.com/office/powerpoint/2010/main" val="4252338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a:t>
            </a:r>
          </a:p>
        </p:txBody>
      </p:sp>
      <p:sp>
        <p:nvSpPr>
          <p:cNvPr id="6" name="Content Placeholder 1">
            <a:extLst>
              <a:ext uri="{FF2B5EF4-FFF2-40B4-BE49-F238E27FC236}">
                <a16:creationId xmlns:a16="http://schemas.microsoft.com/office/drawing/2014/main" id="{C403D1C8-1E8A-4190-97B4-8A1D1A77F412}"/>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600"/>
              </a:spcAft>
              <a:buClr>
                <a:srgbClr val="016373"/>
              </a:buClr>
              <a:buFont typeface="Arial" panose="020B0604020202020204" pitchFamily="34" charset="0"/>
              <a:buNone/>
              <a:defRPr/>
            </a:pPr>
            <a:r>
              <a:rPr lang="en-US" sz="2600" b="1" dirty="0">
                <a:solidFill>
                  <a:srgbClr val="016373"/>
                </a:solidFill>
              </a:rPr>
              <a:t>Why are work placements important? </a:t>
            </a:r>
          </a:p>
          <a:p>
            <a:pPr fontAlgn="auto">
              <a:spcBef>
                <a:spcPts val="576"/>
              </a:spcBef>
              <a:spcAft>
                <a:spcPts val="0"/>
              </a:spcAft>
              <a:buClr>
                <a:srgbClr val="016373"/>
              </a:buClr>
              <a:defRPr/>
            </a:pPr>
            <a:r>
              <a:rPr lang="en-US" sz="2200" dirty="0"/>
              <a:t>In your pairs, think about why work placements are important. Note down your ideas</a:t>
            </a:r>
            <a:r>
              <a:rPr lang="en-GB" sz="2200" dirty="0"/>
              <a:t>	</a:t>
            </a:r>
            <a:endParaRPr lang="en-GB" dirty="0"/>
          </a:p>
        </p:txBody>
      </p:sp>
      <p:sp>
        <p:nvSpPr>
          <p:cNvPr id="7" name="Oval 6">
            <a:extLst>
              <a:ext uri="{FF2B5EF4-FFF2-40B4-BE49-F238E27FC236}">
                <a16:creationId xmlns:a16="http://schemas.microsoft.com/office/drawing/2014/main" id="{A0FB3B00-D210-4B9F-84D5-542A8E2EAA98}"/>
              </a:ext>
            </a:extLst>
          </p:cNvPr>
          <p:cNvSpPr/>
          <p:nvPr/>
        </p:nvSpPr>
        <p:spPr>
          <a:xfrm>
            <a:off x="3843638" y="4103817"/>
            <a:ext cx="1456724" cy="1456724"/>
          </a:xfrm>
          <a:prstGeom prst="ellipse">
            <a:avLst/>
          </a:prstGeom>
          <a:noFill/>
          <a:ln w="38100" cmpd="sng">
            <a:solidFill>
              <a:srgbClr val="4590E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10" name="Picture 9" descr="_0005_chemistry.png">
            <a:extLst>
              <a:ext uri="{FF2B5EF4-FFF2-40B4-BE49-F238E27FC236}">
                <a16:creationId xmlns:a16="http://schemas.microsoft.com/office/drawing/2014/main" id="{21306489-9DDA-4871-91E9-D68D49E1A2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1718" y="4150500"/>
            <a:ext cx="1204986" cy="1280294"/>
          </a:xfrm>
          <a:prstGeom prst="rect">
            <a:avLst/>
          </a:prstGeom>
        </p:spPr>
      </p:pic>
    </p:spTree>
    <p:custDataLst>
      <p:tags r:id="rId1"/>
    </p:custDataLst>
    <p:extLst>
      <p:ext uri="{BB962C8B-B14F-4D97-AF65-F5344CB8AC3E}">
        <p14:creationId xmlns:p14="http://schemas.microsoft.com/office/powerpoint/2010/main" val="3825694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a:t>
            </a:r>
          </a:p>
        </p:txBody>
      </p:sp>
      <p:sp>
        <p:nvSpPr>
          <p:cNvPr id="4" name="Content Placeholder 1">
            <a:extLst>
              <a:ext uri="{FF2B5EF4-FFF2-40B4-BE49-F238E27FC236}">
                <a16:creationId xmlns:a16="http://schemas.microsoft.com/office/drawing/2014/main" id="{C6B81F42-C25B-4169-8CCC-2242C144ECE7}"/>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600"/>
              </a:spcAft>
              <a:buClr>
                <a:srgbClr val="016373"/>
              </a:buClr>
              <a:buFont typeface="Arial" panose="020B0604020202020204" pitchFamily="34" charset="0"/>
              <a:buNone/>
              <a:defRPr/>
            </a:pPr>
            <a:r>
              <a:rPr lang="en-US" sz="2600" b="1" dirty="0">
                <a:solidFill>
                  <a:srgbClr val="016373"/>
                </a:solidFill>
              </a:rPr>
              <a:t>Work placement preparation </a:t>
            </a:r>
          </a:p>
          <a:p>
            <a:pPr fontAlgn="auto">
              <a:spcBef>
                <a:spcPts val="576"/>
              </a:spcBef>
              <a:spcAft>
                <a:spcPts val="0"/>
              </a:spcAft>
              <a:buClr>
                <a:srgbClr val="016373"/>
              </a:buClr>
              <a:defRPr/>
            </a:pPr>
            <a:r>
              <a:rPr lang="en-US" sz="2200" dirty="0"/>
              <a:t>Discuss and agree the process for finding work placements in   your school </a:t>
            </a:r>
          </a:p>
          <a:p>
            <a:pPr fontAlgn="auto">
              <a:spcBef>
                <a:spcPts val="576"/>
              </a:spcBef>
              <a:spcAft>
                <a:spcPts val="0"/>
              </a:spcAft>
              <a:buClr>
                <a:srgbClr val="016373"/>
              </a:buClr>
              <a:defRPr/>
            </a:pPr>
            <a:r>
              <a:rPr lang="en-US" sz="2200" dirty="0"/>
              <a:t>Create a check list for things you should do before going on a work placement</a:t>
            </a:r>
          </a:p>
          <a:p>
            <a:pPr fontAlgn="auto">
              <a:spcBef>
                <a:spcPts val="576"/>
              </a:spcBef>
              <a:spcAft>
                <a:spcPts val="0"/>
              </a:spcAft>
              <a:buClr>
                <a:srgbClr val="4590E5"/>
              </a:buClr>
              <a:defRPr/>
            </a:pPr>
            <a:endParaRPr lang="en-GB" dirty="0"/>
          </a:p>
        </p:txBody>
      </p:sp>
      <p:sp>
        <p:nvSpPr>
          <p:cNvPr id="5" name="Oval 4">
            <a:extLst>
              <a:ext uri="{FF2B5EF4-FFF2-40B4-BE49-F238E27FC236}">
                <a16:creationId xmlns:a16="http://schemas.microsoft.com/office/drawing/2014/main" id="{1E84FF9D-6F22-4C1F-B2BC-A8A5F440DF24}"/>
              </a:ext>
            </a:extLst>
          </p:cNvPr>
          <p:cNvSpPr/>
          <p:nvPr/>
        </p:nvSpPr>
        <p:spPr>
          <a:xfrm>
            <a:off x="3843638" y="4103817"/>
            <a:ext cx="1456724" cy="1456724"/>
          </a:xfrm>
          <a:prstGeom prst="ellipse">
            <a:avLst/>
          </a:prstGeom>
          <a:noFill/>
          <a:ln w="38100" cmpd="sng">
            <a:solidFill>
              <a:srgbClr val="4590E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6" name="Picture 5" descr="_0006_ICT.png">
            <a:extLst>
              <a:ext uri="{FF2B5EF4-FFF2-40B4-BE49-F238E27FC236}">
                <a16:creationId xmlns:a16="http://schemas.microsoft.com/office/drawing/2014/main" id="{7D2BA4B5-87DC-43E8-A37D-84DC7551B9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561" y="4274234"/>
            <a:ext cx="1158953" cy="1231387"/>
          </a:xfrm>
          <a:prstGeom prst="rect">
            <a:avLst/>
          </a:prstGeom>
        </p:spPr>
      </p:pic>
    </p:spTree>
    <p:custDataLst>
      <p:tags r:id="rId1"/>
    </p:custDataLst>
    <p:extLst>
      <p:ext uri="{BB962C8B-B14F-4D97-AF65-F5344CB8AC3E}">
        <p14:creationId xmlns:p14="http://schemas.microsoft.com/office/powerpoint/2010/main" val="431944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a:t>
            </a:r>
          </a:p>
        </p:txBody>
      </p:sp>
      <p:sp>
        <p:nvSpPr>
          <p:cNvPr id="3" name="Content Placeholder 1">
            <a:extLst>
              <a:ext uri="{FF2B5EF4-FFF2-40B4-BE49-F238E27FC236}">
                <a16:creationId xmlns:a16="http://schemas.microsoft.com/office/drawing/2014/main" id="{E9952629-1B32-4D5F-A552-8A8CE617E656}"/>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600"/>
              </a:spcAft>
              <a:buClr>
                <a:srgbClr val="016373"/>
              </a:buClr>
              <a:buFont typeface="Arial" panose="020B0604020202020204" pitchFamily="34" charset="0"/>
              <a:buNone/>
              <a:defRPr/>
            </a:pPr>
            <a:r>
              <a:rPr lang="en-US" sz="2600" b="1" dirty="0">
                <a:solidFill>
                  <a:srgbClr val="016373"/>
                </a:solidFill>
              </a:rPr>
              <a:t>Making the most of a work placement </a:t>
            </a:r>
          </a:p>
          <a:p>
            <a:pPr fontAlgn="auto">
              <a:spcBef>
                <a:spcPts val="576"/>
              </a:spcBef>
              <a:spcAft>
                <a:spcPts val="0"/>
              </a:spcAft>
              <a:buClr>
                <a:srgbClr val="016373"/>
              </a:buClr>
              <a:defRPr/>
            </a:pPr>
            <a:r>
              <a:rPr lang="en-US" sz="2200" dirty="0"/>
              <a:t>What </a:t>
            </a:r>
            <a:r>
              <a:rPr lang="en-US" sz="2200" dirty="0" err="1"/>
              <a:t>behaviours</a:t>
            </a:r>
            <a:r>
              <a:rPr lang="en-US" sz="2200" dirty="0"/>
              <a:t> would an employers expect to see in a good employee? Discuss the do’s and don'ts</a:t>
            </a:r>
          </a:p>
          <a:p>
            <a:pPr fontAlgn="auto">
              <a:spcBef>
                <a:spcPts val="576"/>
              </a:spcBef>
              <a:spcAft>
                <a:spcPts val="0"/>
              </a:spcAft>
              <a:buClr>
                <a:srgbClr val="016373"/>
              </a:buClr>
              <a:defRPr/>
            </a:pPr>
            <a:r>
              <a:rPr lang="en-US" sz="2200" dirty="0"/>
              <a:t>What else can you do to make the most of your work placement?</a:t>
            </a:r>
          </a:p>
          <a:p>
            <a:pPr fontAlgn="auto">
              <a:spcBef>
                <a:spcPts val="576"/>
              </a:spcBef>
              <a:spcAft>
                <a:spcPts val="0"/>
              </a:spcAft>
              <a:buClr>
                <a:srgbClr val="016373"/>
              </a:buClr>
              <a:defRPr/>
            </a:pPr>
            <a:endParaRPr lang="en-US" sz="2200" dirty="0"/>
          </a:p>
          <a:p>
            <a:pPr fontAlgn="auto">
              <a:spcBef>
                <a:spcPts val="576"/>
              </a:spcBef>
              <a:spcAft>
                <a:spcPts val="0"/>
              </a:spcAft>
              <a:buClr>
                <a:srgbClr val="4590E5"/>
              </a:buClr>
              <a:defRPr/>
            </a:pPr>
            <a:endParaRPr lang="en-GB" dirty="0"/>
          </a:p>
        </p:txBody>
      </p:sp>
      <p:sp>
        <p:nvSpPr>
          <p:cNvPr id="4" name="Oval 3">
            <a:extLst>
              <a:ext uri="{FF2B5EF4-FFF2-40B4-BE49-F238E27FC236}">
                <a16:creationId xmlns:a16="http://schemas.microsoft.com/office/drawing/2014/main" id="{3D967287-2BD9-40E9-ADED-AFC33834829C}"/>
              </a:ext>
            </a:extLst>
          </p:cNvPr>
          <p:cNvSpPr/>
          <p:nvPr/>
        </p:nvSpPr>
        <p:spPr>
          <a:xfrm>
            <a:off x="3843638" y="4103817"/>
            <a:ext cx="1456724" cy="1456724"/>
          </a:xfrm>
          <a:prstGeom prst="ellipse">
            <a:avLst/>
          </a:prstGeom>
          <a:noFill/>
          <a:ln w="38100" cmpd="sng">
            <a:solidFill>
              <a:srgbClr val="4590E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Picture 4" descr="_0001_engenerring.png">
            <a:extLst>
              <a:ext uri="{FF2B5EF4-FFF2-40B4-BE49-F238E27FC236}">
                <a16:creationId xmlns:a16="http://schemas.microsoft.com/office/drawing/2014/main" id="{53856178-B816-4BD0-9B9A-0123DA69FF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4337" y="4103817"/>
            <a:ext cx="1252154" cy="1330413"/>
          </a:xfrm>
          <a:prstGeom prst="rect">
            <a:avLst/>
          </a:prstGeom>
        </p:spPr>
      </p:pic>
    </p:spTree>
    <p:custDataLst>
      <p:tags r:id="rId1"/>
    </p:custDataLst>
    <p:extLst>
      <p:ext uri="{BB962C8B-B14F-4D97-AF65-F5344CB8AC3E}">
        <p14:creationId xmlns:p14="http://schemas.microsoft.com/office/powerpoint/2010/main" val="280624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a:t>
            </a:r>
          </a:p>
        </p:txBody>
      </p:sp>
      <p:sp>
        <p:nvSpPr>
          <p:cNvPr id="3" name="Content Placeholder 1">
            <a:extLst>
              <a:ext uri="{FF2B5EF4-FFF2-40B4-BE49-F238E27FC236}">
                <a16:creationId xmlns:a16="http://schemas.microsoft.com/office/drawing/2014/main" id="{E0D8B010-1722-4EE8-B495-DA2C27C50522}"/>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600"/>
              </a:spcAft>
              <a:buClr>
                <a:srgbClr val="016373"/>
              </a:buClr>
              <a:buFont typeface="Arial" panose="020B0604020202020204" pitchFamily="34" charset="0"/>
              <a:buNone/>
              <a:defRPr/>
            </a:pPr>
            <a:r>
              <a:rPr lang="en-US" sz="2600" b="1" dirty="0">
                <a:solidFill>
                  <a:srgbClr val="016373"/>
                </a:solidFill>
              </a:rPr>
              <a:t>What to do after a work placement </a:t>
            </a:r>
          </a:p>
          <a:p>
            <a:pPr fontAlgn="auto">
              <a:spcBef>
                <a:spcPts val="576"/>
              </a:spcBef>
              <a:spcAft>
                <a:spcPts val="0"/>
              </a:spcAft>
              <a:buClr>
                <a:srgbClr val="016373"/>
              </a:buClr>
              <a:defRPr/>
            </a:pPr>
            <a:r>
              <a:rPr lang="en-US" sz="2200" dirty="0"/>
              <a:t>To get the most of your work placement there are some things you should think about doing once it’s finished</a:t>
            </a:r>
          </a:p>
          <a:p>
            <a:pPr fontAlgn="auto">
              <a:spcBef>
                <a:spcPts val="576"/>
              </a:spcBef>
              <a:spcAft>
                <a:spcPts val="0"/>
              </a:spcAft>
              <a:buClr>
                <a:srgbClr val="016373"/>
              </a:buClr>
              <a:defRPr/>
            </a:pPr>
            <a:r>
              <a:rPr lang="en-US" sz="2200" dirty="0"/>
              <a:t>Discuss what you should do after a work placement and note them down</a:t>
            </a:r>
          </a:p>
          <a:p>
            <a:pPr fontAlgn="auto">
              <a:spcBef>
                <a:spcPts val="576"/>
              </a:spcBef>
              <a:spcAft>
                <a:spcPts val="0"/>
              </a:spcAft>
              <a:buClr>
                <a:srgbClr val="4590E5"/>
              </a:buClr>
              <a:defRPr/>
            </a:pPr>
            <a:endParaRPr lang="en-US" sz="2200" dirty="0"/>
          </a:p>
          <a:p>
            <a:pPr fontAlgn="auto">
              <a:spcBef>
                <a:spcPts val="576"/>
              </a:spcBef>
              <a:spcAft>
                <a:spcPts val="0"/>
              </a:spcAft>
              <a:buClr>
                <a:srgbClr val="4590E5"/>
              </a:buClr>
              <a:defRPr/>
            </a:pPr>
            <a:endParaRPr lang="en-US" sz="2200" dirty="0"/>
          </a:p>
          <a:p>
            <a:pPr fontAlgn="auto">
              <a:spcBef>
                <a:spcPts val="576"/>
              </a:spcBef>
              <a:spcAft>
                <a:spcPts val="0"/>
              </a:spcAft>
              <a:buClr>
                <a:srgbClr val="4590E5"/>
              </a:buClr>
              <a:defRPr/>
            </a:pPr>
            <a:endParaRPr lang="en-GB" dirty="0"/>
          </a:p>
        </p:txBody>
      </p:sp>
      <p:sp>
        <p:nvSpPr>
          <p:cNvPr id="4" name="Oval 3">
            <a:extLst>
              <a:ext uri="{FF2B5EF4-FFF2-40B4-BE49-F238E27FC236}">
                <a16:creationId xmlns:a16="http://schemas.microsoft.com/office/drawing/2014/main" id="{533C8601-E811-46CF-8309-59902E0B85C8}"/>
              </a:ext>
            </a:extLst>
          </p:cNvPr>
          <p:cNvSpPr/>
          <p:nvPr/>
        </p:nvSpPr>
        <p:spPr>
          <a:xfrm>
            <a:off x="3843638" y="4103817"/>
            <a:ext cx="1456724" cy="1456724"/>
          </a:xfrm>
          <a:prstGeom prst="ellipse">
            <a:avLst/>
          </a:prstGeom>
          <a:noFill/>
          <a:ln w="38100" cmpd="sng">
            <a:solidFill>
              <a:srgbClr val="4590E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Picture 4" descr="_0008_idea.png">
            <a:extLst>
              <a:ext uri="{FF2B5EF4-FFF2-40B4-BE49-F238E27FC236}">
                <a16:creationId xmlns:a16="http://schemas.microsoft.com/office/drawing/2014/main" id="{099B08B4-0C07-4597-96B9-EA1173B6EE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5327" y="4242486"/>
            <a:ext cx="1111304" cy="1180758"/>
          </a:xfrm>
          <a:prstGeom prst="rect">
            <a:avLst/>
          </a:prstGeom>
        </p:spPr>
      </p:pic>
    </p:spTree>
    <p:custDataLst>
      <p:tags r:id="rId1"/>
    </p:custDataLst>
    <p:extLst>
      <p:ext uri="{BB962C8B-B14F-4D97-AF65-F5344CB8AC3E}">
        <p14:creationId xmlns:p14="http://schemas.microsoft.com/office/powerpoint/2010/main" val="2084593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The world of work</a:t>
            </a:r>
          </a:p>
        </p:txBody>
      </p:sp>
      <p:sp>
        <p:nvSpPr>
          <p:cNvPr id="2" name="TextBox 1">
            <a:extLst>
              <a:ext uri="{FF2B5EF4-FFF2-40B4-BE49-F238E27FC236}">
                <a16:creationId xmlns:a16="http://schemas.microsoft.com/office/drawing/2014/main" id="{E7F70C6F-9242-4ED7-BC3B-A110D8AA1C0C}"/>
              </a:ext>
            </a:extLst>
          </p:cNvPr>
          <p:cNvSpPr txBox="1"/>
          <p:nvPr/>
        </p:nvSpPr>
        <p:spPr>
          <a:xfrm>
            <a:off x="1149178" y="2434281"/>
            <a:ext cx="6808573" cy="892552"/>
          </a:xfrm>
          <a:prstGeom prst="rect">
            <a:avLst/>
          </a:prstGeom>
          <a:noFill/>
        </p:spPr>
        <p:txBody>
          <a:bodyPr wrap="square" rtlCol="0">
            <a:spAutoFit/>
          </a:bodyPr>
          <a:lstStyle/>
          <a:p>
            <a:pPr algn="ctr"/>
            <a:r>
              <a:rPr lang="en-GB" sz="2600" b="1" dirty="0">
                <a:solidFill>
                  <a:srgbClr val="016373"/>
                </a:solidFill>
                <a:latin typeface="Arial" panose="020B0604020202020204" pitchFamily="34" charset="0"/>
                <a:cs typeface="Arial" panose="020B0604020202020204" pitchFamily="34" charset="0"/>
              </a:rPr>
              <a:t>Now log on to </a:t>
            </a:r>
            <a:r>
              <a:rPr lang="en-GB" sz="2600" b="1" dirty="0">
                <a:solidFill>
                  <a:srgbClr val="00B0F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myworldofwork.co.uk </a:t>
            </a:r>
            <a:r>
              <a:rPr lang="en-GB" sz="2600" b="1" dirty="0">
                <a:solidFill>
                  <a:srgbClr val="016373"/>
                </a:solidFill>
                <a:latin typeface="Arial" panose="020B0604020202020204" pitchFamily="34" charset="0"/>
                <a:cs typeface="Arial" panose="020B0604020202020204" pitchFamily="34" charset="0"/>
              </a:rPr>
              <a:t>and explore Getting a job</a:t>
            </a:r>
          </a:p>
        </p:txBody>
      </p:sp>
    </p:spTree>
    <p:custDataLst>
      <p:tags r:id="rId1"/>
    </p:custDataLst>
    <p:extLst>
      <p:ext uri="{BB962C8B-B14F-4D97-AF65-F5344CB8AC3E}">
        <p14:creationId xmlns:p14="http://schemas.microsoft.com/office/powerpoint/2010/main" val="35689476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mplateUrl xmlns="http://schemas.microsoft.com/sharepoint/v3" xsi:nil="true"/>
    <TaxCatchAll xmlns="57a8fc3a-2b1c-4d0f-9d31-9e891fd94e66"/>
    <EDRMSArchiveDate xmlns="7b89bba3-8027-45bd-a570-d8b0d030bad0" xsi:nil="true"/>
    <TaxKeyword xmlns="7b89bba3-8027-45bd-a570-d8b0d030bad0" xsi:nil="true"/>
    <EDRMSOwner xmlns="7b89bba3-8027-45bd-a570-d8b0d030bad0">
      <UserInfo>
        <DisplayName/>
        <AccountId xsi:nil="true"/>
        <AccountType/>
      </UserInfo>
    </EDRMSOwner>
    <EDRMSUpdatedAsRecord xmlns="7b89bba3-8027-45bd-a570-d8b0d030bad0">false</EDRMSUpdatedAsRecord>
    <EDRMSBCS xmlns="7b89bba3-8027-45bd-a570-d8b0d030bad0" xsi:nil="true"/>
    <EDRMSRegionTaxHTField0 xmlns="7b89bba3-8027-45bd-a570-d8b0d030bad0" xsi:nil="true"/>
    <EDRMSRegion xmlns="7b89bba3-8027-45bd-a570-d8b0d030bad0" xsi:nil="true"/>
    <EDRMSBCSTaxHTField0 xmlns="7b89bba3-8027-45bd-a570-d8b0d030bad0" xsi:nil="true"/>
    <EDRMSIsArchived xmlns="7b89bba3-8027-45bd-a570-d8b0d030bad0">false</EDRMSIsArchived>
    <EDRMSStatus xmlns="7b89bba3-8027-45bd-a570-d8b0d030bad0">Active</EDRMSStatus>
    <xd_ProgID xmlns="http://schemas.microsoft.com/sharepoint/v3" xsi:nil="true"/>
    <EDRMSUpdateDate xmlns="7b89bba3-8027-45bd-a570-d8b0d030bad0" xsi:nil="true"/>
    <InformationClassification xmlns="7b89bba3-8027-45bd-a570-d8b0d030bad0" xsi:nil="true"/>
    <EDRMSUpdatePeriod xmlns="7b89bba3-8027-45bd-a570-d8b0d030bad0">3</EDRMSUpdatePeriod>
    <EDRMSExpiryDate xmlns="7b89bba3-8027-45bd-a570-d8b0d030bad0" xsi:nil="true"/>
    <InformationClassificationTaxHTField0 xmlns="7b89bba3-8027-45bd-a570-d8b0d030bad0" xsi:nil="true"/>
    <TaxKeywordTaxHTField xmlns="7b89bba3-8027-45bd-a570-d8b0d030bad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SDS Base Document" ma:contentTypeID="0x010100ED2642B7FA5E4DA4BAD5093338A237AF00EFA01646D6F1BA47B26E97A5DD071D02" ma:contentTypeVersion="0" ma:contentTypeDescription="Base document type for SDS EDRMS Project" ma:contentTypeScope="" ma:versionID="b5ce2a6b5f5631e7acf1f1cfa7d9c40f">
  <xsd:schema xmlns:xsd="http://www.w3.org/2001/XMLSchema" xmlns:p="http://schemas.microsoft.com/office/2006/metadata/properties" xmlns:ns1="http://schemas.microsoft.com/sharepoint/v3" xmlns:ns2="7b89bba3-8027-45bd-a570-d8b0d030bad0" xmlns:ns3="57a8fc3a-2b1c-4d0f-9d31-9e891fd94e66" targetNamespace="http://schemas.microsoft.com/office/2006/metadata/properties" ma:root="true" ma:fieldsID="a97003f7c0bf3832e5c96b806129eb76" ns1:_="" ns2:_="" ns3:_="">
    <xsd:import namespace="http://schemas.microsoft.com/sharepoint/v3"/>
    <xsd:import namespace="7b89bba3-8027-45bd-a570-d8b0d030bad0"/>
    <xsd:import namespace="57a8fc3a-2b1c-4d0f-9d31-9e891fd94e66"/>
    <xsd:element name="properties">
      <xsd:complexType>
        <xsd:sequence>
          <xsd:element name="documentManagement">
            <xsd:complexType>
              <xsd:all>
                <xsd:element ref="ns1:TemplateUrl" minOccurs="0"/>
                <xsd:element ref="ns1:xd_ProgID" minOccurs="0"/>
                <xsd:element ref="ns1:xd_Signature" minOccurs="0"/>
                <xsd:element ref="ns2:EDRMSUpdatePeriod"/>
                <xsd:element ref="ns2:EDRMSExpiryDate" minOccurs="0"/>
                <xsd:element ref="ns2:EDRMSArchiveDate" minOccurs="0"/>
                <xsd:element ref="ns2:EDRMSUpdateDate" minOccurs="0"/>
                <xsd:element ref="ns2:EDRMSIsArchived" minOccurs="0"/>
                <xsd:element ref="ns2:EDRMSStatus"/>
                <xsd:element ref="ns2:EDRMSOwner" minOccurs="0"/>
                <xsd:element ref="ns2:EDRMSUpdatedAsRecord" minOccurs="0"/>
                <xsd:element ref="ns2:InformationClassificationTaxHTField0" minOccurs="0"/>
                <xsd:element ref="ns2:InformationClassification" minOccurs="0"/>
                <xsd:element ref="ns2:EDRMSRegionTaxHTField0" minOccurs="0"/>
                <xsd:element ref="ns2:EDRMSRegion" minOccurs="0"/>
                <xsd:element ref="ns2:EDRMSBCSTaxHTField0" minOccurs="0"/>
                <xsd:element ref="ns2:EDRMSBCS" minOccurs="0"/>
                <xsd:element ref="ns2:TaxKeywordTaxHTField" minOccurs="0"/>
                <xsd:element ref="ns2:TaxKeyword" minOccurs="0"/>
                <xsd:element ref="ns3:TaxCatchAll" minOccurs="0"/>
                <xsd:element ref="ns3:TaxCatchAllLabel" minOccurs="0"/>
                <xsd:element ref="ns1:_vti_ItemDeclaredRecord"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TemplateUrl" ma:index="8" nillable="true" ma:displayName="Template Link" ma:hidden="true" ma:internalName="TemplateUrl">
      <xsd:simpleType>
        <xsd:restriction base="dms:Text"/>
      </xsd:simpleType>
    </xsd:element>
    <xsd:element name="xd_ProgID" ma:index="9" nillable="true" ma:displayName="HTML File Link" ma:hidden="true" ma:internalName="xd_ProgID">
      <xsd:simpleType>
        <xsd:restriction base="dms:Text"/>
      </xsd:simpleType>
    </xsd:element>
    <xsd:element name="xd_Signature" ma:index="10" nillable="true" ma:displayName="Is Signed" ma:hidden="true" ma:internalName="xd_Signature" ma:readOnly="true">
      <xsd:simpleType>
        <xsd:restriction base="dms:Boolean"/>
      </xsd:simpleType>
    </xsd:element>
    <xsd:element name="_vti_ItemDeclaredRecord" ma:index="31" nillable="true" ma:displayName="Declared Record" ma:hidden="true" ma:internalName="_vti_ItemDeclaredRecord" ma:readOnly="true">
      <xsd:simpleType>
        <xsd:restriction base="dms:DateTime"/>
      </xsd:simpleType>
    </xsd:element>
  </xsd:schema>
  <xsd:schema xmlns:xsd="http://www.w3.org/2001/XMLSchema" xmlns:dms="http://schemas.microsoft.com/office/2006/documentManagement/types" targetNamespace="7b89bba3-8027-45bd-a570-d8b0d030bad0" elementFormDefault="qualified">
    <xsd:import namespace="http://schemas.microsoft.com/office/2006/documentManagement/types"/>
    <xsd:element name="EDRMSUpdatePeriod" ma:index="13" ma:displayName="Update Period" ma:description="An email will be sent to you to update your document when due" ma:list="{9504B316-6E32-4390-AA3A-3C31F229E6A6}" ma:internalName="EDRMSUpdatePeriod" ma:readOnly="false" ma:showField="LinkTitleNoMenu" ma:web="{7b89bba3-8027-45bd-a570-d8b0d030bad0}">
      <xsd:simpleType>
        <xsd:restriction base="dms:Lookup"/>
      </xsd:simpleType>
    </xsd:element>
    <xsd:element name="EDRMSExpiryDate" ma:index="14" nillable="true" ma:displayName="Expiry Date" ma:format="DateOnly" ma:hidden="true" ma:internalName="EDRMSExpiryDate">
      <xsd:simpleType>
        <xsd:restriction base="dms:DateTime"/>
      </xsd:simpleType>
    </xsd:element>
    <xsd:element name="EDRMSArchiveDate" ma:index="15" nillable="true" ma:displayName="Archive Date" ma:format="DateOnly" ma:hidden="true" ma:internalName="EDRMSArchiveDate">
      <xsd:simpleType>
        <xsd:restriction base="dms:DateTime"/>
      </xsd:simpleType>
    </xsd:element>
    <xsd:element name="EDRMSUpdateDate" ma:index="16" nillable="true" ma:displayName="Update Date" ma:format="DateOnly" ma:hidden="true" ma:internalName="EDRMSUpdateDate">
      <xsd:simpleType>
        <xsd:restriction base="dms:DateTime"/>
      </xsd:simpleType>
    </xsd:element>
    <xsd:element name="EDRMSIsArchived" ma:index="17" nillable="true" ma:displayName="Is Archived" ma:default="0" ma:description="Selecting this option will send your document directly to archive and results in deletion of your document after 1 year.&#10;" ma:internalName="EDRMSIsArchived">
      <xsd:simpleType>
        <xsd:restriction base="dms:Boolean"/>
      </xsd:simpleType>
    </xsd:element>
    <xsd:element name="EDRMSStatus" ma:index="18" ma:displayName="Status" ma:default="Active" ma:description="Only active should be selected for new documents, the 'pending review' option is only used when the document is due to be updated, i.e. the update period has passed&#10;" ma:format="Dropdown" ma:internalName="EDRMSStatus">
      <xsd:simpleType>
        <xsd:restriction base="dms:Choice">
          <xsd:enumeration value="Active"/>
          <xsd:enumeration value="Pending Review"/>
        </xsd:restriction>
      </xsd:simpleType>
    </xsd:element>
    <xsd:element name="EDRMSOwner" ma:index="19" nillable="true" ma:displayName="Owner" ma:hidden="true" ma:internalName="EDRMS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RMSUpdatedAsRecord" ma:index="20" nillable="true" ma:displayName="Updated as Record" ma:default="0" ma:hidden="true" ma:internalName="EDRMSUpdatedAsRecord">
      <xsd:simpleType>
        <xsd:restriction base="dms:Boolean"/>
      </xsd:simpleType>
    </xsd:element>
    <xsd:element name="InformationClassificationTaxHTField0" ma:index="21" nillable="true" ma:displayName="Information Classification_0" ma:hidden="true" ma:internalName="InformationClassificationTaxHTField0">
      <xsd:simpleType>
        <xsd:restriction base="dms:Note"/>
      </xsd:simpleType>
    </xsd:element>
    <xsd:element name="InformationClassification" ma:index="22" nillable="true" ma:displayName="Information Classification" ma:default="" ma:description="Click the icon to the right to select a classification level for this document" ma:list="{b16c2a9a-ab40-49ea-9c09-2d7eb65f2882}" ma:internalName="InformationClassification" ma:showField="Term1033" ma:web="{7b89bba3-8027-45bd-a570-d8b0d030bad0}">
      <xsd:simpleType>
        <xsd:restriction base="dms:Unknown"/>
      </xsd:simpleType>
    </xsd:element>
    <xsd:element name="EDRMSRegionTaxHTField0" ma:index="23" nillable="true" ma:displayName="Region_0" ma:hidden="true" ma:internalName="EDRMSRegionTaxHTField0">
      <xsd:simpleType>
        <xsd:restriction base="dms:Note"/>
      </xsd:simpleType>
    </xsd:element>
    <xsd:element name="EDRMSRegion" ma:index="24" nillable="true" ma:displayName="Region" ma:default="" ma:description="You can select a region by clicking the icon to the right of this field. Adding a region may make it easier for a user to find this document." ma:list="{b16c2a9a-ab40-49ea-9c09-2d7eb65f2882}" ma:internalName="EDRMSRegion" ma:showField="Term1033" ma:web="{7b89bba3-8027-45bd-a570-d8b0d030bad0}">
      <xsd:simpleType>
        <xsd:restriction base="dms:Unknown"/>
      </xsd:simpleType>
    </xsd:element>
    <xsd:element name="EDRMSBCSTaxHTField0" ma:index="25" nillable="true" ma:displayName="BCS_0" ma:hidden="true" ma:internalName="EDRMSBCSTaxHTField0">
      <xsd:simpleType>
        <xsd:restriction base="dms:Note"/>
      </xsd:simpleType>
    </xsd:element>
    <xsd:element name="EDRMSBCS" ma:index="26" nillable="true" ma:displayName="BCS" ma:default="" ma:hidden="true" ma:list="{b16c2a9a-ab40-49ea-9c09-2d7eb65f2882}" ma:internalName="EDRMSBCS" ma:showField="Term1033" ma:web="{7b89bba3-8027-45bd-a570-d8b0d030bad0}">
      <xsd:simpleType>
        <xsd:restriction base="dms:Unknown"/>
      </xsd:simpleType>
    </xsd:element>
    <xsd:element name="TaxKeywordTaxHTField" ma:index="27" nillable="true" ma:displayName="TaxKeywordTaxHTField" ma:hidden="true" ma:internalName="TaxKeywordTaxHTField">
      <xsd:simpleType>
        <xsd:restriction base="dms:Note"/>
      </xsd:simpleType>
    </xsd:element>
    <xsd:element name="TaxKeyword" ma:index="28" nillable="true" ma:displayName="Enterprise Keywords" ma:description="Enterprise Keywords are shared with other users and applications to allow for ease of search and filtering, as well as metadata consistency and reuse" ma:list="{b16c2a9a-ab40-49ea-9c09-2d7eb65f2882}" ma:internalName="TaxKeyword" ma:showField="Term1033" ma:web="7b89bba3-8027-45bd-a570-d8b0d030bad0">
      <xsd:simpleType>
        <xsd:restriction base="dms:Unknown"/>
      </xsd:simpleType>
    </xsd:element>
  </xsd:schema>
  <xsd:schema xmlns:xsd="http://www.w3.org/2001/XMLSchema" xmlns:dms="http://schemas.microsoft.com/office/2006/documentManagement/types" targetNamespace="57a8fc3a-2b1c-4d0f-9d31-9e891fd94e66" elementFormDefault="qualified">
    <xsd:import namespace="http://schemas.microsoft.com/office/2006/documentManagement/types"/>
    <xsd:element name="TaxCatchAll" ma:index="29" nillable="true" ma:displayName="Taxonomy Catch All Column" ma:description="" ma:hidden="true" ma:list="{95ec228b-203d-4ba5-b00f-3930a945fc01}" ma:internalName="TaxCatchAll" ma:showField="CatchAllData" ma:web="57a8fc3a-2b1c-4d0f-9d31-9e891fd94e66">
      <xsd:complexType>
        <xsd:complexContent>
          <xsd:extension base="dms:MultiChoiceLookup">
            <xsd:sequence>
              <xsd:element name="Value" type="dms:Lookup" maxOccurs="unbounded" minOccurs="0" nillable="true"/>
            </xsd:sequence>
          </xsd:extension>
        </xsd:complexContent>
      </xsd:complexType>
    </xsd:element>
    <xsd:element name="TaxCatchAllLabel" ma:index="30" nillable="true" ma:displayName="Taxonomy Catch All Column1" ma:description="" ma:hidden="true" ma:list="{95ec228b-203d-4ba5-b00f-3930a945fc01}" ma:internalName="TaxCatchAllLabel" ma:readOnly="true" ma:showField="CatchAllDataLabel" ma:web="57a8fc3a-2b1c-4d0f-9d31-9e891fd94e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D8766B44-A891-4B28-BD85-7686A94FD075}">
  <ds:schemaRefs>
    <ds:schemaRef ds:uri="http://schemas.microsoft.com/sharepoint/v3/contenttype/forms"/>
  </ds:schemaRefs>
</ds:datastoreItem>
</file>

<file path=customXml/itemProps2.xml><?xml version="1.0" encoding="utf-8"?>
<ds:datastoreItem xmlns:ds="http://schemas.openxmlformats.org/officeDocument/2006/customXml" ds:itemID="{18B2AE38-6DD4-484F-BC20-19FAE71B43C8}">
  <ds:schemaRefs>
    <ds:schemaRef ds:uri="http://purl.org/dc/dcmitype/"/>
    <ds:schemaRef ds:uri="7b89bba3-8027-45bd-a570-d8b0d030bad0"/>
    <ds:schemaRef ds:uri="http://schemas.microsoft.com/office/2006/documentManagement/types"/>
    <ds:schemaRef ds:uri="http://schemas.microsoft.com/office/2006/metadata/properties"/>
    <ds:schemaRef ds:uri="http://schemas.microsoft.com/sharepoint/v3"/>
    <ds:schemaRef ds:uri="http://purl.org/dc/terms/"/>
    <ds:schemaRef ds:uri="57a8fc3a-2b1c-4d0f-9d31-9e891fd94e66"/>
    <ds:schemaRef ds:uri="http://schemas.openxmlformats.org/package/2006/metadata/core-properties"/>
    <ds:schemaRef ds:uri="http://www.w3.org/XML/1998/namespace"/>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87DB86EF-E9EB-413A-8E3E-DC8592CC52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b89bba3-8027-45bd-a570-d8b0d030bad0"/>
    <ds:schemaRef ds:uri="57a8fc3a-2b1c-4d0f-9d31-9e891fd94e6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7ACC4379-0EAB-49E8-AC2D-9FEF6732D28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1507</TotalTime>
  <Words>1028</Words>
  <Application>Microsoft Office PowerPoint</Application>
  <PresentationFormat>On-screen Show (4:3)</PresentationFormat>
  <Paragraphs>109</Paragraphs>
  <Slides>8</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Trebuchet MS</vt:lpstr>
      <vt:lpstr>Office Theme</vt:lpstr>
      <vt:lpstr>Custom Design</vt:lpstr>
      <vt:lpstr>The world of work</vt:lpstr>
      <vt:lpstr>The world of work</vt:lpstr>
      <vt:lpstr>The world of work</vt:lpstr>
      <vt:lpstr>The world of work</vt:lpstr>
      <vt:lpstr>The world of work</vt:lpstr>
      <vt:lpstr>The world of work</vt:lpstr>
      <vt:lpstr>The world of work</vt:lpstr>
      <vt:lpstr>The world of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Steven Bone</cp:lastModifiedBy>
  <cp:revision>98</cp:revision>
  <dcterms:created xsi:type="dcterms:W3CDTF">2016-01-17T19:14:16Z</dcterms:created>
  <dcterms:modified xsi:type="dcterms:W3CDTF">2021-09-29T09:07:09Z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0x010100ED2642B7FA5E4DA4BAD5093338A237AF00EFA01646D6F1BA47B26E97A5DD071D02</vt:lpwstr>
  </property>
  <property fmtid="{D5CDD505-2E9C-101B-9397-08002B2CF9AE}" pid="3" name="ArticulateGUID">
    <vt:lpwstr>43DFB53D-720F-4A88-A93E-0333564EFD78</vt:lpwstr>
  </property>
  <property fmtid="{D5CDD505-2E9C-101B-9397-08002B2CF9AE}" pid="4" name="ArticulatePath">
    <vt:lpwstr>https://skillsdevelopmentscotland-my.sharepoint.com/personal/steven_bone_sds_co_uk/Documents/partner Resource Area/Resources still to be converted/Work-placements-presentation (1)</vt:lpwstr>
  </property>
</Properties>
</file>