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0134A-BB00-4B03-A0E3-77DF10582496}" v="105" dt="2021-08-27T13:29:06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26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rook" userId="6c559fd7-92db-43c0-bd82-37f4305ffe59" providerId="ADAL" clId="{9980134A-BB00-4B03-A0E3-77DF10582496}"/>
    <pc:docChg chg="undo custSel modSld">
      <pc:chgData name="Patricia Crook" userId="6c559fd7-92db-43c0-bd82-37f4305ffe59" providerId="ADAL" clId="{9980134A-BB00-4B03-A0E3-77DF10582496}" dt="2021-08-27T13:29:06.019" v="364" actId="962"/>
      <pc:docMkLst>
        <pc:docMk/>
      </pc:docMkLst>
      <pc:sldChg chg="addSp delSp modSp mod">
        <pc:chgData name="Patricia Crook" userId="6c559fd7-92db-43c0-bd82-37f4305ffe59" providerId="ADAL" clId="{9980134A-BB00-4B03-A0E3-77DF10582496}" dt="2021-08-27T13:26:29.419" v="264" actId="962"/>
        <pc:sldMkLst>
          <pc:docMk/>
          <pc:sldMk cId="595252300" sldId="256"/>
        </pc:sldMkLst>
        <pc:spChg chg="mod">
          <ac:chgData name="Patricia Crook" userId="6c559fd7-92db-43c0-bd82-37f4305ffe59" providerId="ADAL" clId="{9980134A-BB00-4B03-A0E3-77DF10582496}" dt="2021-08-27T13:26:29.419" v="264" actId="962"/>
          <ac:spMkLst>
            <pc:docMk/>
            <pc:sldMk cId="595252300" sldId="256"/>
            <ac:spMk id="3" creationId="{65DFB06E-03AD-4F71-99C9-EFE94515A6CD}"/>
          </ac:spMkLst>
        </pc:spChg>
        <pc:spChg chg="mod">
          <ac:chgData name="Patricia Crook" userId="6c559fd7-92db-43c0-bd82-37f4305ffe59" providerId="ADAL" clId="{9980134A-BB00-4B03-A0E3-77DF10582496}" dt="2021-08-27T13:09:21.340" v="83" actId="962"/>
          <ac:spMkLst>
            <pc:docMk/>
            <pc:sldMk cId="595252300" sldId="256"/>
            <ac:spMk id="4" creationId="{A64EED53-2370-564C-82DE-C5CBAD00EE89}"/>
          </ac:spMkLst>
        </pc:spChg>
        <pc:spChg chg="add del mod">
          <ac:chgData name="Patricia Crook" userId="6c559fd7-92db-43c0-bd82-37f4305ffe59" providerId="ADAL" clId="{9980134A-BB00-4B03-A0E3-77DF10582496}" dt="2021-08-27T13:20:28.928" v="251" actId="33699"/>
          <ac:spMkLst>
            <pc:docMk/>
            <pc:sldMk cId="595252300" sldId="256"/>
            <ac:spMk id="5" creationId="{1E8FDB3A-F330-4998-ABA4-958EF1DC065A}"/>
          </ac:spMkLst>
        </pc:spChg>
        <pc:spChg chg="mod">
          <ac:chgData name="Patricia Crook" userId="6c559fd7-92db-43c0-bd82-37f4305ffe59" providerId="ADAL" clId="{9980134A-BB00-4B03-A0E3-77DF10582496}" dt="2021-08-27T13:25:42.810" v="262" actId="962"/>
          <ac:spMkLst>
            <pc:docMk/>
            <pc:sldMk cId="595252300" sldId="256"/>
            <ac:spMk id="7" creationId="{364C5B7F-553C-EC49-B3A3-8E3A33DD8A18}"/>
          </ac:spMkLst>
        </pc:spChg>
        <pc:spChg chg="add del mod">
          <ac:chgData name="Patricia Crook" userId="6c559fd7-92db-43c0-bd82-37f4305ffe59" providerId="ADAL" clId="{9980134A-BB00-4B03-A0E3-77DF10582496}" dt="2021-08-27T13:22:51.428" v="253" actId="33699"/>
          <ac:spMkLst>
            <pc:docMk/>
            <pc:sldMk cId="595252300" sldId="256"/>
            <ac:spMk id="8" creationId="{072C9328-3C24-40C0-A6D9-D8F5C498834C}"/>
          </ac:spMkLst>
        </pc:spChg>
        <pc:spChg chg="mod">
          <ac:chgData name="Patricia Crook" userId="6c559fd7-92db-43c0-bd82-37f4305ffe59" providerId="ADAL" clId="{9980134A-BB00-4B03-A0E3-77DF10582496}" dt="2021-08-27T13:09:45.216" v="101" actId="962"/>
          <ac:spMkLst>
            <pc:docMk/>
            <pc:sldMk cId="595252300" sldId="256"/>
            <ac:spMk id="12" creationId="{4F7C04AC-C4BA-664E-A560-739D3493C6E2}"/>
          </ac:spMkLst>
        </pc:spChg>
        <pc:picChg chg="mod">
          <ac:chgData name="Patricia Crook" userId="6c559fd7-92db-43c0-bd82-37f4305ffe59" providerId="ADAL" clId="{9980134A-BB00-4B03-A0E3-77DF10582496}" dt="2021-08-27T13:09:40.366" v="100" actId="962"/>
          <ac:picMkLst>
            <pc:docMk/>
            <pc:sldMk cId="595252300" sldId="256"/>
            <ac:picMk id="2" creationId="{90E1489E-3AB3-7248-8953-E0773BCF5C9A}"/>
          </ac:picMkLst>
        </pc:picChg>
        <pc:picChg chg="mod">
          <ac:chgData name="Patricia Crook" userId="6c559fd7-92db-43c0-bd82-37f4305ffe59" providerId="ADAL" clId="{9980134A-BB00-4B03-A0E3-77DF10582496}" dt="2021-08-27T13:25:30.129" v="261" actId="962"/>
          <ac:picMkLst>
            <pc:docMk/>
            <pc:sldMk cId="595252300" sldId="256"/>
            <ac:picMk id="6" creationId="{2C88FC9F-4DFF-7344-A7F7-1D0C1C91388F}"/>
          </ac:picMkLst>
        </pc:picChg>
        <pc:picChg chg="mod">
          <ac:chgData name="Patricia Crook" userId="6c559fd7-92db-43c0-bd82-37f4305ffe59" providerId="ADAL" clId="{9980134A-BB00-4B03-A0E3-77DF10582496}" dt="2021-08-27T13:26:00.938" v="263" actId="962"/>
          <ac:picMkLst>
            <pc:docMk/>
            <pc:sldMk cId="595252300" sldId="256"/>
            <ac:picMk id="17" creationId="{FE2DB29E-2A31-E247-9653-F690032DAB87}"/>
          </ac:picMkLst>
        </pc:picChg>
      </pc:sldChg>
      <pc:sldChg chg="modSp mod">
        <pc:chgData name="Patricia Crook" userId="6c559fd7-92db-43c0-bd82-37f4305ffe59" providerId="ADAL" clId="{9980134A-BB00-4B03-A0E3-77DF10582496}" dt="2021-08-27T13:22:59.709" v="255" actId="33553"/>
        <pc:sldMkLst>
          <pc:docMk/>
          <pc:sldMk cId="4996980" sldId="257"/>
        </pc:sldMkLst>
        <pc:spChg chg="mod">
          <ac:chgData name="Patricia Crook" userId="6c559fd7-92db-43c0-bd82-37f4305ffe59" providerId="ADAL" clId="{9980134A-BB00-4B03-A0E3-77DF10582496}" dt="2021-08-27T13:09:58.057" v="145" actId="962"/>
          <ac:spMkLst>
            <pc:docMk/>
            <pc:sldMk cId="4996980" sldId="257"/>
            <ac:spMk id="2" creationId="{F4E9423B-1264-EE41-BFD8-F6752BF58759}"/>
          </ac:spMkLst>
        </pc:spChg>
        <pc:spChg chg="mod">
          <ac:chgData name="Patricia Crook" userId="6c559fd7-92db-43c0-bd82-37f4305ffe59" providerId="ADAL" clId="{9980134A-BB00-4B03-A0E3-77DF10582496}" dt="2021-08-27T13:22:59.709" v="255" actId="33553"/>
          <ac:spMkLst>
            <pc:docMk/>
            <pc:sldMk cId="4996980" sldId="257"/>
            <ac:spMk id="4" creationId="{802A16EE-F049-B64E-933D-B73FFC1D031F}"/>
          </ac:spMkLst>
        </pc:spChg>
        <pc:spChg chg="mod">
          <ac:chgData name="Patricia Crook" userId="6c559fd7-92db-43c0-bd82-37f4305ffe59" providerId="ADAL" clId="{9980134A-BB00-4B03-A0E3-77DF10582496}" dt="2021-08-27T13:10:05.881" v="146" actId="962"/>
          <ac:spMkLst>
            <pc:docMk/>
            <pc:sldMk cId="4996980" sldId="257"/>
            <ac:spMk id="13" creationId="{0E1588FD-9211-8342-84A0-E62119938D2C}"/>
          </ac:spMkLst>
        </pc:spChg>
      </pc:sldChg>
      <pc:sldChg chg="modSp mod">
        <pc:chgData name="Patricia Crook" userId="6c559fd7-92db-43c0-bd82-37f4305ffe59" providerId="ADAL" clId="{9980134A-BB00-4B03-A0E3-77DF10582496}" dt="2021-08-27T13:23:02.221" v="256" actId="33553"/>
        <pc:sldMkLst>
          <pc:docMk/>
          <pc:sldMk cId="2513514944" sldId="258"/>
        </pc:sldMkLst>
        <pc:spChg chg="mod">
          <ac:chgData name="Patricia Crook" userId="6c559fd7-92db-43c0-bd82-37f4305ffe59" providerId="ADAL" clId="{9980134A-BB00-4B03-A0E3-77DF10582496}" dt="2021-08-27T13:10:38.130" v="147" actId="962"/>
          <ac:spMkLst>
            <pc:docMk/>
            <pc:sldMk cId="2513514944" sldId="258"/>
            <ac:spMk id="2" creationId="{7ECDAE61-B400-2B41-AD4F-E55F581E90E2}"/>
          </ac:spMkLst>
        </pc:spChg>
        <pc:spChg chg="mod">
          <ac:chgData name="Patricia Crook" userId="6c559fd7-92db-43c0-bd82-37f4305ffe59" providerId="ADAL" clId="{9980134A-BB00-4B03-A0E3-77DF10582496}" dt="2021-08-27T13:23:02.221" v="256" actId="33553"/>
          <ac:spMkLst>
            <pc:docMk/>
            <pc:sldMk cId="2513514944" sldId="258"/>
            <ac:spMk id="3" creationId="{F3FD0DC9-25AB-B44F-B763-BEB98610E462}"/>
          </ac:spMkLst>
        </pc:spChg>
        <pc:picChg chg="mod">
          <ac:chgData name="Patricia Crook" userId="6c559fd7-92db-43c0-bd82-37f4305ffe59" providerId="ADAL" clId="{9980134A-BB00-4B03-A0E3-77DF10582496}" dt="2021-08-27T13:10:40.990" v="148" actId="962"/>
          <ac:picMkLst>
            <pc:docMk/>
            <pc:sldMk cId="2513514944" sldId="258"/>
            <ac:picMk id="5" creationId="{77F8CABB-71DC-47D3-BB4F-79FB4709E1BC}"/>
          </ac:picMkLst>
        </pc:picChg>
      </pc:sldChg>
      <pc:sldChg chg="modSp mod">
        <pc:chgData name="Patricia Crook" userId="6c559fd7-92db-43c0-bd82-37f4305ffe59" providerId="ADAL" clId="{9980134A-BB00-4B03-A0E3-77DF10582496}" dt="2021-08-27T13:23:08.130" v="259" actId="33553"/>
        <pc:sldMkLst>
          <pc:docMk/>
          <pc:sldMk cId="3271279778" sldId="259"/>
        </pc:sldMkLst>
        <pc:spChg chg="mod">
          <ac:chgData name="Patricia Crook" userId="6c559fd7-92db-43c0-bd82-37f4305ffe59" providerId="ADAL" clId="{9980134A-BB00-4B03-A0E3-77DF10582496}" dt="2021-08-27T13:11:21.615" v="155" actId="962"/>
          <ac:spMkLst>
            <pc:docMk/>
            <pc:sldMk cId="3271279778" sldId="259"/>
            <ac:spMk id="2" creationId="{7ECDAE61-B400-2B41-AD4F-E55F581E90E2}"/>
          </ac:spMkLst>
        </pc:spChg>
        <pc:spChg chg="mod">
          <ac:chgData name="Patricia Crook" userId="6c559fd7-92db-43c0-bd82-37f4305ffe59" providerId="ADAL" clId="{9980134A-BB00-4B03-A0E3-77DF10582496}" dt="2021-08-27T13:23:08.130" v="259" actId="33553"/>
          <ac:spMkLst>
            <pc:docMk/>
            <pc:sldMk cId="3271279778" sldId="259"/>
            <ac:spMk id="3" creationId="{F3FD0DC9-25AB-B44F-B763-BEB98610E462}"/>
          </ac:spMkLst>
        </pc:spChg>
      </pc:sldChg>
      <pc:sldChg chg="modSp mod">
        <pc:chgData name="Patricia Crook" userId="6c559fd7-92db-43c0-bd82-37f4305ffe59" providerId="ADAL" clId="{9980134A-BB00-4B03-A0E3-77DF10582496}" dt="2021-08-27T13:23:04.198" v="257" actId="33553"/>
        <pc:sldMkLst>
          <pc:docMk/>
          <pc:sldMk cId="3627698424" sldId="260"/>
        </pc:sldMkLst>
        <pc:spChg chg="mod">
          <ac:chgData name="Patricia Crook" userId="6c559fd7-92db-43c0-bd82-37f4305ffe59" providerId="ADAL" clId="{9980134A-BB00-4B03-A0E3-77DF10582496}" dt="2021-08-27T13:10:57.893" v="149" actId="962"/>
          <ac:spMkLst>
            <pc:docMk/>
            <pc:sldMk cId="3627698424" sldId="260"/>
            <ac:spMk id="2" creationId="{7ECDAE61-B400-2B41-AD4F-E55F581E90E2}"/>
          </ac:spMkLst>
        </pc:spChg>
        <pc:spChg chg="mod">
          <ac:chgData name="Patricia Crook" userId="6c559fd7-92db-43c0-bd82-37f4305ffe59" providerId="ADAL" clId="{9980134A-BB00-4B03-A0E3-77DF10582496}" dt="2021-08-27T13:23:04.198" v="257" actId="33553"/>
          <ac:spMkLst>
            <pc:docMk/>
            <pc:sldMk cId="3627698424" sldId="260"/>
            <ac:spMk id="3" creationId="{F3FD0DC9-25AB-B44F-B763-BEB98610E462}"/>
          </ac:spMkLst>
        </pc:spChg>
        <pc:spChg chg="mod">
          <ac:chgData name="Patricia Crook" userId="6c559fd7-92db-43c0-bd82-37f4305ffe59" providerId="ADAL" clId="{9980134A-BB00-4B03-A0E3-77DF10582496}" dt="2021-08-27T13:11:04.045" v="151" actId="962"/>
          <ac:spMkLst>
            <pc:docMk/>
            <pc:sldMk cId="3627698424" sldId="260"/>
            <ac:spMk id="7" creationId="{1C5074DD-E0E5-4E8A-9840-38548B3FBD4E}"/>
          </ac:spMkLst>
        </pc:spChg>
        <pc:picChg chg="mod">
          <ac:chgData name="Patricia Crook" userId="6c559fd7-92db-43c0-bd82-37f4305ffe59" providerId="ADAL" clId="{9980134A-BB00-4B03-A0E3-77DF10582496}" dt="2021-08-27T13:11:00.239" v="150" actId="962"/>
          <ac:picMkLst>
            <pc:docMk/>
            <pc:sldMk cId="3627698424" sldId="260"/>
            <ac:picMk id="5" creationId="{C30642D9-BE0A-4A74-8514-D39A877E9A3C}"/>
          </ac:picMkLst>
        </pc:picChg>
        <pc:picChg chg="mod">
          <ac:chgData name="Patricia Crook" userId="6c559fd7-92db-43c0-bd82-37f4305ffe59" providerId="ADAL" clId="{9980134A-BB00-4B03-A0E3-77DF10582496}" dt="2021-08-27T13:11:07.665" v="152" actId="962"/>
          <ac:picMkLst>
            <pc:docMk/>
            <pc:sldMk cId="3627698424" sldId="260"/>
            <ac:picMk id="8" creationId="{AC24D92E-AD89-445F-BD5D-35A10E320A48}"/>
          </ac:picMkLst>
        </pc:picChg>
      </pc:sldChg>
      <pc:sldChg chg="modSp mod">
        <pc:chgData name="Patricia Crook" userId="6c559fd7-92db-43c0-bd82-37f4305ffe59" providerId="ADAL" clId="{9980134A-BB00-4B03-A0E3-77DF10582496}" dt="2021-08-27T13:23:06.089" v="258" actId="33553"/>
        <pc:sldMkLst>
          <pc:docMk/>
          <pc:sldMk cId="926536892" sldId="261"/>
        </pc:sldMkLst>
        <pc:spChg chg="mod">
          <ac:chgData name="Patricia Crook" userId="6c559fd7-92db-43c0-bd82-37f4305ffe59" providerId="ADAL" clId="{9980134A-BB00-4B03-A0E3-77DF10582496}" dt="2021-08-27T13:11:16.590" v="153" actId="962"/>
          <ac:spMkLst>
            <pc:docMk/>
            <pc:sldMk cId="926536892" sldId="261"/>
            <ac:spMk id="2" creationId="{7ECDAE61-B400-2B41-AD4F-E55F581E90E2}"/>
          </ac:spMkLst>
        </pc:spChg>
        <pc:spChg chg="mod">
          <ac:chgData name="Patricia Crook" userId="6c559fd7-92db-43c0-bd82-37f4305ffe59" providerId="ADAL" clId="{9980134A-BB00-4B03-A0E3-77DF10582496}" dt="2021-08-27T13:23:06.089" v="258" actId="33553"/>
          <ac:spMkLst>
            <pc:docMk/>
            <pc:sldMk cId="926536892" sldId="261"/>
            <ac:spMk id="3" creationId="{F3FD0DC9-25AB-B44F-B763-BEB98610E462}"/>
          </ac:spMkLst>
        </pc:spChg>
        <pc:grpChg chg="mod">
          <ac:chgData name="Patricia Crook" userId="6c559fd7-92db-43c0-bd82-37f4305ffe59" providerId="ADAL" clId="{9980134A-BB00-4B03-A0E3-77DF10582496}" dt="2021-08-27T13:11:19.522" v="154" actId="962"/>
          <ac:grpSpMkLst>
            <pc:docMk/>
            <pc:sldMk cId="926536892" sldId="261"/>
            <ac:grpSpMk id="4" creationId="{B7200A64-26B5-43BC-A15B-CF329FAEC880}"/>
          </ac:grpSpMkLst>
        </pc:grpChg>
      </pc:sldChg>
      <pc:sldChg chg="modSp mod">
        <pc:chgData name="Patricia Crook" userId="6c559fd7-92db-43c0-bd82-37f4305ffe59" providerId="ADAL" clId="{9980134A-BB00-4B03-A0E3-77DF10582496}" dt="2021-08-27T13:29:06.019" v="364" actId="962"/>
        <pc:sldMkLst>
          <pc:docMk/>
          <pc:sldMk cId="3803598409" sldId="262"/>
        </pc:sldMkLst>
        <pc:spChg chg="mod">
          <ac:chgData name="Patricia Crook" userId="6c559fd7-92db-43c0-bd82-37f4305ffe59" providerId="ADAL" clId="{9980134A-BB00-4B03-A0E3-77DF10582496}" dt="2021-08-27T13:28:11.006" v="267" actId="962"/>
          <ac:spMkLst>
            <pc:docMk/>
            <pc:sldMk cId="3803598409" sldId="262"/>
            <ac:spMk id="3" creationId="{65DFB06E-03AD-4F71-99C9-EFE94515A6CD}"/>
          </ac:spMkLst>
        </pc:spChg>
        <pc:spChg chg="mod">
          <ac:chgData name="Patricia Crook" userId="6c559fd7-92db-43c0-bd82-37f4305ffe59" providerId="ADAL" clId="{9980134A-BB00-4B03-A0E3-77DF10582496}" dt="2021-08-27T13:29:06.019" v="364" actId="962"/>
          <ac:spMkLst>
            <pc:docMk/>
            <pc:sldMk cId="3803598409" sldId="262"/>
            <ac:spMk id="4" creationId="{A64EED53-2370-564C-82DE-C5CBAD00EE89}"/>
          </ac:spMkLst>
        </pc:spChg>
        <pc:spChg chg="mod">
          <ac:chgData name="Patricia Crook" userId="6c559fd7-92db-43c0-bd82-37f4305ffe59" providerId="ADAL" clId="{9980134A-BB00-4B03-A0E3-77DF10582496}" dt="2021-08-27T13:27:29.579" v="265" actId="962"/>
          <ac:spMkLst>
            <pc:docMk/>
            <pc:sldMk cId="3803598409" sldId="262"/>
            <ac:spMk id="7" creationId="{364C5B7F-553C-EC49-B3A3-8E3A33DD8A18}"/>
          </ac:spMkLst>
        </pc:spChg>
        <pc:spChg chg="mod">
          <ac:chgData name="Patricia Crook" userId="6c559fd7-92db-43c0-bd82-37f4305ffe59" providerId="ADAL" clId="{9980134A-BB00-4B03-A0E3-77DF10582496}" dt="2021-08-27T13:11:32.306" v="159" actId="962"/>
          <ac:spMkLst>
            <pc:docMk/>
            <pc:sldMk cId="3803598409" sldId="262"/>
            <ac:spMk id="12" creationId="{4F7C04AC-C4BA-664E-A560-739D3493C6E2}"/>
          </ac:spMkLst>
        </pc:spChg>
        <pc:picChg chg="mod">
          <ac:chgData name="Patricia Crook" userId="6c559fd7-92db-43c0-bd82-37f4305ffe59" providerId="ADAL" clId="{9980134A-BB00-4B03-A0E3-77DF10582496}" dt="2021-08-27T13:11:29.121" v="158" actId="962"/>
          <ac:picMkLst>
            <pc:docMk/>
            <pc:sldMk cId="3803598409" sldId="262"/>
            <ac:picMk id="2" creationId="{90E1489E-3AB3-7248-8953-E0773BCF5C9A}"/>
          </ac:picMkLst>
        </pc:picChg>
        <pc:picChg chg="mod">
          <ac:chgData name="Patricia Crook" userId="6c559fd7-92db-43c0-bd82-37f4305ffe59" providerId="ADAL" clId="{9980134A-BB00-4B03-A0E3-77DF10582496}" dt="2021-08-27T13:11:27.051" v="157" actId="962"/>
          <ac:picMkLst>
            <pc:docMk/>
            <pc:sldMk cId="3803598409" sldId="262"/>
            <ac:picMk id="6" creationId="{2C88FC9F-4DFF-7344-A7F7-1D0C1C91388F}"/>
          </ac:picMkLst>
        </pc:picChg>
        <pc:picChg chg="mod">
          <ac:chgData name="Patricia Crook" userId="6c559fd7-92db-43c0-bd82-37f4305ffe59" providerId="ADAL" clId="{9980134A-BB00-4B03-A0E3-77DF10582496}" dt="2021-08-27T13:28:00.211" v="266" actId="962"/>
          <ac:picMkLst>
            <pc:docMk/>
            <pc:sldMk cId="3803598409" sldId="262"/>
            <ac:picMk id="17" creationId="{FE2DB29E-2A31-E247-9653-F690032DAB8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3820D-820B-45EA-B3C0-C645453A7996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24330-036B-44B3-945B-67D4E4C94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9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gas-service-technician-jacquelin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myworldofwork.co.uk/my-career-options/career-expert-stereotypes-and-subject-choices" TargetMode="External"/><Relationship Id="rId4" Type="http://schemas.openxmlformats.org/officeDocument/2006/relationships/hyperlink" Target="https://www.myworldofwork.co.uk/diversity-and-inclusion-officer-hala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marketplac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op.org/education/teacher/support/girls_physics/resources/page_63821.html" TargetMode="External"/><Relationship Id="rId5" Type="http://schemas.openxmlformats.org/officeDocument/2006/relationships/hyperlink" Target="http://www.bewhatyouwant.org.uk/" TargetMode="External"/><Relationship Id="rId4" Type="http://schemas.openxmlformats.org/officeDocument/2006/relationships/hyperlink" Target="https://www.myworldofwork.co.uk/career-fact-or-fictio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Stereotypes activity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The purpose</a:t>
            </a:r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 of this activity is to challenge ideas about the types of people that work in certain jobs.</a:t>
            </a:r>
          </a:p>
          <a:p>
            <a:endParaRPr lang="en-GB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Introduce the session:</a:t>
            </a:r>
          </a:p>
          <a:p>
            <a:endParaRPr lang="en-GB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baseline="0" dirty="0">
                <a:latin typeface="Arial" panose="020B0604020202020204" pitchFamily="34" charset="0"/>
                <a:cs typeface="Arial" panose="020B0604020202020204" pitchFamily="34" charset="0"/>
              </a:rPr>
              <a:t>In this activity you will consider examples of stereotypes that you are aware of and then match a selection of images of people to a set of job titles. This will help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to identify any stereotypes that we might not be aware we have abou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 the world of work.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7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Learning intention and success criteria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Go over the learning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intention and success criteria with the class.</a:t>
            </a:r>
          </a:p>
          <a:p>
            <a:endParaRPr lang="en-GB" sz="12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These can be adapted to suit the needs of your pupils and can be used as the basis for discussion</a:t>
            </a:r>
            <a:r>
              <a: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endParaRPr lang="en-GB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edit the information</a:t>
            </a:r>
            <a:r>
              <a:rPr lang="en-GB" sz="12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on the slide click on the slide and edit the text box.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70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to preconceptions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the example in the presentation to introduce the activity and ‘set the boundaries’ with the whole class,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e.g. non offensive language, be sensitive to other people’s views, let people finish what they are saying before challenging their point</a:t>
            </a:r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Ask questions such as ‘What kind of job does this person do?’, ‘Do you think they went to university?’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Once everyone</a:t>
            </a:r>
            <a:r>
              <a:rPr lang="en-US" sz="12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 considered what they think she might do as a career move onto the next slide to reveal the truth about what she does.</a:t>
            </a:r>
            <a:endParaRPr lang="en-GB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preconceptions,</a:t>
            </a:r>
            <a:r>
              <a:rPr lang="en-GB" b="1" baseline="0" dirty="0">
                <a:latin typeface="Arial" panose="020B0604020202020204" pitchFamily="34" charset="0"/>
                <a:cs typeface="Arial" panose="020B0604020202020204" pitchFamily="34" charset="0"/>
              </a:rPr>
              <a:t> continued</a:t>
            </a:r>
          </a:p>
          <a:p>
            <a:endParaRPr lang="en-GB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the information on</a:t>
            </a:r>
            <a:r>
              <a:rPr lang="en-US" sz="12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slide,</a:t>
            </a:r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go over what job the woman in the example does. Did anyone find this surprising? If so, why? Highlight</a:t>
            </a:r>
            <a:r>
              <a:rPr lang="en-US" sz="12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discuss any stereotypes that might have been presented.</a:t>
            </a:r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Then, as a class or in pairs, ask pupils to come up with other examples of stereotypes they are aware of. Ask them to consider gender, race, religion, sexuality, hobbies, where people live </a:t>
            </a:r>
            <a:r>
              <a:rPr lang="en-US" sz="1200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5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Analysing pictures and job</a:t>
            </a:r>
            <a:r>
              <a:rPr lang="en-GB" b="1" baseline="0" dirty="0"/>
              <a:t> matching</a:t>
            </a:r>
          </a:p>
          <a:p>
            <a:endParaRPr lang="en-GB" b="1" baseline="0" dirty="0"/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split the class into groups or pairs. Provide each group with the list of different jobs and pictures.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groups to review the job titles and pictures provided and then match the people to the jobs.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everyone has completed the task hand out the job profile fact sheet about what the person actually does or go over the answers as a class. 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20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Feedback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iscussion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groups what they thought- were they right or wrong. Are they surprised? 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this as an opportunity to challenge preconceptions e.g. gender stereotypes and have a class discussion. </a:t>
            </a:r>
          </a:p>
          <a:p>
            <a:pPr lvl="0"/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Watch related video clips from My World of Work which challenge preconceptions surrounding disability, gender, race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copying the links below into your browser.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hlinkClick r:id="rId3"/>
              </a:rPr>
              <a:t>https://www.myworldofwork.co.uk/gas-service-technician-jacqueline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>
                <a:hlinkClick r:id="rId4"/>
              </a:rPr>
              <a:t>https://www.myworldofwork.co.uk/apprentice-web-designer-Jonathan</a:t>
            </a:r>
          </a:p>
          <a:p>
            <a:pPr lvl="0"/>
            <a:endParaRPr lang="en-US" dirty="0">
              <a:hlinkClick r:id="rId4"/>
            </a:endParaRPr>
          </a:p>
          <a:p>
            <a:pPr lvl="0"/>
            <a:r>
              <a:rPr lang="en-US" dirty="0"/>
              <a:t>Or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 the links below into your browser and g</a:t>
            </a:r>
            <a:r>
              <a:rPr lang="en-US" dirty="0"/>
              <a:t>o through the advice in the article below.</a:t>
            </a:r>
          </a:p>
          <a:p>
            <a:pPr lvl="0"/>
            <a:endParaRPr lang="en-US" dirty="0"/>
          </a:p>
          <a:p>
            <a:pPr lvl="0"/>
            <a:r>
              <a:rPr lang="en-GB" dirty="0">
                <a:hlinkClick r:id="rId5"/>
              </a:rPr>
              <a:t>https://www.myworldofwork.co.uk/my-career-options/career-expert-stereotypes-and-subject-choices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50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 steps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there is time left and you have access to suitable ICT facilities, pupils can use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 career options on My World of Work to find out more about the careers covered in this activity and more.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pupils to log in to their computers, open an internet browser and go to myworldofwork.co.uk. They should then select the green tab, ‘My career options’ and use the ‘I have a career in mind’ tab to explore the job profiles. NB. Pupils do not need to be logged in to My World of Work to do this.</a:t>
            </a:r>
          </a:p>
          <a:p>
            <a:pPr lvl="0"/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also want to 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nvite guest speakers to talk to pupils at assemblies or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class (you can use Marketplace on My World of Work to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organise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this).  Copy the link below into your browser to access Marketplace.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hlinkClick r:id="rId3"/>
              </a:rPr>
              <a:t>https://www.myworldofwork.co.uk/marketplace</a:t>
            </a:r>
            <a:endParaRPr lang="en-US" dirty="0"/>
          </a:p>
          <a:p>
            <a:pPr lvl="0"/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 completing the </a:t>
            </a:r>
            <a:r>
              <a:rPr lang="en-US" sz="1200" b="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en-US" sz="1200" b="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fact or fiction activity next to build on topics covered in this activity. 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 the link below into your browser to access the activity.</a:t>
            </a:r>
          </a:p>
          <a:p>
            <a:pPr lvl="0"/>
            <a:endParaRPr lang="en-US" sz="1200" b="0" u="non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  <a:p>
            <a:pPr lvl="0"/>
            <a:r>
              <a:rPr lang="en-US" dirty="0">
                <a:hlinkClick r:id="rId4"/>
              </a:rPr>
              <a:t>https://www.myworldofwork.co.uk/career-fact-or-fiction</a:t>
            </a:r>
            <a:endParaRPr lang="en-US" dirty="0"/>
          </a:p>
          <a:p>
            <a:pPr lvl="0"/>
            <a:endParaRPr lang="en-US" sz="1200" b="0" u="non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also access more information by copying the links below into your browser.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Go to</a:t>
            </a:r>
            <a:r>
              <a:rPr lang="en-GB" b="1" dirty="0"/>
              <a:t> </a:t>
            </a:r>
            <a:r>
              <a:rPr lang="en-US" b="1" u="sng" dirty="0">
                <a:hlinkClick r:id="rId5"/>
              </a:rPr>
              <a:t>www.bewhatyouwant.org.uk</a:t>
            </a:r>
            <a:r>
              <a:rPr lang="en-GB" dirty="0"/>
              <a:t> to get more information on choosing the right career path. ‘Be what you want’ is a campaign to stop gender segregation in the world of work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Go to the </a:t>
            </a:r>
            <a:r>
              <a:rPr lang="en-GB" b="1" u="sng" dirty="0">
                <a:hlinkClick r:id="rId6"/>
              </a:rPr>
              <a:t>Institute of Physics</a:t>
            </a:r>
            <a:r>
              <a:rPr lang="en-GB" dirty="0"/>
              <a:t> website to get more information and resources on improving gender balance in science subjects 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24330-036B-44B3-945B-67D4E4C947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82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0635-0A4B-814D-90A1-3BBBF54F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20F29-2BB3-3645-912C-52E4831B1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63F32-4AD9-AD4D-8DB2-5683B2B9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6D2B-E79E-1E46-90E3-0B5EF6A9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BCFC7-2D05-FE47-B42E-F283949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0EAF-CADC-E143-811F-2B35C9FD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CF2B5-929E-3847-B0D7-74DFBF9F2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54556-B495-E24C-8A29-3B5DAB00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7BCB2-E453-4646-9897-5A859702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65041-74B6-B546-9962-54AA37EF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1B0E8-14A9-4847-8596-ACDBC4FAB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C34D6-E3F3-9345-A675-E83750BF4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8F6DF-53DC-9841-92B4-8F2487C5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AAB14-97AD-5840-B887-5C4673D3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39BD3-4C4B-2948-97FC-ABFC9E11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96FB-901B-AA43-A70B-707883C7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A071-2CDB-FF4A-AF44-584179AE0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AF6F6-A051-7141-9580-A56438CD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70E5-4EBD-A44B-A2F4-83A66CE7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CD637-02AD-9346-BD6B-222594E0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0D22-AA14-B147-B1DB-478734B7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EB7B9-DAAB-3F4E-9A5B-385B11229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226FE-0D36-BA4E-8917-FC40116AE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5203-3C38-F04F-91FA-AF3E213C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D007-E3FB-D941-8863-738C1DC4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8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05A5-E28E-8142-954C-83D2EF89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A6455-DBBF-D34F-A66A-246EFBF23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12D1C-B72B-C646-A9CA-C43B36CF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74C20-110F-9F4E-A895-CC73E3B6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A1EC6-77EF-2F4E-B07A-00C8A7EC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03743-546D-E64F-B259-FBF38C36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AD33-79D1-3847-97D0-5CC6EFE5F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1D51F-9CCC-6641-9DFC-39DB7DE9A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E30A1-6B24-BC45-87B6-13FDFA79F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46FDD7-F1D8-EB4A-A6C4-114D10A6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C3BBC-0283-A848-AF4F-C29CEBC96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3E9112-9B84-9245-8EC2-CB4C2595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D2E5E-B2D1-4B42-91E2-EDA5686D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0F69E-9E7E-0949-B9D6-BD6CC7B7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4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8925-4655-D748-9013-FF712CFC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26806-FFFC-094D-B3F4-9D341683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DCF7F-F758-E14A-A9D3-A0F254B2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299A0-E183-CF43-A3F4-45998688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4B3F9-DEBC-854B-A9C2-1F21CD92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E9CCF-C101-954B-A35A-86C61F09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02A21-B8DF-8940-8341-1833EE10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13E8-5268-8041-91FC-9A039399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782AB-36F4-2744-BC43-D767C072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B095A-CF64-3340-AA6F-4534F7664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9E093-A91E-0F40-8976-E0F16D1B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D97EF-4C51-BE4E-BAD2-4A48625C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DFD01-E6A3-6444-B0CC-3F9D79E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4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E732-61ED-E246-AE6A-EBCFCF0D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CEC87-CB51-EB4B-8C45-F2FF65471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05143-FAD5-D940-82D9-E7567B97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82FD0-C93D-4346-B9D3-78CE36F7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5260F-E9FA-434E-BAE0-4622254C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AD6E2-87FE-E646-91CB-38887786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7E6DC-22CA-034B-8929-F8FAEC4C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FBD8E-AD29-7B42-9FA8-B14500F25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971F-24C7-8241-B364-6B422AEF3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6876F-23A0-FA43-A437-720550E793C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1F3C-E490-1249-BF4A-9D1740705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B7843-DD40-7847-A428-475128AB8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0F92-E179-4C4F-B72C-36E4847C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8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jpg"/><Relationship Id="rId5" Type="http://schemas.openxmlformats.org/officeDocument/2006/relationships/hyperlink" Target="https://www.myworldofwork.co.uk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D5941A-C114-4C2E-B45E-8BEC2E006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5239512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76BC81-ACEE-4EA2-BADD-2147F8503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8260"/>
            <a:ext cx="1981200" cy="104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4C5B7F-553C-EC49-B3A3-8E3A33DD8A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358276" y="683832"/>
            <a:ext cx="9285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and Diversity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DFB06E-03AD-4F71-99C9-EFE94515A6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58276" y="2327368"/>
            <a:ext cx="5697415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Stereotypes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E2DB29E-2A31-E247-9653-F690032DA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992" y="5590507"/>
            <a:ext cx="2215896" cy="8576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C4266B-F483-C541-A82F-2A4601AC28DA}"/>
              </a:ext>
            </a:extLst>
          </p:cNvPr>
          <p:cNvSpPr txBox="1"/>
          <p:nvPr/>
        </p:nvSpPr>
        <p:spPr>
          <a:xfrm>
            <a:off x="9461681" y="5897812"/>
            <a:ext cx="228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BGE Third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/Fourth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7C04AC-C4BA-664E-A560-739D3493C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45924" y="5876995"/>
            <a:ext cx="133564" cy="410966"/>
          </a:xfrm>
          <a:prstGeom prst="rect">
            <a:avLst/>
          </a:prstGeom>
          <a:solidFill>
            <a:srgbClr val="E8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25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E8791CC-6CE3-4A79-943C-EE56B3311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47404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2A16EE-F049-B64E-933D-B73FFC1D03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1033" y="283099"/>
            <a:ext cx="10529935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Equality and Diversity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E1588FD-9211-8342-84A0-E62119938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276978-2968-45EB-B29A-EA38C2A3C039}"/>
              </a:ext>
            </a:extLst>
          </p:cNvPr>
          <p:cNvSpPr txBox="1"/>
          <p:nvPr/>
        </p:nvSpPr>
        <p:spPr>
          <a:xfrm>
            <a:off x="942535" y="1758462"/>
            <a:ext cx="9819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will explore and challenge my views about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discuss my views about jobs along with my peers and show respect for other people’s opinions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7A67C3-3A38-42BC-9FAC-160D48F4A5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22064" y="1618739"/>
            <a:ext cx="9747872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Quickly write down your observations about this person’s career path to share with the class.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F8CABB-71DC-47D3-BB4F-79FB4709E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753" y="2993154"/>
            <a:ext cx="2840494" cy="2806022"/>
          </a:xfrm>
          <a:prstGeom prst="ellipse">
            <a:avLst/>
          </a:prstGeom>
          <a:ln w="38100" cap="rnd" cmpd="sng">
            <a:solidFill>
              <a:schemeClr val="bg1">
                <a:lumMod val="6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extrusionClr>
              <a:srgbClr val="000000"/>
            </a:extrusion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182E30-FC7A-4FFD-B512-63C379517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47404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ADCD5B2-9207-46A2-AC4B-FDC8F85CA462}"/>
              </a:ext>
            </a:extLst>
          </p:cNvPr>
          <p:cNvSpPr txBox="1">
            <a:spLocks/>
          </p:cNvSpPr>
          <p:nvPr/>
        </p:nvSpPr>
        <p:spPr>
          <a:xfrm>
            <a:off x="831033" y="283099"/>
            <a:ext cx="10529935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>
                <a:solidFill>
                  <a:srgbClr val="005F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Equality and Diversity</a:t>
            </a:r>
            <a:endParaRPr lang="en-US" sz="2400" b="1" dirty="0">
              <a:solidFill>
                <a:srgbClr val="005F7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51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694C16-6B7E-4AC9-A31B-4EADC91F255B}"/>
              </a:ext>
            </a:extLst>
          </p:cNvPr>
          <p:cNvSpPr txBox="1"/>
          <p:nvPr/>
        </p:nvSpPr>
        <p:spPr>
          <a:xfrm>
            <a:off x="830454" y="2060654"/>
            <a:ext cx="7990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school Tracey had a few different jobs, including office junior, hotel receptionist and gym instructor.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She was made redundant and found an opportunity to do an apprenticeship in joinery.  She’s now training to be a construction manager. 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‘If being indoors is not for you then I think construction would be ideal,’ says Tracey.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642D9-BE0A-4A74-8514-D39A877E9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404" y="1618739"/>
            <a:ext cx="2610875" cy="2579190"/>
          </a:xfrm>
          <a:prstGeom prst="ellipse">
            <a:avLst/>
          </a:prstGeom>
          <a:ln w="38100" cap="rnd" cmpd="sng">
            <a:solidFill>
              <a:schemeClr val="bg1">
                <a:lumMod val="6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D42373-3E38-4CF9-A8D9-BEBF94E50EAC}"/>
              </a:ext>
            </a:extLst>
          </p:cNvPr>
          <p:cNvSpPr txBox="1"/>
          <p:nvPr/>
        </p:nvSpPr>
        <p:spPr>
          <a:xfrm>
            <a:off x="9069370" y="4459458"/>
            <a:ext cx="232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Tracey</a:t>
            </a:r>
            <a:endParaRPr lang="en-GB" sz="2800" dirty="0">
              <a:solidFill>
                <a:srgbClr val="005F72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C5074DD-E0E5-4E8A-9840-38548B3FBD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5945" y="4982678"/>
            <a:ext cx="1387789" cy="1249310"/>
          </a:xfrm>
          <a:prstGeom prst="ellipse">
            <a:avLst/>
          </a:prstGeom>
          <a:solidFill>
            <a:srgbClr val="005F72"/>
          </a:solidFill>
          <a:ln w="444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AC24D92E-AD89-445F-BD5D-35A10E320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4477" y="5225871"/>
            <a:ext cx="450723" cy="715710"/>
          </a:xfrm>
          <a:prstGeom prst="rect">
            <a:avLst/>
          </a:prstGeom>
          <a:noFill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B4058AA-46F1-4BFD-935D-59BE99A66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47404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4420C1-A47C-46D5-BBC9-AA7405D95DC3}"/>
              </a:ext>
            </a:extLst>
          </p:cNvPr>
          <p:cNvSpPr txBox="1">
            <a:spLocks/>
          </p:cNvSpPr>
          <p:nvPr/>
        </p:nvSpPr>
        <p:spPr>
          <a:xfrm>
            <a:off x="831033" y="283099"/>
            <a:ext cx="10529935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>
                <a:solidFill>
                  <a:srgbClr val="005F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Equality and Diversity</a:t>
            </a:r>
            <a:endParaRPr lang="en-US" sz="2400" b="1" dirty="0">
              <a:solidFill>
                <a:srgbClr val="005F7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380347C-F8F7-4A8F-939C-5DC132A5DD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0453" y="1527181"/>
            <a:ext cx="7990449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Construction supervisor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69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7200A64-26B5-43BC-A15B-CF329FAEC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43596" y="2000453"/>
            <a:ext cx="8504814" cy="4454581"/>
            <a:chOff x="395881" y="2036688"/>
            <a:chExt cx="8221862" cy="415021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90751A8-E162-4B9C-861B-22D11390CF82}"/>
                </a:ext>
              </a:extLst>
            </p:cNvPr>
            <p:cNvSpPr/>
            <p:nvPr/>
          </p:nvSpPr>
          <p:spPr>
            <a:xfrm flipH="1">
              <a:off x="395882" y="2294746"/>
              <a:ext cx="1485901" cy="1476375"/>
            </a:xfrm>
            <a:prstGeom prst="ellipse">
              <a:avLst/>
            </a:prstGeom>
            <a:blipFill dpi="0" rotWithShape="0">
              <a:blip r:embed="rId4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FC2B31-528C-4857-B80C-5C6657A3FBB5}"/>
                </a:ext>
              </a:extLst>
            </p:cNvPr>
            <p:cNvSpPr/>
            <p:nvPr/>
          </p:nvSpPr>
          <p:spPr>
            <a:xfrm flipH="1">
              <a:off x="2079872" y="2294746"/>
              <a:ext cx="1485901" cy="1476375"/>
            </a:xfrm>
            <a:prstGeom prst="ellipse">
              <a:avLst/>
            </a:prstGeom>
            <a:blipFill>
              <a:blip r:embed="rId5"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96F702D-4ECB-46B6-9D7B-293E1D4E69DD}"/>
                </a:ext>
              </a:extLst>
            </p:cNvPr>
            <p:cNvSpPr/>
            <p:nvPr/>
          </p:nvSpPr>
          <p:spPr>
            <a:xfrm flipH="1">
              <a:off x="3763862" y="2294746"/>
              <a:ext cx="1485901" cy="1476375"/>
            </a:xfrm>
            <a:prstGeom prst="ellipse">
              <a:avLst/>
            </a:prstGeom>
            <a:blipFill dpi="0" rotWithShape="0">
              <a:blip r:embed="rId6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59C2DEA-75F1-4D39-9CC8-DEB19FF0C09C}"/>
                </a:ext>
              </a:extLst>
            </p:cNvPr>
            <p:cNvSpPr/>
            <p:nvPr/>
          </p:nvSpPr>
          <p:spPr>
            <a:xfrm flipH="1">
              <a:off x="5447852" y="2294746"/>
              <a:ext cx="1485901" cy="1476375"/>
            </a:xfrm>
            <a:prstGeom prst="ellipse">
              <a:avLst/>
            </a:prstGeom>
            <a:blipFill dpi="0" rotWithShape="0">
              <a:blip r:embed="rId7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1107FAD-59DB-457E-AC40-A92C37ECAEE5}"/>
                </a:ext>
              </a:extLst>
            </p:cNvPr>
            <p:cNvSpPr/>
            <p:nvPr/>
          </p:nvSpPr>
          <p:spPr>
            <a:xfrm flipH="1">
              <a:off x="7131842" y="2294746"/>
              <a:ext cx="1485901" cy="1476375"/>
            </a:xfrm>
            <a:prstGeom prst="ellipse">
              <a:avLst/>
            </a:prstGeom>
            <a:blipFill dpi="0" rotWithShape="0">
              <a:blip r:embed="rId8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C89247D-090F-4713-9254-D42F466D3F97}"/>
                </a:ext>
              </a:extLst>
            </p:cNvPr>
            <p:cNvSpPr/>
            <p:nvPr/>
          </p:nvSpPr>
          <p:spPr>
            <a:xfrm flipH="1">
              <a:off x="395881" y="4177529"/>
              <a:ext cx="1485901" cy="1476375"/>
            </a:xfrm>
            <a:prstGeom prst="ellipse">
              <a:avLst/>
            </a:prstGeom>
            <a:blipFill dpi="0" rotWithShape="0">
              <a:blip r:embed="rId9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858DD4-BA3D-41D2-9A34-1D8B9A1B1379}"/>
                </a:ext>
              </a:extLst>
            </p:cNvPr>
            <p:cNvSpPr/>
            <p:nvPr/>
          </p:nvSpPr>
          <p:spPr>
            <a:xfrm flipH="1">
              <a:off x="2079871" y="4177529"/>
              <a:ext cx="1485901" cy="1476375"/>
            </a:xfrm>
            <a:prstGeom prst="ellipse">
              <a:avLst/>
            </a:prstGeom>
            <a:blipFill dpi="0" rotWithShape="0">
              <a:blip r:embed="rId10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3A9ED01-EB64-4266-ACAD-AEAA78148070}"/>
                </a:ext>
              </a:extLst>
            </p:cNvPr>
            <p:cNvSpPr/>
            <p:nvPr/>
          </p:nvSpPr>
          <p:spPr>
            <a:xfrm flipH="1">
              <a:off x="3763861" y="4177529"/>
              <a:ext cx="1485901" cy="1476375"/>
            </a:xfrm>
            <a:prstGeom prst="ellipse">
              <a:avLst/>
            </a:prstGeom>
            <a:blipFill dpi="0" rotWithShape="0">
              <a:blip r:embed="rId11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58413F-C8EB-4BF2-8ECC-93C2C812E4AC}"/>
                </a:ext>
              </a:extLst>
            </p:cNvPr>
            <p:cNvSpPr/>
            <p:nvPr/>
          </p:nvSpPr>
          <p:spPr>
            <a:xfrm flipH="1">
              <a:off x="5447851" y="4177529"/>
              <a:ext cx="1485901" cy="1476375"/>
            </a:xfrm>
            <a:prstGeom prst="ellipse">
              <a:avLst/>
            </a:prstGeom>
            <a:blipFill dpi="0" rotWithShape="0">
              <a:blip r:embed="rId12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88F3C93-3B53-4B1D-80B1-DE7DD316CA17}"/>
                </a:ext>
              </a:extLst>
            </p:cNvPr>
            <p:cNvSpPr/>
            <p:nvPr/>
          </p:nvSpPr>
          <p:spPr>
            <a:xfrm flipH="1">
              <a:off x="7131841" y="4177529"/>
              <a:ext cx="1485901" cy="1476375"/>
            </a:xfrm>
            <a:prstGeom prst="ellipse">
              <a:avLst/>
            </a:prstGeom>
            <a:blipFill dpi="0" rotWithShape="0">
              <a:blip r:embed="rId13"/>
              <a:srcRect/>
              <a:stretch>
                <a:fillRect l="-6000" t="-6000" r="-6000" b="-6000"/>
              </a:stretch>
            </a:blipFill>
            <a:ln w="44450">
              <a:solidFill>
                <a:schemeClr val="bg1">
                  <a:lumMod val="65000"/>
                </a:schemeClr>
              </a:solidFill>
            </a:ln>
            <a:effectLst>
              <a:outerShdw blurRad="63500" sx="101000" sy="101000" algn="ctr" rotWithShape="0">
                <a:prstClr val="black">
                  <a:alpha val="3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3">
              <a:extLst>
                <a:ext uri="{FF2B5EF4-FFF2-40B4-BE49-F238E27FC236}">
                  <a16:creationId xmlns:a16="http://schemas.microsoft.com/office/drawing/2014/main" id="{D74B0939-8973-41AC-B349-C1E5EFCDD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0397" y="5950336"/>
              <a:ext cx="1621267" cy="236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Image courtesy of </a:t>
              </a:r>
              <a:r>
                <a:rPr lang="en-GB" sz="1050" dirty="0" err="1">
                  <a:latin typeface="Arial" panose="020B0604020202020204" pitchFamily="34" charset="0"/>
                  <a:cs typeface="Arial" panose="020B0604020202020204" pitchFamily="34" charset="0"/>
                </a:rPr>
                <a:t>iCould</a:t>
              </a:r>
              <a:endParaRPr lang="en-GB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3CB7E67-F6D8-42F1-85C6-A3C1C4678234}"/>
                </a:ext>
              </a:extLst>
            </p:cNvPr>
            <p:cNvGrpSpPr/>
            <p:nvPr/>
          </p:nvGrpSpPr>
          <p:grpSpPr>
            <a:xfrm>
              <a:off x="395881" y="2036688"/>
              <a:ext cx="6987961" cy="258058"/>
              <a:chOff x="395881" y="2036688"/>
              <a:chExt cx="6987961" cy="258058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E2B1A45-584B-4C0F-B520-8370F15DEC40}"/>
                  </a:ext>
                </a:extLst>
              </p:cNvPr>
              <p:cNvSpPr/>
              <p:nvPr/>
            </p:nvSpPr>
            <p:spPr>
              <a:xfrm>
                <a:off x="395881" y="203668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82CF563-3552-4C6D-ACBA-FACDD78CE1AF}"/>
                  </a:ext>
                </a:extLst>
              </p:cNvPr>
              <p:cNvSpPr/>
              <p:nvPr/>
            </p:nvSpPr>
            <p:spPr>
              <a:xfrm>
                <a:off x="2079871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4943DA-F3DA-4D4B-9848-3C506D23F663}"/>
                  </a:ext>
                </a:extLst>
              </p:cNvPr>
              <p:cNvSpPr/>
              <p:nvPr/>
            </p:nvSpPr>
            <p:spPr>
              <a:xfrm>
                <a:off x="3763862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3E08394-A1B9-4687-B13B-3CECE913EA68}"/>
                  </a:ext>
                </a:extLst>
              </p:cNvPr>
              <p:cNvSpPr/>
              <p:nvPr/>
            </p:nvSpPr>
            <p:spPr>
              <a:xfrm>
                <a:off x="5452830" y="203668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4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10AE6804-8E90-466C-B05E-955F382F13F6}"/>
                  </a:ext>
                </a:extLst>
              </p:cNvPr>
              <p:cNvSpPr/>
              <p:nvPr/>
            </p:nvSpPr>
            <p:spPr>
              <a:xfrm>
                <a:off x="7131842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5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68B85BA-3CB8-46E2-BA58-BBDA42054B3B}"/>
                </a:ext>
              </a:extLst>
            </p:cNvPr>
            <p:cNvGrpSpPr/>
            <p:nvPr/>
          </p:nvGrpSpPr>
          <p:grpSpPr>
            <a:xfrm>
              <a:off x="395881" y="3919471"/>
              <a:ext cx="6987961" cy="258058"/>
              <a:chOff x="395881" y="2036688"/>
              <a:chExt cx="6987961" cy="258058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11599F0-BD0A-42D8-B285-EBDFF42DC4F0}"/>
                  </a:ext>
                </a:extLst>
              </p:cNvPr>
              <p:cNvSpPr/>
              <p:nvPr/>
            </p:nvSpPr>
            <p:spPr>
              <a:xfrm>
                <a:off x="395881" y="203668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1F541C18-A084-49B7-B785-9E31E2DC7953}"/>
                  </a:ext>
                </a:extLst>
              </p:cNvPr>
              <p:cNvSpPr/>
              <p:nvPr/>
            </p:nvSpPr>
            <p:spPr>
              <a:xfrm>
                <a:off x="2079871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7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E786BD7-3579-4BFD-BF32-36A94A2CF5C0}"/>
                  </a:ext>
                </a:extLst>
              </p:cNvPr>
              <p:cNvSpPr/>
              <p:nvPr/>
            </p:nvSpPr>
            <p:spPr>
              <a:xfrm>
                <a:off x="3763862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8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0FBD9A6-F483-48DC-886F-30ACF441D4CE}"/>
                  </a:ext>
                </a:extLst>
              </p:cNvPr>
              <p:cNvSpPr/>
              <p:nvPr/>
            </p:nvSpPr>
            <p:spPr>
              <a:xfrm>
                <a:off x="5452830" y="203668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9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C4B585E-D618-4253-AA3D-BAC09CCE27D3}"/>
                  </a:ext>
                </a:extLst>
              </p:cNvPr>
              <p:cNvSpPr/>
              <p:nvPr/>
            </p:nvSpPr>
            <p:spPr>
              <a:xfrm>
                <a:off x="7131842" y="2042746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1050" b="1" dirty="0">
                    <a:solidFill>
                      <a:schemeClr val="accent1">
                        <a:lumMod val="75000"/>
                      </a:schemeClr>
                    </a:solidFill>
                  </a:rPr>
                  <a:t>10</a:t>
                </a:r>
              </a:p>
            </p:txBody>
          </p:sp>
        </p:grpSp>
      </p:grpSp>
      <p:sp>
        <p:nvSpPr>
          <p:cNvPr id="28" name="Title 27">
            <a:extLst>
              <a:ext uri="{FF2B5EF4-FFF2-40B4-BE49-F238E27FC236}">
                <a16:creationId xmlns:a16="http://schemas.microsoft.com/office/drawing/2014/main" id="{97678D0C-B200-497B-AD96-25E451ED56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771" y="1477233"/>
            <a:ext cx="5372385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matching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E7600E-4B9B-4B61-9AC8-7F51D4B37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47404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3">
            <a:extLst>
              <a:ext uri="{FF2B5EF4-FFF2-40B4-BE49-F238E27FC236}">
                <a16:creationId xmlns:a16="http://schemas.microsoft.com/office/drawing/2014/main" id="{F8595E30-BF3F-4A64-9449-237C0F280CC1}"/>
              </a:ext>
            </a:extLst>
          </p:cNvPr>
          <p:cNvSpPr txBox="1">
            <a:spLocks/>
          </p:cNvSpPr>
          <p:nvPr/>
        </p:nvSpPr>
        <p:spPr>
          <a:xfrm>
            <a:off x="831033" y="283099"/>
            <a:ext cx="10529935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>
                <a:solidFill>
                  <a:srgbClr val="005F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Equality and Diversity</a:t>
            </a:r>
            <a:endParaRPr lang="en-US" sz="2400" b="1" dirty="0">
              <a:solidFill>
                <a:srgbClr val="005F7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53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0FABDA-EAA9-409A-B181-07864A773109}"/>
              </a:ext>
            </a:extLst>
          </p:cNvPr>
          <p:cNvSpPr txBox="1"/>
          <p:nvPr/>
        </p:nvSpPr>
        <p:spPr>
          <a:xfrm>
            <a:off x="831033" y="1856936"/>
            <a:ext cx="86797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5F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Did you match the correct pictures to the job titles?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you surprised by the results?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8F0A4-3074-4329-9AA8-D6C47B4FD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47404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DC9FF04-AFA1-4FF5-89FB-57C7A7D45CFE}"/>
              </a:ext>
            </a:extLst>
          </p:cNvPr>
          <p:cNvSpPr txBox="1">
            <a:spLocks/>
          </p:cNvSpPr>
          <p:nvPr/>
        </p:nvSpPr>
        <p:spPr>
          <a:xfrm>
            <a:off x="831033" y="283099"/>
            <a:ext cx="10529935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>
                <a:solidFill>
                  <a:srgbClr val="005F7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Equality and Diversity</a:t>
            </a:r>
            <a:endParaRPr lang="en-US" sz="2400" b="1" dirty="0">
              <a:solidFill>
                <a:srgbClr val="005F7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7321009-37D4-4A37-A451-D4C7269914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1033" y="1595326"/>
            <a:ext cx="8679766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27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66E0A2-278A-4533-B26A-2F1A24D29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5239512"/>
          </a:xfrm>
          <a:prstGeom prst="rect">
            <a:avLst/>
          </a:prstGeom>
          <a:solidFill>
            <a:srgbClr val="E8E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DS logo">
            <a:extLst>
              <a:ext uri="{FF2B5EF4-FFF2-40B4-BE49-F238E27FC236}">
                <a16:creationId xmlns:a16="http://schemas.microsoft.com/office/drawing/2014/main" id="{B609D3B7-C1FF-45CA-90AF-CD1432AB04E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8260"/>
            <a:ext cx="1981200" cy="104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4C5B7F-553C-EC49-B3A3-8E3A33DD8A1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89647" y="2235035"/>
            <a:ext cx="10529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and Diversity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DFB06E-03AD-4F71-99C9-EFE94515A6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47292" y="3014768"/>
            <a:ext cx="5697415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5F7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Stereotypes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47533-6CF6-4B30-B04D-D003B8DA2C48}"/>
              </a:ext>
            </a:extLst>
          </p:cNvPr>
          <p:cNvSpPr txBox="1"/>
          <p:nvPr/>
        </p:nvSpPr>
        <p:spPr>
          <a:xfrm>
            <a:off x="1981200" y="413520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GB" sz="2400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myworldofwork.co.uk </a:t>
            </a:r>
            <a:r>
              <a:rPr lang="en-GB" sz="2400" dirty="0">
                <a:solidFill>
                  <a:srgbClr val="005F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explore My career options</a:t>
            </a:r>
          </a:p>
        </p:txBody>
      </p:sp>
      <p:pic>
        <p:nvPicPr>
          <p:cNvPr id="17" name="Picture 16" descr="WOW logo">
            <a:extLst>
              <a:ext uri="{FF2B5EF4-FFF2-40B4-BE49-F238E27FC236}">
                <a16:creationId xmlns:a16="http://schemas.microsoft.com/office/drawing/2014/main" id="{FE2DB29E-2A31-E247-9653-F690032DAB8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992" y="5590507"/>
            <a:ext cx="2215896" cy="8576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C4266B-F483-C541-A82F-2A4601AC28DA}"/>
              </a:ext>
            </a:extLst>
          </p:cNvPr>
          <p:cNvSpPr txBox="1"/>
          <p:nvPr/>
        </p:nvSpPr>
        <p:spPr>
          <a:xfrm>
            <a:off x="9461681" y="5897812"/>
            <a:ext cx="228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BGE Third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/Fourth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7C04AC-C4BA-664E-A560-739D3493C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45924" y="5876995"/>
            <a:ext cx="133564" cy="410966"/>
          </a:xfrm>
          <a:prstGeom prst="rect">
            <a:avLst/>
          </a:prstGeom>
          <a:solidFill>
            <a:srgbClr val="E8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5984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FDA184-8DB1-4E96-9A7F-AD717C764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c012cc42-52de-4202-afa1-4f92ca21af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88924-7F4E-4B53-B535-64356456026D}">
  <ds:schemaRefs>
    <ds:schemaRef ds:uri="http://purl.org/dc/elements/1.1/"/>
    <ds:schemaRef ds:uri="http://schemas.microsoft.com/office/infopath/2007/PartnerControls"/>
    <ds:schemaRef ds:uri="c012cc42-52de-4202-afa1-4f92ca21af9d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184af400-6cf4-4be6-9056-547874e8c8e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F989B3-1399-4920-AB11-E55D11F410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993</Words>
  <Application>Microsoft Office PowerPoint</Application>
  <PresentationFormat>Widescreen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Stereotypes</vt:lpstr>
      <vt:lpstr>Equality and Diversity</vt:lpstr>
      <vt:lpstr>Quickly write down your observations about this person’s career path to share with the class.</vt:lpstr>
      <vt:lpstr>Construction supervisor</vt:lpstr>
      <vt:lpstr>Job matching</vt:lpstr>
      <vt:lpstr>Discussion</vt:lpstr>
      <vt:lpstr>Stereotypes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Robertson</dc:creator>
  <cp:lastModifiedBy>Michael Mathewson</cp:lastModifiedBy>
  <cp:revision>21</cp:revision>
  <dcterms:created xsi:type="dcterms:W3CDTF">2021-05-10T13:16:01Z</dcterms:created>
  <dcterms:modified xsi:type="dcterms:W3CDTF">2021-09-15T15:39:58Z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ArticulateGUID">
    <vt:lpwstr>FF2654C0-8476-492C-BBF6-A9AF599F2553</vt:lpwstr>
  </property>
  <property fmtid="{D5CDD505-2E9C-101B-9397-08002B2CF9AE}" pid="4" name="ArticulatePath">
    <vt:lpwstr>Stereotypes</vt:lpwstr>
  </property>
  <property fmtid="{D5CDD505-2E9C-101B-9397-08002B2CF9AE}" pid="5" name="TaxKeyword">
    <vt:lpwstr/>
  </property>
</Properties>
</file>