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4"/>
  </p:sldMasterIdLst>
  <p:notesMasterIdLst>
    <p:notesMasterId r:id="rId6"/>
  </p:notesMasterIdLst>
  <p:handoutMasterIdLst>
    <p:handoutMasterId r:id="rId7"/>
  </p:handoutMasterIdLst>
  <p:sldIdLst>
    <p:sldId id="280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08">
          <p15:clr>
            <a:srgbClr val="A4A3A4"/>
          </p15:clr>
        </p15:guide>
        <p15:guide id="2" pos="4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9BB2"/>
    <a:srgbClr val="006373"/>
    <a:srgbClr val="FF66FF"/>
    <a:srgbClr val="8064A2"/>
    <a:srgbClr val="534481"/>
    <a:srgbClr val="FFB414"/>
    <a:srgbClr val="80FF00"/>
    <a:srgbClr val="0A4E60"/>
    <a:srgbClr val="E54553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33" autoAdjust="0"/>
    <p:restoredTop sz="85714" autoAdjust="0"/>
  </p:normalViewPr>
  <p:slideViewPr>
    <p:cSldViewPr snapToGrid="0" snapToObjects="1">
      <p:cViewPr varScale="1">
        <p:scale>
          <a:sx n="56" d="100"/>
          <a:sy n="56" d="100"/>
        </p:scale>
        <p:origin x="1092" y="66"/>
      </p:cViewPr>
      <p:guideLst>
        <p:guide orient="horz" pos="2508"/>
        <p:guide pos="4835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-384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D247E6-7B87-44A1-90CA-E424B9E3B0AB}" type="datetimeFigureOut">
              <a:rPr lang="en-GB"/>
              <a:pPr>
                <a:defRPr/>
              </a:pPr>
              <a:t>17/01/2020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rebuchet M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6D4B2D-CA53-4BC2-9D60-8E0F478869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3785D-8C4A-4336-B434-32A24A34BE51}" type="datetimeFigureOut">
              <a:rPr lang="en-GB" smtClean="0"/>
              <a:t>17/01/2020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FA7E1-064B-4E4A-B3FC-6204AB98F4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4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yworldofwork.co.uk/my-career-options/job-profiles/photographer" TargetMode="External"/><Relationship Id="rId13" Type="http://schemas.openxmlformats.org/officeDocument/2006/relationships/hyperlink" Target="https://www.myworldofwork.co.uk/modern-apprenticeships/information-security" TargetMode="External"/><Relationship Id="rId18" Type="http://schemas.openxmlformats.org/officeDocument/2006/relationships/hyperlink" Target="https://www.myworldofwork.co.uk/modern-apprenticeships/dental-nursing" TargetMode="External"/><Relationship Id="rId3" Type="http://schemas.openxmlformats.org/officeDocument/2006/relationships/hyperlink" Target="https://www.myworldofwork.co.uk/my-career-options/job-profiles/sports-coach" TargetMode="External"/><Relationship Id="rId21" Type="http://schemas.openxmlformats.org/officeDocument/2006/relationships/hyperlink" Target="https://www.myworldofwork.co.uk/my-career-options/job-profiles/dentist" TargetMode="External"/><Relationship Id="rId7" Type="http://schemas.openxmlformats.org/officeDocument/2006/relationships/hyperlink" Target="https://www.myworldofwork.co.uk/my-career-options/job-profiles/studio-sound-engineer" TargetMode="External"/><Relationship Id="rId12" Type="http://schemas.openxmlformats.org/officeDocument/2006/relationships/hyperlink" Target="https://www.myworldofwork.co.uk/modern-apprenticeships/engineering" TargetMode="External"/><Relationship Id="rId17" Type="http://schemas.openxmlformats.org/officeDocument/2006/relationships/hyperlink" Target="https://www.myworldofwork.co.uk/my-career-options/job-profiles/graphic-designer" TargetMode="External"/><Relationship Id="rId2" Type="http://schemas.openxmlformats.org/officeDocument/2006/relationships/slide" Target="../slides/slide1.xml"/><Relationship Id="rId16" Type="http://schemas.openxmlformats.org/officeDocument/2006/relationships/hyperlink" Target="https://www.myworldofwork.co.uk/my-career-options/job-profiles/computer-games-developer" TargetMode="External"/><Relationship Id="rId20" Type="http://schemas.openxmlformats.org/officeDocument/2006/relationships/hyperlink" Target="https://www.myworldofwork.co.uk/my-career-options/job-profiles/veterinary-surgeon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www.myworldofwork.co.uk/my-career-options/job-profiles/events-manager" TargetMode="External"/><Relationship Id="rId11" Type="http://schemas.openxmlformats.org/officeDocument/2006/relationships/hyperlink" Target="https://www.myworldofwork.co.uk/my-career-options/job-profiles/doctor-gp" TargetMode="External"/><Relationship Id="rId5" Type="http://schemas.openxmlformats.org/officeDocument/2006/relationships/hyperlink" Target="https://www.myworldofwork.co.uk/my-career-options/job-profiles/solicitor" TargetMode="External"/><Relationship Id="rId15" Type="http://schemas.openxmlformats.org/officeDocument/2006/relationships/hyperlink" Target="https://www.myworldofwork.co.uk/my-career-options/job-profiles/interior-designer" TargetMode="External"/><Relationship Id="rId23" Type="http://schemas.openxmlformats.org/officeDocument/2006/relationships/hyperlink" Target="https://www.myworldofwork.co.uk/modern-apprenticeships/hospitality" TargetMode="External"/><Relationship Id="rId10" Type="http://schemas.openxmlformats.org/officeDocument/2006/relationships/hyperlink" Target="https://www.myworldofwork.co.uk/my-career-options/job-profiles/primary-school-teacher" TargetMode="External"/><Relationship Id="rId19" Type="http://schemas.openxmlformats.org/officeDocument/2006/relationships/hyperlink" Target="https://www.myworldofwork.co.uk/modern-apprenticeships/business-and-administration" TargetMode="External"/><Relationship Id="rId4" Type="http://schemas.openxmlformats.org/officeDocument/2006/relationships/hyperlink" Target="https://www.myworldofwork.co.uk/my-career-options/job-profiles/management-accountant" TargetMode="External"/><Relationship Id="rId9" Type="http://schemas.openxmlformats.org/officeDocument/2006/relationships/hyperlink" Target="https://www.myworldofwork.co.uk/my-career-options/job-profiles/architect" TargetMode="External"/><Relationship Id="rId14" Type="http://schemas.openxmlformats.org/officeDocument/2006/relationships/hyperlink" Target="https://www.myworldofwork.co.uk/my-career-options/job-profiles/software-developer" TargetMode="External"/><Relationship Id="rId22" Type="http://schemas.openxmlformats.org/officeDocument/2006/relationships/hyperlink" Target="https://www.myworldofwork.co.uk/my-career-options/job-profiles/adult-nurs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u="none" dirty="0">
                <a:solidFill>
                  <a:srgbClr val="C00000"/>
                </a:solidFill>
                <a:hlinkClick r:id="rId3"/>
              </a:rPr>
              <a:t>N.B. When you run this slide, click on the job titles to show what routes you can take.</a:t>
            </a:r>
          </a:p>
          <a:p>
            <a:r>
              <a:rPr lang="en-GB" u="none" dirty="0">
                <a:hlinkClick r:id="rId3"/>
              </a:rPr>
              <a:t>Useful links</a:t>
            </a:r>
          </a:p>
          <a:p>
            <a:r>
              <a:rPr lang="en-GB" dirty="0">
                <a:hlinkClick r:id="rId3"/>
              </a:rPr>
              <a:t>https://www.myworldofwork.co.uk/my-career-options/job-profiles/sports-coach</a:t>
            </a:r>
            <a:endParaRPr lang="en-GB" dirty="0"/>
          </a:p>
          <a:p>
            <a:r>
              <a:rPr lang="en-GB" dirty="0">
                <a:hlinkClick r:id="rId4"/>
              </a:rPr>
              <a:t>https://www.myworldofwork.co.uk/my-career-options/job-profiles/management-accountant</a:t>
            </a:r>
            <a:endParaRPr lang="en-GB" dirty="0"/>
          </a:p>
          <a:p>
            <a:r>
              <a:rPr lang="en-GB" dirty="0">
                <a:hlinkClick r:id="rId5"/>
              </a:rPr>
              <a:t>https://www.myworldofwork.co.uk/my-career-options/job-profiles/solicitor</a:t>
            </a:r>
            <a:endParaRPr lang="en-GB" dirty="0"/>
          </a:p>
          <a:p>
            <a:r>
              <a:rPr lang="en-GB" dirty="0">
                <a:hlinkClick r:id="rId6"/>
              </a:rPr>
              <a:t>https://www.myworldofwork.co.uk/my-career-options/job-profiles/events-manager</a:t>
            </a:r>
            <a:endParaRPr lang="en-GB" dirty="0"/>
          </a:p>
          <a:p>
            <a:r>
              <a:rPr lang="en-GB" dirty="0">
                <a:hlinkClick r:id="rId7"/>
              </a:rPr>
              <a:t>https://www.myworldofwork.co.uk/my-career-options/job-profiles/studio-sound-engineer</a:t>
            </a:r>
            <a:endParaRPr lang="en-GB" dirty="0"/>
          </a:p>
          <a:p>
            <a:r>
              <a:rPr lang="en-GB" dirty="0">
                <a:hlinkClick r:id="rId8"/>
              </a:rPr>
              <a:t>https://www.myworldofwork.co.uk/my-career-options/job-profiles/photographer</a:t>
            </a:r>
            <a:endParaRPr lang="en-GB" dirty="0"/>
          </a:p>
          <a:p>
            <a:r>
              <a:rPr lang="en-GB" dirty="0">
                <a:hlinkClick r:id="rId9"/>
              </a:rPr>
              <a:t>https://www.myworldofwork.co.uk/my-career-options/job-profiles/architect</a:t>
            </a:r>
            <a:endParaRPr lang="en-GB" dirty="0"/>
          </a:p>
          <a:p>
            <a:r>
              <a:rPr lang="en-GB" dirty="0">
                <a:hlinkClick r:id="rId10"/>
              </a:rPr>
              <a:t>https://www.myworldofwork.co.uk/my-career-options/job-profiles/primary-school-teacher</a:t>
            </a:r>
            <a:endParaRPr lang="en-GB" dirty="0"/>
          </a:p>
          <a:p>
            <a:r>
              <a:rPr lang="en-GB" dirty="0">
                <a:hlinkClick r:id="rId11"/>
              </a:rPr>
              <a:t>https://www.myworldofwork.co.uk/my-career-options/job-profiles/doctor-gp</a:t>
            </a:r>
            <a:endParaRPr lang="en-GB" dirty="0"/>
          </a:p>
          <a:p>
            <a:r>
              <a:rPr lang="en-GB" dirty="0">
                <a:hlinkClick r:id="rId12"/>
              </a:rPr>
              <a:t>https://www.myworldofwork.co.uk/modern-apprenticeships/engineering</a:t>
            </a:r>
            <a:endParaRPr lang="en-GB" dirty="0"/>
          </a:p>
          <a:p>
            <a:r>
              <a:rPr lang="en-GB" dirty="0">
                <a:hlinkClick r:id="rId13"/>
              </a:rPr>
              <a:t>https://www.myworldofwork.co.uk/modern-apprenticeships/information-security</a:t>
            </a:r>
            <a:endParaRPr lang="en-GB" dirty="0"/>
          </a:p>
          <a:p>
            <a:r>
              <a:rPr lang="en-GB" dirty="0">
                <a:hlinkClick r:id="rId14"/>
              </a:rPr>
              <a:t>https://www.myworldofwork.co.uk/my-career-options/job-profiles/software-developer</a:t>
            </a:r>
            <a:endParaRPr lang="en-GB" dirty="0"/>
          </a:p>
          <a:p>
            <a:r>
              <a:rPr lang="en-GB" dirty="0">
                <a:hlinkClick r:id="rId15"/>
              </a:rPr>
              <a:t>https://www.myworldofwork.co.uk/my-career-options/job-profiles/interior-designer</a:t>
            </a:r>
            <a:endParaRPr lang="en-GB" dirty="0"/>
          </a:p>
          <a:p>
            <a:r>
              <a:rPr lang="en-GB" dirty="0">
                <a:hlinkClick r:id="rId16"/>
              </a:rPr>
              <a:t>https://www.myworldofwork.co.uk/my-career-options/job-profiles/computer-games-developer</a:t>
            </a:r>
            <a:endParaRPr lang="en-GB" dirty="0"/>
          </a:p>
          <a:p>
            <a:r>
              <a:rPr lang="en-GB" dirty="0">
                <a:hlinkClick r:id="rId17"/>
              </a:rPr>
              <a:t>https://www.myworldofwork.co.uk/my-career-options/job-profiles/graphic-designer</a:t>
            </a:r>
            <a:endParaRPr lang="en-GB" dirty="0"/>
          </a:p>
          <a:p>
            <a:r>
              <a:rPr lang="en-GB" dirty="0">
                <a:hlinkClick r:id="rId18"/>
              </a:rPr>
              <a:t>https://www.myworldofwork.co.uk/modern-apprenticeships/dental-nursing</a:t>
            </a:r>
            <a:endParaRPr lang="en-GB" dirty="0"/>
          </a:p>
          <a:p>
            <a:r>
              <a:rPr lang="en-GB" dirty="0">
                <a:hlinkClick r:id="rId19"/>
              </a:rPr>
              <a:t>https://www.myworldofwork.co.uk/modern-apprenticeships/business-and-administration</a:t>
            </a:r>
            <a:endParaRPr lang="en-GB" dirty="0"/>
          </a:p>
          <a:p>
            <a:r>
              <a:rPr lang="en-GB" dirty="0">
                <a:hlinkClick r:id="rId19"/>
              </a:rPr>
              <a:t>https://www.myworldofwork.co.uk/modern-apprenticeships/business-and-administration</a:t>
            </a:r>
            <a:endParaRPr lang="en-GB" dirty="0"/>
          </a:p>
          <a:p>
            <a:r>
              <a:rPr lang="en-GB" dirty="0">
                <a:hlinkClick r:id="rId20"/>
              </a:rPr>
              <a:t>https://www.myworldofwork.co.uk/my-career-options/job-profiles/veterinary-surgeon</a:t>
            </a:r>
            <a:endParaRPr lang="en-GB" dirty="0"/>
          </a:p>
          <a:p>
            <a:r>
              <a:rPr lang="en-GB" dirty="0">
                <a:hlinkClick r:id="rId21"/>
              </a:rPr>
              <a:t>https://www.myworldofwork.co.uk/my-career-options/job-profiles/dentist</a:t>
            </a:r>
            <a:endParaRPr lang="en-GB" dirty="0"/>
          </a:p>
          <a:p>
            <a:r>
              <a:rPr lang="en-GB" dirty="0">
                <a:hlinkClick r:id="rId22"/>
              </a:rPr>
              <a:t>https://www.myworldofwork.co.uk/my-career-options/job-profiles/adult-nurse</a:t>
            </a:r>
            <a:endParaRPr lang="en-GB" dirty="0"/>
          </a:p>
          <a:p>
            <a:r>
              <a:rPr lang="en-GB" dirty="0">
                <a:hlinkClick r:id="rId23"/>
              </a:rPr>
              <a:t>https://www.myworldofwork.co.uk/modern-apprenticeships/hospitality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FA7E1-064B-4E4A-B3FC-6204AB98F4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255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A2daK\Google Drive\In progress\source-files\triangle-bg-ppt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4500" cy="7048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275" y="2693988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12" name="Picture 2" descr="E:\Downloads\SDS_FINAL_POWERPOINTS\sdslogo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30176" y="5690997"/>
            <a:ext cx="1993481" cy="1409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CBE448-69EA-4743-892B-636C3C2F7DB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675418" y="6138601"/>
            <a:ext cx="1159870" cy="51409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2F869C4-EE32-4650-B903-87ACB58BDD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34674" t="6829" r="31887" b="7093"/>
          <a:stretch/>
        </p:blipFill>
        <p:spPr>
          <a:xfrm>
            <a:off x="4380197" y="5969059"/>
            <a:ext cx="502482" cy="8531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A2daK\Google Drive\In progress\global-header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335"/>
            <a:ext cx="9144000" cy="857250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57199" y="204794"/>
            <a:ext cx="1133475" cy="44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1455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81E2857-97D8-4012-A237-1247F12CD3A9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999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A5BBEFC-050B-4D6C-AAAD-0D4EF627E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9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World Of Work Quiz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800" kern="1200">
          <a:solidFill>
            <a:srgbClr val="006373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800">
          <a:solidFill>
            <a:srgbClr val="8064A2"/>
          </a:solidFill>
          <a:latin typeface="Trebuchet MS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ts val="600"/>
        </a:spcAft>
        <a:buClr>
          <a:srgbClr val="00637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006373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omputer&#10;&#10;Description automatically generated">
            <a:extLst>
              <a:ext uri="{FF2B5EF4-FFF2-40B4-BE49-F238E27FC236}">
                <a16:creationId xmlns:a16="http://schemas.microsoft.com/office/drawing/2014/main" id="{1A99F64E-90CF-EF47-B6D7-A5DDB4E5E0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32" y="0"/>
            <a:ext cx="9144000" cy="6858000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8C46776-881E-47E1-A8A1-8DC15FA6B296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2909486" y="1456840"/>
            <a:ext cx="677583" cy="5537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505D65E-4F5A-4A2B-8A1C-EA80F49691FE}"/>
              </a:ext>
            </a:extLst>
          </p:cNvPr>
          <p:cNvCxnSpPr>
            <a:cxnSpLocks/>
          </p:cNvCxnSpPr>
          <p:nvPr/>
        </p:nvCxnSpPr>
        <p:spPr>
          <a:xfrm>
            <a:off x="2717485" y="1599574"/>
            <a:ext cx="841566" cy="1911452"/>
          </a:xfrm>
          <a:prstGeom prst="straightConnector1">
            <a:avLst/>
          </a:prstGeom>
          <a:ln>
            <a:solidFill>
              <a:srgbClr val="439B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89D9088-D87D-48D5-BE3F-59C25828A9AE}"/>
              </a:ext>
            </a:extLst>
          </p:cNvPr>
          <p:cNvCxnSpPr>
            <a:cxnSpLocks/>
          </p:cNvCxnSpPr>
          <p:nvPr/>
        </p:nvCxnSpPr>
        <p:spPr>
          <a:xfrm>
            <a:off x="2327495" y="1560033"/>
            <a:ext cx="1909797" cy="3612713"/>
          </a:xfrm>
          <a:prstGeom prst="straightConnector1">
            <a:avLst/>
          </a:prstGeom>
          <a:ln>
            <a:solidFill>
              <a:srgbClr val="439B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B8266F0-01A6-4543-9C8E-C34A00BBC50E}"/>
              </a:ext>
            </a:extLst>
          </p:cNvPr>
          <p:cNvCxnSpPr>
            <a:cxnSpLocks/>
            <a:stCxn id="21" idx="3"/>
          </p:cNvCxnSpPr>
          <p:nvPr/>
        </p:nvCxnSpPr>
        <p:spPr>
          <a:xfrm>
            <a:off x="1974860" y="1941710"/>
            <a:ext cx="1613243" cy="1804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1741F89-0631-49DC-9381-2BFA1443412C}"/>
              </a:ext>
            </a:extLst>
          </p:cNvPr>
          <p:cNvCxnSpPr>
            <a:cxnSpLocks/>
          </p:cNvCxnSpPr>
          <p:nvPr/>
        </p:nvCxnSpPr>
        <p:spPr>
          <a:xfrm>
            <a:off x="1974860" y="2089626"/>
            <a:ext cx="1227092" cy="14150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8829D78-A2AD-4956-B7D2-B390DAB52B2C}"/>
              </a:ext>
            </a:extLst>
          </p:cNvPr>
          <p:cNvCxnSpPr>
            <a:cxnSpLocks/>
          </p:cNvCxnSpPr>
          <p:nvPr/>
        </p:nvCxnSpPr>
        <p:spPr>
          <a:xfrm>
            <a:off x="1826157" y="2110988"/>
            <a:ext cx="2280887" cy="3070935"/>
          </a:xfrm>
          <a:prstGeom prst="straightConnector1">
            <a:avLst/>
          </a:prstGeom>
          <a:ln>
            <a:solidFill>
              <a:srgbClr val="439BB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4C179AC-ED25-42AB-8D0A-9D8E34DF6FC3}"/>
              </a:ext>
            </a:extLst>
          </p:cNvPr>
          <p:cNvCxnSpPr>
            <a:cxnSpLocks/>
          </p:cNvCxnSpPr>
          <p:nvPr/>
        </p:nvCxnSpPr>
        <p:spPr>
          <a:xfrm flipV="1">
            <a:off x="1515712" y="2401951"/>
            <a:ext cx="2078596" cy="4405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7A27FEB-7E08-4551-98CD-3F185406E19D}"/>
              </a:ext>
            </a:extLst>
          </p:cNvPr>
          <p:cNvCxnSpPr>
            <a:cxnSpLocks/>
          </p:cNvCxnSpPr>
          <p:nvPr/>
        </p:nvCxnSpPr>
        <p:spPr>
          <a:xfrm>
            <a:off x="1616856" y="2953423"/>
            <a:ext cx="1453703" cy="6620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0FD0C2FE-EC95-4CF1-9123-6AEE5A8FEC8A}"/>
              </a:ext>
            </a:extLst>
          </p:cNvPr>
          <p:cNvCxnSpPr>
            <a:cxnSpLocks/>
            <a:stCxn id="49" idx="3"/>
          </p:cNvCxnSpPr>
          <p:nvPr/>
        </p:nvCxnSpPr>
        <p:spPr>
          <a:xfrm>
            <a:off x="1324652" y="2382573"/>
            <a:ext cx="2643870" cy="27693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7A8BFB75-89C2-4C2F-9E8F-42ECEB46C541}"/>
              </a:ext>
            </a:extLst>
          </p:cNvPr>
          <p:cNvCxnSpPr>
            <a:cxnSpLocks/>
          </p:cNvCxnSpPr>
          <p:nvPr/>
        </p:nvCxnSpPr>
        <p:spPr>
          <a:xfrm flipV="1">
            <a:off x="1515712" y="2464290"/>
            <a:ext cx="2488498" cy="13768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BD2A9571-8B8C-46D2-BFE6-0324B4D1B65F}"/>
              </a:ext>
            </a:extLst>
          </p:cNvPr>
          <p:cNvCxnSpPr>
            <a:cxnSpLocks/>
          </p:cNvCxnSpPr>
          <p:nvPr/>
        </p:nvCxnSpPr>
        <p:spPr>
          <a:xfrm>
            <a:off x="1658126" y="3895298"/>
            <a:ext cx="2039763" cy="12663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489B9819-394D-49E5-A2BD-F94556B3C9C3}"/>
              </a:ext>
            </a:extLst>
          </p:cNvPr>
          <p:cNvCxnSpPr>
            <a:cxnSpLocks/>
          </p:cNvCxnSpPr>
          <p:nvPr/>
        </p:nvCxnSpPr>
        <p:spPr>
          <a:xfrm>
            <a:off x="1618503" y="4264768"/>
            <a:ext cx="1959675" cy="9353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9B51FB6A-A606-4C34-B79C-1B02BCF7CA88}"/>
              </a:ext>
            </a:extLst>
          </p:cNvPr>
          <p:cNvCxnSpPr>
            <a:cxnSpLocks/>
          </p:cNvCxnSpPr>
          <p:nvPr/>
        </p:nvCxnSpPr>
        <p:spPr>
          <a:xfrm>
            <a:off x="1669543" y="4684852"/>
            <a:ext cx="1885286" cy="6188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C792E95-81BA-4F00-9143-835473849E41}"/>
              </a:ext>
            </a:extLst>
          </p:cNvPr>
          <p:cNvCxnSpPr>
            <a:cxnSpLocks/>
            <a:stCxn id="45" idx="3"/>
          </p:cNvCxnSpPr>
          <p:nvPr/>
        </p:nvCxnSpPr>
        <p:spPr>
          <a:xfrm>
            <a:off x="1826157" y="5084686"/>
            <a:ext cx="1707115" cy="3424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3BAD7E9-C046-414F-899D-83EF77B25F24}"/>
              </a:ext>
            </a:extLst>
          </p:cNvPr>
          <p:cNvCxnSpPr>
            <a:cxnSpLocks/>
          </p:cNvCxnSpPr>
          <p:nvPr/>
        </p:nvCxnSpPr>
        <p:spPr>
          <a:xfrm>
            <a:off x="2099154" y="5358538"/>
            <a:ext cx="1434238" cy="1728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C1472B21-E02C-4FEF-8BEF-435913AB2D7B}"/>
              </a:ext>
            </a:extLst>
          </p:cNvPr>
          <p:cNvCxnSpPr>
            <a:cxnSpLocks/>
          </p:cNvCxnSpPr>
          <p:nvPr/>
        </p:nvCxnSpPr>
        <p:spPr>
          <a:xfrm flipV="1">
            <a:off x="2542667" y="4174766"/>
            <a:ext cx="1401465" cy="17718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5A09EC0F-9CC2-432F-AE28-7D7075FAE1C8}"/>
              </a:ext>
            </a:extLst>
          </p:cNvPr>
          <p:cNvCxnSpPr>
            <a:cxnSpLocks/>
          </p:cNvCxnSpPr>
          <p:nvPr/>
        </p:nvCxnSpPr>
        <p:spPr>
          <a:xfrm flipV="1">
            <a:off x="1922411" y="4169422"/>
            <a:ext cx="1864797" cy="11693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8C2B8C83-0775-4483-B975-AD254539A369}"/>
              </a:ext>
            </a:extLst>
          </p:cNvPr>
          <p:cNvCxnSpPr>
            <a:cxnSpLocks/>
          </p:cNvCxnSpPr>
          <p:nvPr/>
        </p:nvCxnSpPr>
        <p:spPr>
          <a:xfrm flipV="1">
            <a:off x="1790297" y="2494289"/>
            <a:ext cx="2375164" cy="28776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28397493-9932-420C-968E-B67D41BBE0CB}"/>
              </a:ext>
            </a:extLst>
          </p:cNvPr>
          <p:cNvCxnSpPr>
            <a:cxnSpLocks/>
          </p:cNvCxnSpPr>
          <p:nvPr/>
        </p:nvCxnSpPr>
        <p:spPr>
          <a:xfrm flipV="1">
            <a:off x="2326932" y="2500687"/>
            <a:ext cx="1988809" cy="34459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816A2066-7949-4E8E-96FE-464C7EA05E45}"/>
              </a:ext>
            </a:extLst>
          </p:cNvPr>
          <p:cNvCxnSpPr>
            <a:cxnSpLocks/>
          </p:cNvCxnSpPr>
          <p:nvPr/>
        </p:nvCxnSpPr>
        <p:spPr>
          <a:xfrm flipV="1">
            <a:off x="2781481" y="5622015"/>
            <a:ext cx="731323" cy="3245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F11B5A11-87EF-4341-9454-9535ADB3FB93}"/>
              </a:ext>
            </a:extLst>
          </p:cNvPr>
          <p:cNvCxnSpPr>
            <a:cxnSpLocks/>
          </p:cNvCxnSpPr>
          <p:nvPr/>
        </p:nvCxnSpPr>
        <p:spPr>
          <a:xfrm flipH="1">
            <a:off x="4885037" y="1430931"/>
            <a:ext cx="865720" cy="45357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D4C713AD-92F0-48B7-AD12-7B9400356D40}"/>
              </a:ext>
            </a:extLst>
          </p:cNvPr>
          <p:cNvCxnSpPr>
            <a:cxnSpLocks/>
          </p:cNvCxnSpPr>
          <p:nvPr/>
        </p:nvCxnSpPr>
        <p:spPr>
          <a:xfrm flipH="1">
            <a:off x="5443015" y="1464986"/>
            <a:ext cx="683218" cy="20986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F94D1B25-271D-4339-8208-F250856929AF}"/>
              </a:ext>
            </a:extLst>
          </p:cNvPr>
          <p:cNvCxnSpPr>
            <a:cxnSpLocks/>
          </p:cNvCxnSpPr>
          <p:nvPr/>
        </p:nvCxnSpPr>
        <p:spPr>
          <a:xfrm flipH="1">
            <a:off x="5124961" y="1449156"/>
            <a:ext cx="1315340" cy="36990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DDB17943-BA63-48C0-B400-ECC74CF77C7D}"/>
              </a:ext>
            </a:extLst>
          </p:cNvPr>
          <p:cNvCxnSpPr>
            <a:cxnSpLocks/>
          </p:cNvCxnSpPr>
          <p:nvPr/>
        </p:nvCxnSpPr>
        <p:spPr>
          <a:xfrm flipH="1">
            <a:off x="5540950" y="1876384"/>
            <a:ext cx="1190887" cy="1928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B66DF70D-4A88-4F0F-A751-05224FE094F4}"/>
              </a:ext>
            </a:extLst>
          </p:cNvPr>
          <p:cNvCxnSpPr>
            <a:cxnSpLocks/>
          </p:cNvCxnSpPr>
          <p:nvPr/>
        </p:nvCxnSpPr>
        <p:spPr>
          <a:xfrm flipH="1">
            <a:off x="5239471" y="2002458"/>
            <a:ext cx="1833215" cy="31457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61B4CA4B-F335-4B94-B143-FDB85FE67E1D}"/>
              </a:ext>
            </a:extLst>
          </p:cNvPr>
          <p:cNvCxnSpPr>
            <a:cxnSpLocks/>
          </p:cNvCxnSpPr>
          <p:nvPr/>
        </p:nvCxnSpPr>
        <p:spPr>
          <a:xfrm flipH="1" flipV="1">
            <a:off x="5540950" y="2226765"/>
            <a:ext cx="1646246" cy="1278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5D44DDC6-E162-4203-8F74-99079DE1D4DC}"/>
              </a:ext>
            </a:extLst>
          </p:cNvPr>
          <p:cNvCxnSpPr>
            <a:cxnSpLocks/>
          </p:cNvCxnSpPr>
          <p:nvPr/>
        </p:nvCxnSpPr>
        <p:spPr>
          <a:xfrm flipH="1">
            <a:off x="5358043" y="2457499"/>
            <a:ext cx="1959729" cy="27188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613FC065-7E7A-4656-9289-A5BF2B2D45CC}"/>
              </a:ext>
            </a:extLst>
          </p:cNvPr>
          <p:cNvCxnSpPr>
            <a:cxnSpLocks/>
          </p:cNvCxnSpPr>
          <p:nvPr/>
        </p:nvCxnSpPr>
        <p:spPr>
          <a:xfrm flipH="1" flipV="1">
            <a:off x="5523896" y="2401893"/>
            <a:ext cx="1745226" cy="3618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7CEEA9D6-0A7C-478D-A521-D763D5E97F00}"/>
              </a:ext>
            </a:extLst>
          </p:cNvPr>
          <p:cNvCxnSpPr>
            <a:cxnSpLocks/>
          </p:cNvCxnSpPr>
          <p:nvPr/>
        </p:nvCxnSpPr>
        <p:spPr>
          <a:xfrm flipH="1">
            <a:off x="5530417" y="2938890"/>
            <a:ext cx="1949958" cy="21497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98447983-319D-4CD9-8416-BD2716B69E42}"/>
              </a:ext>
            </a:extLst>
          </p:cNvPr>
          <p:cNvCxnSpPr>
            <a:cxnSpLocks/>
          </p:cNvCxnSpPr>
          <p:nvPr/>
        </p:nvCxnSpPr>
        <p:spPr>
          <a:xfrm flipH="1" flipV="1">
            <a:off x="5391706" y="2518125"/>
            <a:ext cx="2024001" cy="77069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067C4822-693A-4E2C-BFD6-A2606987124A}"/>
              </a:ext>
            </a:extLst>
          </p:cNvPr>
          <p:cNvCxnSpPr>
            <a:cxnSpLocks/>
          </p:cNvCxnSpPr>
          <p:nvPr/>
        </p:nvCxnSpPr>
        <p:spPr>
          <a:xfrm flipH="1">
            <a:off x="6075460" y="3474992"/>
            <a:ext cx="1312754" cy="1903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723A0EBE-28FD-47B6-B63E-BCE61D24035B}"/>
              </a:ext>
            </a:extLst>
          </p:cNvPr>
          <p:cNvCxnSpPr>
            <a:cxnSpLocks/>
          </p:cNvCxnSpPr>
          <p:nvPr/>
        </p:nvCxnSpPr>
        <p:spPr>
          <a:xfrm flipH="1" flipV="1">
            <a:off x="5096821" y="2520002"/>
            <a:ext cx="2531467" cy="13440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0D6A3C53-2E1C-4203-B281-04C517A16090}"/>
              </a:ext>
            </a:extLst>
          </p:cNvPr>
          <p:cNvCxnSpPr>
            <a:cxnSpLocks/>
          </p:cNvCxnSpPr>
          <p:nvPr/>
        </p:nvCxnSpPr>
        <p:spPr>
          <a:xfrm flipH="1" flipV="1">
            <a:off x="6084639" y="3783333"/>
            <a:ext cx="1517993" cy="2438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D355DC04-CABD-431A-AB15-17FD643421BC}"/>
              </a:ext>
            </a:extLst>
          </p:cNvPr>
          <p:cNvCxnSpPr>
            <a:cxnSpLocks/>
          </p:cNvCxnSpPr>
          <p:nvPr/>
        </p:nvCxnSpPr>
        <p:spPr>
          <a:xfrm flipH="1">
            <a:off x="5437784" y="4498973"/>
            <a:ext cx="2190504" cy="6932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5092E3F9-9C4F-4AA8-8C39-C321E189133B}"/>
              </a:ext>
            </a:extLst>
          </p:cNvPr>
          <p:cNvCxnSpPr>
            <a:cxnSpLocks/>
            <a:stCxn id="43" idx="1"/>
          </p:cNvCxnSpPr>
          <p:nvPr/>
        </p:nvCxnSpPr>
        <p:spPr>
          <a:xfrm flipH="1">
            <a:off x="5523896" y="5060262"/>
            <a:ext cx="1888543" cy="2214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id="{51366DCF-6F0A-4375-9074-4629149DE38C}"/>
              </a:ext>
            </a:extLst>
          </p:cNvPr>
          <p:cNvCxnSpPr>
            <a:cxnSpLocks/>
          </p:cNvCxnSpPr>
          <p:nvPr/>
        </p:nvCxnSpPr>
        <p:spPr>
          <a:xfrm flipH="1" flipV="1">
            <a:off x="5523896" y="5419990"/>
            <a:ext cx="1365599" cy="71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779A3CCD-E9A1-491A-8E22-AE5E23C2B97E}"/>
              </a:ext>
            </a:extLst>
          </p:cNvPr>
          <p:cNvCxnSpPr>
            <a:cxnSpLocks/>
          </p:cNvCxnSpPr>
          <p:nvPr/>
        </p:nvCxnSpPr>
        <p:spPr>
          <a:xfrm flipH="1" flipV="1">
            <a:off x="5514766" y="5477302"/>
            <a:ext cx="560694" cy="5966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F91B4692-6104-4567-B1CE-F14D15728010}"/>
              </a:ext>
            </a:extLst>
          </p:cNvPr>
          <p:cNvCxnSpPr>
            <a:cxnSpLocks/>
          </p:cNvCxnSpPr>
          <p:nvPr/>
        </p:nvCxnSpPr>
        <p:spPr>
          <a:xfrm flipH="1" flipV="1">
            <a:off x="4848808" y="2500686"/>
            <a:ext cx="1313285" cy="3504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7F814FA4-50FA-4FED-A508-A0268A33D035}"/>
              </a:ext>
            </a:extLst>
          </p:cNvPr>
          <p:cNvCxnSpPr>
            <a:cxnSpLocks/>
            <a:stCxn id="40" idx="0"/>
          </p:cNvCxnSpPr>
          <p:nvPr/>
        </p:nvCxnSpPr>
        <p:spPr>
          <a:xfrm flipH="1" flipV="1">
            <a:off x="5630623" y="4141959"/>
            <a:ext cx="714259" cy="18635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2" name="Straight Arrow Connector 151">
            <a:extLst>
              <a:ext uri="{FF2B5EF4-FFF2-40B4-BE49-F238E27FC236}">
                <a16:creationId xmlns:a16="http://schemas.microsoft.com/office/drawing/2014/main" id="{40BC6E91-5137-4836-8FED-CD39A3329DFF}"/>
              </a:ext>
            </a:extLst>
          </p:cNvPr>
          <p:cNvCxnSpPr>
            <a:cxnSpLocks/>
          </p:cNvCxnSpPr>
          <p:nvPr/>
        </p:nvCxnSpPr>
        <p:spPr>
          <a:xfrm>
            <a:off x="1603020" y="3439147"/>
            <a:ext cx="2215082" cy="16982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D4A2C077-BDD5-4C05-9C6E-2996EC605194}"/>
              </a:ext>
            </a:extLst>
          </p:cNvPr>
          <p:cNvCxnSpPr>
            <a:cxnSpLocks/>
            <a:stCxn id="23" idx="4"/>
          </p:cNvCxnSpPr>
          <p:nvPr/>
        </p:nvCxnSpPr>
        <p:spPr>
          <a:xfrm flipV="1">
            <a:off x="1678315" y="2467541"/>
            <a:ext cx="2118091" cy="8012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534FCAC3-9698-4A09-8107-7A628CBB4C34}"/>
              </a:ext>
            </a:extLst>
          </p:cNvPr>
          <p:cNvSpPr/>
          <p:nvPr/>
        </p:nvSpPr>
        <p:spPr>
          <a:xfrm>
            <a:off x="1450110" y="1314106"/>
            <a:ext cx="1459376" cy="285468"/>
          </a:xfrm>
          <a:prstGeom prst="wedgeRoundRectCallout">
            <a:avLst>
              <a:gd name="adj1" fmla="val 30415"/>
              <a:gd name="adj2" fmla="val 18411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Sports Coach</a:t>
            </a:r>
          </a:p>
        </p:txBody>
      </p:sp>
      <p:sp>
        <p:nvSpPr>
          <p:cNvPr id="21" name="Speech Bubble: Rectangle with Corners Rounded 20">
            <a:extLst>
              <a:ext uri="{FF2B5EF4-FFF2-40B4-BE49-F238E27FC236}">
                <a16:creationId xmlns:a16="http://schemas.microsoft.com/office/drawing/2014/main" id="{B656DF29-6BFB-4189-A46E-7528F50B2565}"/>
              </a:ext>
            </a:extLst>
          </p:cNvPr>
          <p:cNvSpPr/>
          <p:nvPr/>
        </p:nvSpPr>
        <p:spPr>
          <a:xfrm>
            <a:off x="674445" y="1772432"/>
            <a:ext cx="1300415" cy="338556"/>
          </a:xfrm>
          <a:prstGeom prst="wedgeRoundRectCallout">
            <a:avLst>
              <a:gd name="adj1" fmla="val 27395"/>
              <a:gd name="adj2" fmla="val 49738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Accountant</a:t>
            </a:r>
          </a:p>
        </p:txBody>
      </p:sp>
      <p:sp>
        <p:nvSpPr>
          <p:cNvPr id="22" name="Speech Bubble: Rectangle with Corners Rounded 21">
            <a:extLst>
              <a:ext uri="{FF2B5EF4-FFF2-40B4-BE49-F238E27FC236}">
                <a16:creationId xmlns:a16="http://schemas.microsoft.com/office/drawing/2014/main" id="{C47A3975-1A4C-4BEA-905E-4DE04C1974E8}"/>
              </a:ext>
            </a:extLst>
          </p:cNvPr>
          <p:cNvSpPr/>
          <p:nvPr/>
        </p:nvSpPr>
        <p:spPr>
          <a:xfrm>
            <a:off x="31559" y="2660758"/>
            <a:ext cx="1599746" cy="338555"/>
          </a:xfrm>
          <a:prstGeom prst="wedgeRoundRectCallout">
            <a:avLst>
              <a:gd name="adj1" fmla="val 49682"/>
              <a:gd name="adj2" fmla="val -15440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Events Manager</a:t>
            </a:r>
          </a:p>
        </p:txBody>
      </p:sp>
      <p:sp>
        <p:nvSpPr>
          <p:cNvPr id="23" name="Speech Bubble: Rectangle with Corners Rounded 22">
            <a:extLst>
              <a:ext uri="{FF2B5EF4-FFF2-40B4-BE49-F238E27FC236}">
                <a16:creationId xmlns:a16="http://schemas.microsoft.com/office/drawing/2014/main" id="{6866D1CC-F478-4FFC-8A42-908AAC720F52}"/>
              </a:ext>
            </a:extLst>
          </p:cNvPr>
          <p:cNvSpPr/>
          <p:nvPr/>
        </p:nvSpPr>
        <p:spPr>
          <a:xfrm>
            <a:off x="45215" y="3199705"/>
            <a:ext cx="1664238" cy="283201"/>
          </a:xfrm>
          <a:prstGeom prst="wedgeRoundRectCallout">
            <a:avLst>
              <a:gd name="adj1" fmla="val 48129"/>
              <a:gd name="adj2" fmla="val -25611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Sound Engineer</a:t>
            </a:r>
          </a:p>
        </p:txBody>
      </p:sp>
      <p:sp>
        <p:nvSpPr>
          <p:cNvPr id="24" name="Speech Bubble: Rectangle with Corners Rounded 23">
            <a:extLst>
              <a:ext uri="{FF2B5EF4-FFF2-40B4-BE49-F238E27FC236}">
                <a16:creationId xmlns:a16="http://schemas.microsoft.com/office/drawing/2014/main" id="{91F9D825-175E-4FA3-9FAB-13CD34BA755F}"/>
              </a:ext>
            </a:extLst>
          </p:cNvPr>
          <p:cNvSpPr/>
          <p:nvPr/>
        </p:nvSpPr>
        <p:spPr>
          <a:xfrm>
            <a:off x="65536" y="3688596"/>
            <a:ext cx="1599746" cy="296383"/>
          </a:xfrm>
          <a:prstGeom prst="wedgeRoundRectCallout">
            <a:avLst>
              <a:gd name="adj1" fmla="val 49446"/>
              <a:gd name="adj2" fmla="val 14703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Photographer</a:t>
            </a:r>
          </a:p>
        </p:txBody>
      </p:sp>
      <p:sp>
        <p:nvSpPr>
          <p:cNvPr id="26" name="Speech Bubble: Rectangle with Corners Rounded 25">
            <a:extLst>
              <a:ext uri="{FF2B5EF4-FFF2-40B4-BE49-F238E27FC236}">
                <a16:creationId xmlns:a16="http://schemas.microsoft.com/office/drawing/2014/main" id="{FD9D9171-4058-4D9B-B18D-729F877585DF}"/>
              </a:ext>
            </a:extLst>
          </p:cNvPr>
          <p:cNvSpPr/>
          <p:nvPr/>
        </p:nvSpPr>
        <p:spPr>
          <a:xfrm>
            <a:off x="7269685" y="2622682"/>
            <a:ext cx="1704017" cy="298572"/>
          </a:xfrm>
          <a:prstGeom prst="wedgeRoundRectCallout">
            <a:avLst>
              <a:gd name="adj1" fmla="val -25593"/>
              <a:gd name="adj2" fmla="val 38978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Graphic Designer</a:t>
            </a:r>
          </a:p>
        </p:txBody>
      </p:sp>
      <p:sp>
        <p:nvSpPr>
          <p:cNvPr id="28" name="Speech Bubble: Rectangle with Corners Rounded 27">
            <a:extLst>
              <a:ext uri="{FF2B5EF4-FFF2-40B4-BE49-F238E27FC236}">
                <a16:creationId xmlns:a16="http://schemas.microsoft.com/office/drawing/2014/main" id="{5D1B9292-9DAD-4C0B-B914-619D8AD4E023}"/>
              </a:ext>
            </a:extLst>
          </p:cNvPr>
          <p:cNvSpPr/>
          <p:nvPr/>
        </p:nvSpPr>
        <p:spPr>
          <a:xfrm>
            <a:off x="6602904" y="1709826"/>
            <a:ext cx="1779395" cy="288461"/>
          </a:xfrm>
          <a:prstGeom prst="wedgeRoundRectCallout">
            <a:avLst>
              <a:gd name="adj1" fmla="val -14455"/>
              <a:gd name="adj2" fmla="val 48239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Interior Designer</a:t>
            </a:r>
          </a:p>
        </p:txBody>
      </p:sp>
      <p:sp>
        <p:nvSpPr>
          <p:cNvPr id="29" name="Speech Bubble: Rectangle with Corners Rounded 28">
            <a:extLst>
              <a:ext uri="{FF2B5EF4-FFF2-40B4-BE49-F238E27FC236}">
                <a16:creationId xmlns:a16="http://schemas.microsoft.com/office/drawing/2014/main" id="{4FA22F0B-B544-46C7-B162-346DCB7D610F}"/>
              </a:ext>
            </a:extLst>
          </p:cNvPr>
          <p:cNvSpPr/>
          <p:nvPr/>
        </p:nvSpPr>
        <p:spPr>
          <a:xfrm>
            <a:off x="5545822" y="1230220"/>
            <a:ext cx="2123910" cy="280945"/>
          </a:xfrm>
          <a:prstGeom prst="wedgeRoundRectCallout">
            <a:avLst>
              <a:gd name="adj1" fmla="val -49536"/>
              <a:gd name="adj2" fmla="val 21905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Software Developer</a:t>
            </a:r>
          </a:p>
        </p:txBody>
      </p:sp>
      <p:sp>
        <p:nvSpPr>
          <p:cNvPr id="33" name="Speech Bubble: Rectangle with Corners Rounded 32">
            <a:extLst>
              <a:ext uri="{FF2B5EF4-FFF2-40B4-BE49-F238E27FC236}">
                <a16:creationId xmlns:a16="http://schemas.microsoft.com/office/drawing/2014/main" id="{093D1B94-639B-4F58-AAC7-2461E54E4FC4}"/>
              </a:ext>
            </a:extLst>
          </p:cNvPr>
          <p:cNvSpPr/>
          <p:nvPr/>
        </p:nvSpPr>
        <p:spPr>
          <a:xfrm>
            <a:off x="882995" y="5327956"/>
            <a:ext cx="1232648" cy="340928"/>
          </a:xfrm>
          <a:prstGeom prst="wedgeRoundRectCallout">
            <a:avLst>
              <a:gd name="adj1" fmla="val 24519"/>
              <a:gd name="adj2" fmla="val 36541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Engineering</a:t>
            </a:r>
          </a:p>
        </p:txBody>
      </p:sp>
      <p:sp>
        <p:nvSpPr>
          <p:cNvPr id="36" name="Speech Bubble: Rectangle with Corners Rounded 35">
            <a:extLst>
              <a:ext uri="{FF2B5EF4-FFF2-40B4-BE49-F238E27FC236}">
                <a16:creationId xmlns:a16="http://schemas.microsoft.com/office/drawing/2014/main" id="{C53551BE-59FF-4DDA-B816-568ADFFF64FF}"/>
              </a:ext>
            </a:extLst>
          </p:cNvPr>
          <p:cNvSpPr/>
          <p:nvPr/>
        </p:nvSpPr>
        <p:spPr>
          <a:xfrm>
            <a:off x="1312874" y="5861433"/>
            <a:ext cx="1609723" cy="480631"/>
          </a:xfrm>
          <a:prstGeom prst="wedgeRoundRectCallout">
            <a:avLst>
              <a:gd name="adj1" fmla="val 32719"/>
              <a:gd name="adj2" fmla="val 37057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Information Security</a:t>
            </a:r>
          </a:p>
        </p:txBody>
      </p:sp>
      <p:sp>
        <p:nvSpPr>
          <p:cNvPr id="37" name="Speech Bubble: Rectangle with Corners Rounded 36">
            <a:extLst>
              <a:ext uri="{FF2B5EF4-FFF2-40B4-BE49-F238E27FC236}">
                <a16:creationId xmlns:a16="http://schemas.microsoft.com/office/drawing/2014/main" id="{2B00FF8E-A3B2-4614-BC12-2B184BEBBA56}"/>
              </a:ext>
            </a:extLst>
          </p:cNvPr>
          <p:cNvSpPr/>
          <p:nvPr/>
        </p:nvSpPr>
        <p:spPr>
          <a:xfrm>
            <a:off x="7374083" y="3205907"/>
            <a:ext cx="1599619" cy="276999"/>
          </a:xfrm>
          <a:prstGeom prst="wedgeRoundRectCallout">
            <a:avLst>
              <a:gd name="adj1" fmla="val -24536"/>
              <a:gd name="adj2" fmla="val 39594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Dental Nursing</a:t>
            </a:r>
          </a:p>
        </p:txBody>
      </p:sp>
      <p:sp>
        <p:nvSpPr>
          <p:cNvPr id="40" name="Speech Bubble: Rectangle with Corners Rounded 39">
            <a:extLst>
              <a:ext uri="{FF2B5EF4-FFF2-40B4-BE49-F238E27FC236}">
                <a16:creationId xmlns:a16="http://schemas.microsoft.com/office/drawing/2014/main" id="{D2CC6640-AF7B-4651-90B4-A4718065FEB9}"/>
              </a:ext>
            </a:extLst>
          </p:cNvPr>
          <p:cNvSpPr/>
          <p:nvPr/>
        </p:nvSpPr>
        <p:spPr>
          <a:xfrm>
            <a:off x="5728558" y="6005486"/>
            <a:ext cx="1232648" cy="336579"/>
          </a:xfrm>
          <a:prstGeom prst="wedgeRoundRectCallout">
            <a:avLst>
              <a:gd name="adj1" fmla="val -20581"/>
              <a:gd name="adj2" fmla="val 30388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Hospitality</a:t>
            </a:r>
          </a:p>
        </p:txBody>
      </p:sp>
      <p:sp>
        <p:nvSpPr>
          <p:cNvPr id="41" name="Speech Bubble: Rectangle with Corners Rounded 40">
            <a:extLst>
              <a:ext uri="{FF2B5EF4-FFF2-40B4-BE49-F238E27FC236}">
                <a16:creationId xmlns:a16="http://schemas.microsoft.com/office/drawing/2014/main" id="{3EF618BE-D885-4352-A55C-FA010472D111}"/>
              </a:ext>
            </a:extLst>
          </p:cNvPr>
          <p:cNvSpPr/>
          <p:nvPr/>
        </p:nvSpPr>
        <p:spPr>
          <a:xfrm>
            <a:off x="7513612" y="3728008"/>
            <a:ext cx="1468701" cy="433505"/>
          </a:xfrm>
          <a:prstGeom prst="wedgeRoundRectCallout">
            <a:avLst>
              <a:gd name="adj1" fmla="val -24759"/>
              <a:gd name="adj2" fmla="val 32811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Business and Administration</a:t>
            </a:r>
          </a:p>
        </p:txBody>
      </p:sp>
      <p:sp>
        <p:nvSpPr>
          <p:cNvPr id="42" name="Explosion 1 8">
            <a:extLst>
              <a:ext uri="{FF2B5EF4-FFF2-40B4-BE49-F238E27FC236}">
                <a16:creationId xmlns:a16="http://schemas.microsoft.com/office/drawing/2014/main" id="{F678330C-3308-4F0E-9624-20837D010129}"/>
              </a:ext>
            </a:extLst>
          </p:cNvPr>
          <p:cNvSpPr/>
          <p:nvPr/>
        </p:nvSpPr>
        <p:spPr>
          <a:xfrm>
            <a:off x="6889494" y="5377132"/>
            <a:ext cx="894635" cy="342467"/>
          </a:xfrm>
          <a:prstGeom prst="wedgeRoundRectCallout">
            <a:avLst>
              <a:gd name="adj1" fmla="val -15514"/>
              <a:gd name="adj2" fmla="val 12048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Nurse</a:t>
            </a:r>
          </a:p>
        </p:txBody>
      </p:sp>
      <p:sp>
        <p:nvSpPr>
          <p:cNvPr id="43" name="Explosion 1 9">
            <a:extLst>
              <a:ext uri="{FF2B5EF4-FFF2-40B4-BE49-F238E27FC236}">
                <a16:creationId xmlns:a16="http://schemas.microsoft.com/office/drawing/2014/main" id="{BA676656-C3D2-445E-AF41-187C1475FD88}"/>
              </a:ext>
            </a:extLst>
          </p:cNvPr>
          <p:cNvSpPr/>
          <p:nvPr/>
        </p:nvSpPr>
        <p:spPr>
          <a:xfrm>
            <a:off x="7412439" y="4921762"/>
            <a:ext cx="894635" cy="276999"/>
          </a:xfrm>
          <a:prstGeom prst="wedgeRoundRectCallout">
            <a:avLst>
              <a:gd name="adj1" fmla="val 1285"/>
              <a:gd name="adj2" fmla="val 1596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Dentist</a:t>
            </a:r>
          </a:p>
        </p:txBody>
      </p:sp>
      <p:sp>
        <p:nvSpPr>
          <p:cNvPr id="44" name="Explosion 1 15">
            <a:extLst>
              <a:ext uri="{FF2B5EF4-FFF2-40B4-BE49-F238E27FC236}">
                <a16:creationId xmlns:a16="http://schemas.microsoft.com/office/drawing/2014/main" id="{415F3F56-B60B-40C5-915E-82B33378E81F}"/>
              </a:ext>
            </a:extLst>
          </p:cNvPr>
          <p:cNvSpPr/>
          <p:nvPr/>
        </p:nvSpPr>
        <p:spPr>
          <a:xfrm>
            <a:off x="7066617" y="2178624"/>
            <a:ext cx="1704017" cy="276999"/>
          </a:xfrm>
          <a:prstGeom prst="wedgeRoundRectCallout">
            <a:avLst>
              <a:gd name="adj1" fmla="val 10480"/>
              <a:gd name="adj2" fmla="val -7207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Games Developer</a:t>
            </a:r>
          </a:p>
        </p:txBody>
      </p:sp>
      <p:sp>
        <p:nvSpPr>
          <p:cNvPr id="45" name="Explosion 1 6">
            <a:extLst>
              <a:ext uri="{FF2B5EF4-FFF2-40B4-BE49-F238E27FC236}">
                <a16:creationId xmlns:a16="http://schemas.microsoft.com/office/drawing/2014/main" id="{49D2488A-B64D-4FFD-95B8-48BEFCEF0965}"/>
              </a:ext>
            </a:extLst>
          </p:cNvPr>
          <p:cNvSpPr/>
          <p:nvPr/>
        </p:nvSpPr>
        <p:spPr>
          <a:xfrm>
            <a:off x="931522" y="4939285"/>
            <a:ext cx="894635" cy="290801"/>
          </a:xfrm>
          <a:prstGeom prst="wedgeRoundRectCallout">
            <a:avLst>
              <a:gd name="adj1" fmla="val 12679"/>
              <a:gd name="adj2" fmla="val -20593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Doctor</a:t>
            </a:r>
          </a:p>
        </p:txBody>
      </p:sp>
      <p:sp>
        <p:nvSpPr>
          <p:cNvPr id="46" name="Explosion 1 7">
            <a:extLst>
              <a:ext uri="{FF2B5EF4-FFF2-40B4-BE49-F238E27FC236}">
                <a16:creationId xmlns:a16="http://schemas.microsoft.com/office/drawing/2014/main" id="{D69FCBDF-557E-4EE6-B269-05F7265460BA}"/>
              </a:ext>
            </a:extLst>
          </p:cNvPr>
          <p:cNvSpPr/>
          <p:nvPr/>
        </p:nvSpPr>
        <p:spPr>
          <a:xfrm>
            <a:off x="713726" y="4535948"/>
            <a:ext cx="951556" cy="288461"/>
          </a:xfrm>
          <a:prstGeom prst="wedgeRoundRectCallout">
            <a:avLst>
              <a:gd name="adj1" fmla="val 28146"/>
              <a:gd name="adj2" fmla="val 2723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Teacher</a:t>
            </a:r>
          </a:p>
        </p:txBody>
      </p:sp>
      <p:sp>
        <p:nvSpPr>
          <p:cNvPr id="47" name="Explosion 1 10">
            <a:extLst>
              <a:ext uri="{FF2B5EF4-FFF2-40B4-BE49-F238E27FC236}">
                <a16:creationId xmlns:a16="http://schemas.microsoft.com/office/drawing/2014/main" id="{A6991718-548D-4F38-B989-F682BF51F6A1}"/>
              </a:ext>
            </a:extLst>
          </p:cNvPr>
          <p:cNvSpPr/>
          <p:nvPr/>
        </p:nvSpPr>
        <p:spPr>
          <a:xfrm>
            <a:off x="7525178" y="4394529"/>
            <a:ext cx="1307993" cy="336579"/>
          </a:xfrm>
          <a:prstGeom prst="wedgeRoundRectCallout">
            <a:avLst>
              <a:gd name="adj1" fmla="val -5905"/>
              <a:gd name="adj2" fmla="val -21471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Veterinarian </a:t>
            </a:r>
          </a:p>
        </p:txBody>
      </p:sp>
      <p:sp>
        <p:nvSpPr>
          <p:cNvPr id="48" name="Explosion 1 11">
            <a:extLst>
              <a:ext uri="{FF2B5EF4-FFF2-40B4-BE49-F238E27FC236}">
                <a16:creationId xmlns:a16="http://schemas.microsoft.com/office/drawing/2014/main" id="{7897D0CE-1223-487C-917F-16B44D903E2F}"/>
              </a:ext>
            </a:extLst>
          </p:cNvPr>
          <p:cNvSpPr/>
          <p:nvPr/>
        </p:nvSpPr>
        <p:spPr>
          <a:xfrm>
            <a:off x="246187" y="4141959"/>
            <a:ext cx="1370669" cy="297857"/>
          </a:xfrm>
          <a:prstGeom prst="wedgeRoundRectCallout">
            <a:avLst>
              <a:gd name="adj1" fmla="val 14723"/>
              <a:gd name="adj2" fmla="val 27887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Architect</a:t>
            </a:r>
          </a:p>
        </p:txBody>
      </p:sp>
      <p:sp>
        <p:nvSpPr>
          <p:cNvPr id="49" name="Explosion 1 13">
            <a:extLst>
              <a:ext uri="{FF2B5EF4-FFF2-40B4-BE49-F238E27FC236}">
                <a16:creationId xmlns:a16="http://schemas.microsoft.com/office/drawing/2014/main" id="{C011E271-BE19-48C0-8D1C-064739AFA9BA}"/>
              </a:ext>
            </a:extLst>
          </p:cNvPr>
          <p:cNvSpPr/>
          <p:nvPr/>
        </p:nvSpPr>
        <p:spPr>
          <a:xfrm>
            <a:off x="430017" y="2225769"/>
            <a:ext cx="894635" cy="313608"/>
          </a:xfrm>
          <a:prstGeom prst="wedgeRoundRectCallout">
            <a:avLst>
              <a:gd name="adj1" fmla="val 26659"/>
              <a:gd name="adj2" fmla="val 21173"/>
              <a:gd name="adj3" fmla="val 16667"/>
            </a:avLst>
          </a:prstGeom>
          <a:solidFill>
            <a:srgbClr val="006373"/>
          </a:solidFill>
          <a:ln w="12700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Lawyer </a:t>
            </a:r>
          </a:p>
        </p:txBody>
      </p:sp>
    </p:spTree>
    <p:extLst>
      <p:ext uri="{BB962C8B-B14F-4D97-AF65-F5344CB8AC3E}">
        <p14:creationId xmlns:p14="http://schemas.microsoft.com/office/powerpoint/2010/main" val="3633978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2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4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6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84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2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0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5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3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8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>
                      <p:stCondLst>
                        <p:cond delay="0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500"/>
                            </p:stCondLst>
                            <p:childTnLst>
                              <p:par>
                                <p:cTn id="259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00"/>
                            </p:stCondLst>
                            <p:childTnLst>
                              <p:par>
                                <p:cTn id="273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"/>
                            </p:stCondLst>
                            <p:childTnLst>
                              <p:par>
                                <p:cTn id="287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9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2" fill="hold">
                      <p:stCondLst>
                        <p:cond delay="0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00"/>
                            </p:stCondLst>
                            <p:childTnLst>
                              <p:par>
                                <p:cTn id="301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0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6" fill="hold">
                      <p:stCondLst>
                        <p:cond delay="0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500"/>
                            </p:stCondLst>
                            <p:childTnLst>
                              <p:par>
                                <p:cTn id="315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1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0" fill="hold">
                      <p:stCondLst>
                        <p:cond delay="0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3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6" fill="hold">
                      <p:stCondLst>
                        <p:cond delay="0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>
                      <p:stCondLst>
                        <p:cond delay="0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6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7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2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8" grpId="0" animBg="1"/>
      <p:bldP spid="29" grpId="0" animBg="1"/>
      <p:bldP spid="33" grpId="0" animBg="1"/>
      <p:bldP spid="36" grpId="0" animBg="1"/>
      <p:bldP spid="36" grpId="1" animBg="1"/>
      <p:bldP spid="37" grpId="0" animBg="1"/>
      <p:bldP spid="40" grpId="0" animBg="1"/>
      <p:bldP spid="41" grpId="0" animBg="1"/>
      <p:bldP spid="42" grpId="0" animBg="1"/>
      <p:bldP spid="42" grpId="1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6">
      <a:dk1>
        <a:srgbClr val="545454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859E27"/>
      </a:accent3>
      <a:accent4>
        <a:srgbClr val="8064A2"/>
      </a:accent4>
      <a:accent5>
        <a:srgbClr val="4BACC6"/>
      </a:accent5>
      <a:accent6>
        <a:srgbClr val="F79646"/>
      </a:accent6>
      <a:hlink>
        <a:srgbClr val="006373"/>
      </a:hlink>
      <a:folHlink>
        <a:srgbClr val="800080"/>
      </a:folHlink>
    </a:clrScheme>
    <a:fontScheme name="MWW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hare_PermanentPreservation xmlns="184af400-6cf4-4be6-9056-547874e8c8ee">false</IShare_PermanentPreservation>
    <TaxKeywordTaxHTField xmlns="184af400-6cf4-4be6-9056-547874e8c8ee">
      <Terms xmlns="http://schemas.microsoft.com/office/infopath/2007/PartnerControls"/>
    </TaxKeywordTaxHTField>
    <IShare_Region xmlns="184af400-6cf4-4be6-9056-547874e8c8ee" xsi:nil="true"/>
    <IShare_Status xmlns="184af400-6cf4-4be6-9056-547874e8c8ee">Active</IShare_Status>
    <IShare_InfoClassification xmlns="184af400-6cf4-4be6-9056-547874e8c8ee">Internal</IShare_InfoClassification>
    <IShare_PersonalData xmlns="184af400-6cf4-4be6-9056-547874e8c8ee">false</IShare_PersonalData>
    <IShare_DispositionDeletion xmlns="184af400-6cf4-4be6-9056-547874e8c8ee" xsi:nil="true"/>
    <TaxCatchAll xmlns="184af400-6cf4-4be6-9056-547874e8c8ee"/>
    <IShare_BusinessOwner xmlns="184af400-6cf4-4be6-9056-547874e8c8e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DS 3+1" ma:contentTypeID="0x0101002CFD50891A73487FBF1A841208B5DC08020057F1439770CFC74DA41FF1A41AD4D96E" ma:contentTypeVersion="9" ma:contentTypeDescription="" ma:contentTypeScope="" ma:versionID="b8f5e48be157ebe0a412336ec5b0a2bc">
  <xsd:schema xmlns:xsd="http://www.w3.org/2001/XMLSchema" xmlns:xs="http://www.w3.org/2001/XMLSchema" xmlns:p="http://schemas.microsoft.com/office/2006/metadata/properties" xmlns:ns2="184af400-6cf4-4be6-9056-547874e8c8ee" targetNamespace="http://schemas.microsoft.com/office/2006/metadata/properties" ma:root="true" ma:fieldsID="91c0eefe7d69b702c0abf4ebb8a022ba" ns2:_="">
    <xsd:import namespace="184af400-6cf4-4be6-9056-547874e8c8ee"/>
    <xsd:element name="properties">
      <xsd:complexType>
        <xsd:sequence>
          <xsd:element name="documentManagement">
            <xsd:complexType>
              <xsd:all>
                <xsd:element ref="ns2:IShare_Status"/>
                <xsd:element ref="ns2:IShare_BusinessOwner" minOccurs="0"/>
                <xsd:element ref="ns2:IShare_InfoClassification"/>
                <xsd:element ref="ns2:IShare_Region" minOccurs="0"/>
                <xsd:element ref="ns2:IShare_PersonalData"/>
                <xsd:element ref="ns2:IShare_PermanentPreservation" minOccurs="0"/>
                <xsd:element ref="ns2:IShare_DispositionDeletion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af400-6cf4-4be6-9056-547874e8c8ee" elementFormDefault="qualified">
    <xsd:import namespace="http://schemas.microsoft.com/office/2006/documentManagement/types"/>
    <xsd:import namespace="http://schemas.microsoft.com/office/infopath/2007/PartnerControls"/>
    <xsd:element name="IShare_Status" ma:index="8" ma:displayName="Item Status" ma:default="Active" ma:indexed="true" ma:internalName="IShare_Status">
      <xsd:simpleType>
        <xsd:restriction base="dms:Choice">
          <xsd:enumeration value="Active"/>
          <xsd:enumeration value="Archived"/>
        </xsd:restriction>
      </xsd:simpleType>
    </xsd:element>
    <xsd:element name="IShare_BusinessOwner" ma:index="9" nillable="true" ma:displayName="Business Owner" ma:internalName="IShare_BusinessOwner">
      <xsd:simpleType>
        <xsd:restriction base="dms:Text"/>
      </xsd:simpleType>
    </xsd:element>
    <xsd:element name="IShare_InfoClassification" ma:index="10" ma:displayName="Info Classification" ma:default="Internal" ma:internalName="IShare_InfoClassification">
      <xsd:simpleType>
        <xsd:restriction base="dms:Choice">
          <xsd:enumeration value="External"/>
          <xsd:enumeration value="Internal"/>
          <xsd:enumeration value="SDS Confidential"/>
        </xsd:restriction>
      </xsd:simpleType>
    </xsd:element>
    <xsd:element name="IShare_Region" ma:index="11" nillable="true" ma:displayName="Region" ma:format="Dropdown" ma:internalName="IShare_Region" ma:readOnly="false">
      <xsd:simpleType>
        <xsd:restriction base="dms:Choice">
          <xsd:enumeration value="Cross-Regional"/>
          <xsd:enumeration value="National"/>
          <xsd:enumeration value="North"/>
          <xsd:enumeration value="North East"/>
          <xsd:enumeration value="South East"/>
          <xsd:enumeration value="West region"/>
          <xsd:enumeration value="South West"/>
          <xsd:enumeration value="West"/>
          <xsd:enumeration value="National CIAG"/>
          <xsd:enumeration value="**Do not use the following**"/>
          <xsd:enumeration value="North region"/>
          <xsd:enumeration value="North East region"/>
          <xsd:enumeration value="Cross-regional CIAG"/>
          <xsd:enumeration value="South West region"/>
          <xsd:enumeration value="South East region"/>
        </xsd:restriction>
      </xsd:simpleType>
    </xsd:element>
    <xsd:element name="IShare_PersonalData" ma:index="12" ma:displayName="Personal Data" ma:default="0" ma:internalName="IShare_PersonalData">
      <xsd:simpleType>
        <xsd:restriction base="dms:Boolean"/>
      </xsd:simpleType>
    </xsd:element>
    <xsd:element name="IShare_PermanentPreservation" ma:index="13" nillable="true" ma:displayName="Permanent Preservation" ma:default="0" ma:internalName="IShare_PermanentPreservation">
      <xsd:simpleType>
        <xsd:restriction base="dms:Boolean"/>
      </xsd:simpleType>
    </xsd:element>
    <xsd:element name="IShare_DispositionDeletion" ma:index="14" nillable="true" ma:displayName="Disposition Deletion" ma:internalName="IShare_DispositionDeletion">
      <xsd:simpleType>
        <xsd:restriction base="dms:DateTime"/>
      </xsd:simpleType>
    </xsd:element>
    <xsd:element name="TaxKeywordTaxHTField" ma:index="15" nillable="true" ma:taxonomy="true" ma:internalName="TaxKeywordTaxHTField" ma:taxonomyFieldName="TaxKeyword" ma:displayName="Enterprise Keywords" ma:fieldId="{23f27201-bee3-471e-b2e7-b64fd8b7ca38}" ma:taxonomyMulti="true" ma:sspId="c6621819-13d1-4a2d-8762-4f615fabf62c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825aea11-257d-416f-992b-dec2f85e4525}" ma:internalName="TaxCatchAll" ma:showField="CatchAllData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7" nillable="true" ma:displayName="Taxonomy Catch All Column1" ma:hidden="true" ma:list="{825aea11-257d-416f-992b-dec2f85e4525}" ma:internalName="TaxCatchAllLabel" ma:readOnly="true" ma:showField="CatchAllDataLabel" ma:web="184af400-6cf4-4be6-9056-547874e8c8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CD9C06-BF8D-483C-90E3-727619EB4DE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84af400-6cf4-4be6-9056-547874e8c8e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79A8CF0-7ED0-4B3F-9228-335BA9916A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36E710-801C-40B2-A7EF-CD48C7BBCD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4af400-6cf4-4be6-9056-547874e8c8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</TotalTime>
  <Words>376</Words>
  <Application>Microsoft Office PowerPoint</Application>
  <PresentationFormat>On-screen Show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Amanda McCall</cp:lastModifiedBy>
  <cp:revision>190</cp:revision>
  <cp:lastPrinted>2016-01-25T04:11:31Z</cp:lastPrinted>
  <dcterms:created xsi:type="dcterms:W3CDTF">2016-01-17T19:14:16Z</dcterms:created>
  <dcterms:modified xsi:type="dcterms:W3CDTF">2020-01-17T13:39:22Z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0x0101002CFD50891A73487FBF1A841208B5DC08020057F1439770CFC74DA41FF1A41AD4D96E</vt:lpwstr>
  </property>
  <property fmtid="{D5CDD505-2E9C-101B-9397-08002B2CF9AE}" pid="3" name="TaxKeyword">
    <vt:lpwstr/>
  </property>
</Properties>
</file>