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3" r:id="rId5"/>
    <p:sldId id="257" r:id="rId6"/>
    <p:sldId id="259" r:id="rId7"/>
    <p:sldId id="265" r:id="rId8"/>
    <p:sldId id="268" r:id="rId9"/>
    <p:sldId id="269" r:id="rId10"/>
    <p:sldId id="271" r:id="rId11"/>
    <p:sldId id="270" r:id="rId12"/>
    <p:sldId id="266" r:id="rId13"/>
    <p:sldId id="273" r:id="rId14"/>
    <p:sldId id="272" r:id="rId15"/>
    <p:sldId id="267"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endrickl" initials="m" lastIdx="3" clrIdx="0"/>
  <p:cmAuthor id="1" name="Laura Sorley" initials="LS" lastIdx="12" clrIdx="1"/>
  <p:cmAuthor id="2" name="laurab" initials="LB"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09" autoAdjust="0"/>
  </p:normalViewPr>
  <p:slideViewPr>
    <p:cSldViewPr snapToGrid="0" showGuides="1">
      <p:cViewPr>
        <p:scale>
          <a:sx n="100" d="100"/>
          <a:sy n="100" d="100"/>
        </p:scale>
        <p:origin x="-552" y="-72"/>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9" d="100"/>
          <a:sy n="99" d="100"/>
        </p:scale>
        <p:origin x="-349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xmlns=""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a:p>
        </p:txBody>
      </p:sp>
    </p:spTree>
    <p:extLst>
      <p:ext uri="{BB962C8B-B14F-4D97-AF65-F5344CB8AC3E}">
        <p14:creationId xmlns:p14="http://schemas.microsoft.com/office/powerpoint/2010/main" xmlns="" val="8008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xmlns="" val="205927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xmlns="" val="193981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xmlns="" val="1939819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746268"/>
            <a:ext cx="1584000" cy="835865"/>
          </a:xfrm>
          <a:prstGeom prst="rect">
            <a:avLst/>
          </a:prstGeom>
        </p:spPr>
      </p:pic>
      <p:sp>
        <p:nvSpPr>
          <p:cNvPr id="8" name="Picture Placeholder 7"/>
          <p:cNvSpPr>
            <a:spLocks noGrp="1" noChangeAspect="1"/>
          </p:cNvSpPr>
          <p:nvPr>
            <p:ph type="pic" sz="quarter" idx="10" hasCustomPrompt="1"/>
          </p:nvPr>
        </p:nvSpPr>
        <p:spPr>
          <a:xfrm rot="21300000">
            <a:off x="5091484" y="3214744"/>
            <a:ext cx="3583742" cy="3809651"/>
          </a:xfrm>
          <a:noFill/>
        </p:spPr>
        <p:txBody>
          <a:bodyPr tIns="1188000"/>
          <a:lstStyle>
            <a:lvl1pPr marL="0" indent="0" algn="ctr">
              <a:buNone/>
              <a:defRPr sz="2400" b="0">
                <a:solidFill>
                  <a:schemeClr val="bg1"/>
                </a:solidFill>
              </a:defRPr>
            </a:lvl1pPr>
          </a:lstStyle>
          <a:p>
            <a:r>
              <a:rPr lang="en-GB" smtClean="0"/>
              <a:t>Insert image or delete</a:t>
            </a:r>
            <a:endParaRPr lang="en-GB"/>
          </a:p>
        </p:txBody>
      </p:sp>
    </p:spTree>
    <p:extLst>
      <p:ext uri="{BB962C8B-B14F-4D97-AF65-F5344CB8AC3E}">
        <p14:creationId xmlns:p14="http://schemas.microsoft.com/office/powerpoint/2010/main" xmlns=""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v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746268"/>
            <a:ext cx="1584000" cy="835865"/>
          </a:xfrm>
          <a:prstGeom prst="rect">
            <a:avLst/>
          </a:prstGeom>
        </p:spPr>
      </p:pic>
    </p:spTree>
    <p:extLst>
      <p:ext uri="{BB962C8B-B14F-4D97-AF65-F5344CB8AC3E}">
        <p14:creationId xmlns:p14="http://schemas.microsoft.com/office/powerpoint/2010/main" xmlns="" val="53558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g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5895625" cy="3225600"/>
          </a:xfrm>
        </p:spPr>
        <p:txBody>
          <a:bodyPr/>
          <a:lstStyle>
            <a:lvl1pPr marL="0" indent="0">
              <a:spcBef>
                <a:spcPts val="1417"/>
              </a:spcBef>
              <a:buNone/>
              <a:defRPr/>
            </a:lvl1pPr>
            <a:lvl2pPr marL="179388" indent="-179388">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
        <p:nvSpPr>
          <p:cNvPr id="8" name="Picture Placeholder 7"/>
          <p:cNvSpPr>
            <a:spLocks noGrp="1" noChangeAspect="1"/>
          </p:cNvSpPr>
          <p:nvPr>
            <p:ph type="pic" sz="quarter" idx="10" hasCustomPrompt="1"/>
          </p:nvPr>
        </p:nvSpPr>
        <p:spPr>
          <a:xfrm rot="21294977">
            <a:off x="6786090" y="3314658"/>
            <a:ext cx="1663718" cy="1193314"/>
          </a:xfrm>
          <a:noFill/>
        </p:spPr>
        <p:txBody>
          <a:bodyPr tIns="216000"/>
          <a:lstStyle>
            <a:lvl1pPr marL="0" indent="0" algn="ctr">
              <a:buNone/>
              <a:defRPr sz="900" b="0">
                <a:solidFill>
                  <a:schemeClr val="bg1"/>
                </a:solidFill>
              </a:defRPr>
            </a:lvl1pPr>
          </a:lstStyle>
          <a:p>
            <a:r>
              <a:rPr lang="en-GB" smtClean="0"/>
              <a:t>Insert image or delete</a:t>
            </a:r>
            <a:endParaRPr lang="en-GB"/>
          </a:p>
        </p:txBody>
      </p:sp>
      <p:sp>
        <p:nvSpPr>
          <p:cNvPr id="9" name="Picture Placeholder 7"/>
          <p:cNvSpPr>
            <a:spLocks noGrp="1" noChangeAspect="1"/>
          </p:cNvSpPr>
          <p:nvPr>
            <p:ph type="pic" sz="quarter" idx="14" hasCustomPrompt="1"/>
          </p:nvPr>
        </p:nvSpPr>
        <p:spPr>
          <a:xfrm rot="21294977">
            <a:off x="6893530" y="4549486"/>
            <a:ext cx="1661953" cy="1197648"/>
          </a:xfrm>
          <a:noFill/>
        </p:spPr>
        <p:txBody>
          <a:bodyPr tIns="216000"/>
          <a:lstStyle>
            <a:lvl1pPr marL="0" indent="0" algn="ctr">
              <a:buNone/>
              <a:defRPr sz="900" b="0">
                <a:solidFill>
                  <a:schemeClr val="bg1"/>
                </a:solidFill>
              </a:defRPr>
            </a:lvl1pPr>
          </a:lstStyle>
          <a:p>
            <a:r>
              <a:rPr lang="en-GB" smtClean="0"/>
              <a:t>Insert image or delete</a:t>
            </a:r>
            <a:endParaRPr lang="en-GB"/>
          </a:p>
        </p:txBody>
      </p:sp>
      <p:sp>
        <p:nvSpPr>
          <p:cNvPr id="10" name="Picture Placeholder 7"/>
          <p:cNvSpPr>
            <a:spLocks noGrp="1" noChangeAspect="1"/>
          </p:cNvSpPr>
          <p:nvPr>
            <p:ph type="pic" sz="quarter" idx="15" hasCustomPrompt="1"/>
          </p:nvPr>
        </p:nvSpPr>
        <p:spPr>
          <a:xfrm rot="21294977">
            <a:off x="6992460" y="5784422"/>
            <a:ext cx="1670915" cy="1144790"/>
          </a:xfrm>
          <a:noFill/>
        </p:spPr>
        <p:txBody>
          <a:bodyPr tIns="216000"/>
          <a:lstStyle>
            <a:lvl1pPr marL="0" indent="0" algn="ctr">
              <a:buNone/>
              <a:defRPr sz="900" b="0">
                <a:solidFill>
                  <a:schemeClr val="bg1"/>
                </a:solidFill>
              </a:defRPr>
            </a:lvl1pPr>
          </a:lstStyle>
          <a:p>
            <a:r>
              <a:rPr lang="en-GB" smtClean="0"/>
              <a:t>Insert image or delete</a:t>
            </a:r>
            <a:endParaRPr lang="en-GB"/>
          </a:p>
        </p:txBody>
      </p:sp>
    </p:spTree>
    <p:extLst>
      <p:ext uri="{BB962C8B-B14F-4D97-AF65-F5344CB8AC3E}">
        <p14:creationId xmlns:p14="http://schemas.microsoft.com/office/powerpoint/2010/main" xmlns="" val="412108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g 4">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600" indent="-165600">
              <a:spcBef>
                <a:spcPts val="1417"/>
              </a:spcBef>
              <a:buFont typeface="Arial" panose="020B0604020202020204" pitchFamily="34" charset="0"/>
              <a:buChar char="•"/>
              <a:defRPr>
                <a:solidFill>
                  <a:srgbClr val="006072"/>
                </a:solidFill>
              </a:defRPr>
            </a:lvl1pPr>
            <a:lvl2pPr marL="439200" indent="-179388">
              <a:defRPr>
                <a:solidFill>
                  <a:srgbClr val="00607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xmlns="" val="168677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g 5">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xmlns="" val="304611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g 6">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6" y="930320"/>
            <a:ext cx="3606800" cy="1143000"/>
          </a:xfrm>
        </p:spPr>
        <p:txBody>
          <a:bodyPr/>
          <a:lstStyle/>
          <a:p>
            <a:r>
              <a:rPr lang="en-US" smtClean="0"/>
              <a:t>Click to edit Master title style</a:t>
            </a:r>
            <a:endParaRPr lang="en-GB"/>
          </a:p>
        </p:txBody>
      </p:sp>
      <p:sp>
        <p:nvSpPr>
          <p:cNvPr id="5" name="Content Placeholder 4"/>
          <p:cNvSpPr>
            <a:spLocks noGrp="1"/>
          </p:cNvSpPr>
          <p:nvPr>
            <p:ph sz="quarter" idx="13"/>
          </p:nvPr>
        </p:nvSpPr>
        <p:spPr>
          <a:xfrm>
            <a:off x="663576" y="2008188"/>
            <a:ext cx="3606800" cy="555012"/>
          </a:xfrm>
        </p:spPr>
        <p:txBody>
          <a:bodyPr/>
          <a:lstStyle>
            <a:lvl1pPr marL="0" indent="0">
              <a:buNone/>
              <a:defRPr sz="4000">
                <a:solidFill>
                  <a:schemeClr val="tx2"/>
                </a:solidFill>
              </a:defRPr>
            </a:lvl1pPr>
          </a:lstStyle>
          <a:p>
            <a:pPr lvl="0"/>
            <a:r>
              <a:rPr lang="en-US" smtClean="0"/>
              <a:t>Click to edit Master text styles</a:t>
            </a:r>
          </a:p>
        </p:txBody>
      </p:sp>
      <p:sp>
        <p:nvSpPr>
          <p:cNvPr id="3" name="Content Placeholder 2"/>
          <p:cNvSpPr>
            <a:spLocks noGrp="1"/>
          </p:cNvSpPr>
          <p:nvPr>
            <p:ph idx="1"/>
          </p:nvPr>
        </p:nvSpPr>
        <p:spPr>
          <a:xfrm>
            <a:off x="663575" y="2901600"/>
            <a:ext cx="3600000" cy="3225600"/>
          </a:xfrm>
        </p:spPr>
        <p:txBody>
          <a:bodyPr/>
          <a:lstStyle>
            <a:lvl1pPr marL="0" indent="0">
              <a:spcBef>
                <a:spcPts val="1417"/>
              </a:spcBef>
              <a:buFont typeface="Arial" panose="020B0604020202020204" pitchFamily="34" charset="0"/>
              <a:buNone/>
              <a:defRPr>
                <a:solidFill>
                  <a:schemeClr val="tx2"/>
                </a:solidFill>
              </a:defRPr>
            </a:lvl1pPr>
            <a:lvl2pPr marL="439738" indent="-179388">
              <a:defRPr>
                <a:solidFill>
                  <a:schemeClr val="tx2"/>
                </a:solidFill>
              </a:defRPr>
            </a:lvl2pPr>
          </a:lstStyle>
          <a:p>
            <a:pPr lvl="0"/>
            <a:r>
              <a:rPr lang="en-US" smtClean="0"/>
              <a:t>Click to edit Master text styles</a:t>
            </a:r>
          </a:p>
        </p:txBody>
      </p:sp>
      <p:sp>
        <p:nvSpPr>
          <p:cNvPr id="6" name="Picture Placeholder 7"/>
          <p:cNvSpPr>
            <a:spLocks noGrp="1" noChangeAspect="1"/>
          </p:cNvSpPr>
          <p:nvPr>
            <p:ph type="pic" sz="quarter" idx="10" hasCustomPrompt="1"/>
          </p:nvPr>
        </p:nvSpPr>
        <p:spPr>
          <a:xfrm rot="21300000">
            <a:off x="5033873" y="1904937"/>
            <a:ext cx="3583742" cy="2581689"/>
          </a:xfrm>
          <a:noFill/>
        </p:spPr>
        <p:txBody>
          <a:bodyPr tIns="1188000"/>
          <a:lstStyle>
            <a:lvl1pPr marL="0" indent="0" algn="ctr">
              <a:buNone/>
              <a:defRPr sz="2400" b="0">
                <a:solidFill>
                  <a:schemeClr val="bg1"/>
                </a:solidFill>
              </a:defRPr>
            </a:lvl1pPr>
          </a:lstStyle>
          <a:p>
            <a:r>
              <a:rPr lang="en-GB" smtClean="0"/>
              <a:t>Insert image or delete</a:t>
            </a:r>
            <a:endParaRPr lang="en-GB"/>
          </a:p>
        </p:txBody>
      </p:sp>
    </p:spTree>
    <p:extLst>
      <p:ext uri="{BB962C8B-B14F-4D97-AF65-F5344CB8AC3E}">
        <p14:creationId xmlns:p14="http://schemas.microsoft.com/office/powerpoint/2010/main" xmlns="" val="313062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g 7">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5794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xmlns="" val="405011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hart Placeholder 4"/>
          <p:cNvSpPr>
            <a:spLocks noGrp="1"/>
          </p:cNvSpPr>
          <p:nvPr>
            <p:ph type="chart" sz="quarter" idx="10" hasCustomPrompt="1"/>
          </p:nvPr>
        </p:nvSpPr>
        <p:spPr>
          <a:xfrm>
            <a:off x="663575" y="2232025"/>
            <a:ext cx="5924550" cy="4233863"/>
          </a:xfrm>
        </p:spPr>
        <p:txBody>
          <a:bodyPr tIns="612000"/>
          <a:lstStyle>
            <a:lvl1pPr marL="0" indent="0" algn="ctr">
              <a:buNone/>
              <a:defRPr b="0">
                <a:solidFill>
                  <a:schemeClr val="tx2"/>
                </a:solidFill>
              </a:defRPr>
            </a:lvl1pPr>
          </a:lstStyle>
          <a:p>
            <a:r>
              <a:rPr lang="en-GB" smtClean="0"/>
              <a:t>Insert Chart</a:t>
            </a:r>
            <a:endParaRPr lang="en-GB"/>
          </a:p>
        </p:txBody>
      </p:sp>
    </p:spTree>
    <p:extLst>
      <p:ext uri="{BB962C8B-B14F-4D97-AF65-F5344CB8AC3E}">
        <p14:creationId xmlns:p14="http://schemas.microsoft.com/office/powerpoint/2010/main" xmlns="" val="328249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75774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3575" y="930320"/>
            <a:ext cx="7834314" cy="1143000"/>
          </a:xfrm>
          <a:prstGeom prst="rect">
            <a:avLst/>
          </a:prstGeom>
        </p:spPr>
        <p:txBody>
          <a:bodyPr vert="horz" lIns="0" tIns="0" rIns="0" bIns="0" rtlCol="0" anchor="b" anchorCtr="0">
            <a:noAutofit/>
          </a:bodyPr>
          <a:lstStyle/>
          <a:p>
            <a:r>
              <a:rPr lang="en-US" smtClean="0"/>
              <a:t>Click to edit Master title style</a:t>
            </a:r>
            <a:endParaRPr lang="en-GB"/>
          </a:p>
        </p:txBody>
      </p:sp>
      <p:sp>
        <p:nvSpPr>
          <p:cNvPr id="3" name="Text Placeholder 2"/>
          <p:cNvSpPr>
            <a:spLocks noGrp="1"/>
          </p:cNvSpPr>
          <p:nvPr>
            <p:ph type="body" idx="1"/>
          </p:nvPr>
        </p:nvSpPr>
        <p:spPr>
          <a:xfrm>
            <a:off x="663575" y="2901600"/>
            <a:ext cx="7834314" cy="3225600"/>
          </a:xfrm>
          <a:prstGeom prst="rect">
            <a:avLst/>
          </a:prstGeom>
        </p:spPr>
        <p:txBody>
          <a:bodyPr vert="horz" lIns="0" tIns="0" rIns="0" bIns="0" rtlCol="0">
            <a:noAutofit/>
          </a:bodyPr>
          <a:lstStyle/>
          <a:p>
            <a:pPr lvl="0"/>
            <a:r>
              <a:rPr lang="en-US" dirty="0" smtClean="0"/>
              <a:t>Click to edit Master text styles</a:t>
            </a:r>
          </a:p>
          <a:p>
            <a:pPr lvl="1"/>
            <a:r>
              <a:rPr lang="en-US" smtClean="0"/>
              <a:t>Second level</a:t>
            </a:r>
            <a:endParaRPr lang="en-US" dirty="0" smtClean="0"/>
          </a:p>
        </p:txBody>
      </p:sp>
    </p:spTree>
    <p:extLst>
      <p:ext uri="{BB962C8B-B14F-4D97-AF65-F5344CB8AC3E}">
        <p14:creationId xmlns:p14="http://schemas.microsoft.com/office/powerpoint/2010/main" xmlns="" val="107106657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7" r:id="rId4"/>
    <p:sldLayoutId id="2147483658" r:id="rId5"/>
    <p:sldLayoutId id="2147483659" r:id="rId6"/>
    <p:sldLayoutId id="2147483660" r:id="rId7"/>
    <p:sldLayoutId id="2147483656" r:id="rId8"/>
    <p:sldLayoutId id="2147483654" r:id="rId9"/>
  </p:sldLayoutIdLst>
  <p:txStyles>
    <p:titleStyle>
      <a:lvl1pPr algn="l" defTabSz="914400" rtl="0" eaLnBrk="1" latinLnBrk="0" hangingPunct="1">
        <a:lnSpc>
          <a:spcPts val="6800"/>
        </a:lnSpc>
        <a:spcBef>
          <a:spcPct val="0"/>
        </a:spcBef>
        <a:buNone/>
        <a:defRPr sz="6500" b="1" kern="1200" spc="-60" baseline="0">
          <a:solidFill>
            <a:schemeClr val="bg2"/>
          </a:solidFill>
          <a:latin typeface="+mj-lt"/>
          <a:ea typeface="+mj-ea"/>
          <a:cs typeface="+mj-cs"/>
        </a:defRPr>
      </a:lvl1pPr>
    </p:titleStyle>
    <p:bodyStyle>
      <a:lvl1pPr marL="150813" indent="-150813" algn="l" defTabSz="914400" rtl="0" eaLnBrk="1" latinLnBrk="0" hangingPunct="1">
        <a:spcBef>
          <a:spcPts val="1417"/>
        </a:spcBef>
        <a:buFont typeface="Arial" pitchFamily="34" charset="0"/>
        <a:buChar char="•"/>
        <a:defRPr sz="1500" b="1" kern="1200" spc="-60" baseline="0">
          <a:solidFill>
            <a:schemeClr val="tx1"/>
          </a:solidFill>
          <a:latin typeface="+mn-lt"/>
          <a:ea typeface="+mn-ea"/>
          <a:cs typeface="+mn-cs"/>
        </a:defRPr>
      </a:lvl1pPr>
      <a:lvl2pPr marL="446088" indent="-215900" algn="l" defTabSz="914400" rtl="0" eaLnBrk="1" latinLnBrk="0" hangingPunct="1">
        <a:spcBef>
          <a:spcPct val="20000"/>
        </a:spcBef>
        <a:buFont typeface="Arial" pitchFamily="34" charset="0"/>
        <a:buChar char="–"/>
        <a:defRPr sz="1500" b="1" kern="1200" spc="-6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yworldofwork.co.uk/subjectchoice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marketing@sds.co.u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myworldofwork.co.uk/subjectchoices" TargetMode="External"/><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hyperlink" Target="https://www.myworldofwork.co.uk/my-career-options/choosing-school-subjects-advice-pare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oo.gl/fPWcKz"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oo.gl/fPWcKz"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goo.gl/ey4Xmo" TargetMode="External"/><Relationship Id="rId2" Type="http://schemas.openxmlformats.org/officeDocument/2006/relationships/hyperlink" Target="https://goo.gl/fPWcKz"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050" y="1857374"/>
            <a:ext cx="8004000" cy="2143125"/>
          </a:xfrm>
        </p:spPr>
        <p:txBody>
          <a:bodyPr/>
          <a:lstStyle/>
          <a:p>
            <a:r>
              <a:rPr lang="en-GB" sz="3200" dirty="0" smtClean="0"/>
              <a:t>My World of Work School Ambassador Subject Choices Toolkit </a:t>
            </a:r>
            <a:endParaRPr lang="en-GB" sz="3200" dirty="0"/>
          </a:p>
        </p:txBody>
      </p:sp>
    </p:spTree>
    <p:extLst>
      <p:ext uri="{BB962C8B-B14F-4D97-AF65-F5344CB8AC3E}">
        <p14:creationId xmlns:p14="http://schemas.microsoft.com/office/powerpoint/2010/main" xmlns="" val="2057465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d:\Users\mckendrickl\Desktop\Time to get started - TW.png"/>
          <p:cNvPicPr>
            <a:picLocks noChangeAspect="1" noChangeArrowheads="1"/>
          </p:cNvPicPr>
          <p:nvPr/>
        </p:nvPicPr>
        <p:blipFill>
          <a:blip r:embed="rId3" cstate="print"/>
          <a:srcRect/>
          <a:stretch>
            <a:fillRect/>
          </a:stretch>
        </p:blipFill>
        <p:spPr bwMode="auto">
          <a:xfrm>
            <a:off x="1390650" y="3819525"/>
            <a:ext cx="2552698" cy="1276350"/>
          </a:xfrm>
          <a:prstGeom prst="rect">
            <a:avLst/>
          </a:prstGeom>
          <a:noFill/>
        </p:spPr>
      </p:pic>
      <p:sp>
        <p:nvSpPr>
          <p:cNvPr id="2" name="Title 1"/>
          <p:cNvSpPr>
            <a:spLocks noGrp="1"/>
          </p:cNvSpPr>
          <p:nvPr>
            <p:ph type="title"/>
          </p:nvPr>
        </p:nvSpPr>
        <p:spPr>
          <a:xfrm>
            <a:off x="648955" y="-177652"/>
            <a:ext cx="7515625" cy="1143000"/>
          </a:xfrm>
        </p:spPr>
        <p:txBody>
          <a:bodyPr/>
          <a:lstStyle/>
          <a:p>
            <a:r>
              <a:rPr lang="en-GB" sz="4500" dirty="0" smtClean="0"/>
              <a:t>Social media images</a:t>
            </a:r>
            <a:endParaRPr lang="en-GB" sz="4500" dirty="0"/>
          </a:p>
        </p:txBody>
      </p:sp>
      <p:graphicFrame>
        <p:nvGraphicFramePr>
          <p:cNvPr id="10" name="Object 9"/>
          <p:cNvGraphicFramePr>
            <a:graphicFrameLocks noChangeAspect="1"/>
          </p:cNvGraphicFramePr>
          <p:nvPr/>
        </p:nvGraphicFramePr>
        <p:xfrm>
          <a:off x="5229225" y="2700338"/>
          <a:ext cx="914400" cy="771525"/>
        </p:xfrm>
        <a:graphic>
          <a:graphicData uri="http://schemas.openxmlformats.org/presentationml/2006/ole">
            <p:oleObj spid="_x0000_s25604" name="Packager Shell Object" showAsIcon="1" r:id="rId4" imgW="914400" imgH="771480" progId="Package">
              <p:embed/>
            </p:oleObj>
          </a:graphicData>
        </a:graphic>
      </p:graphicFrame>
      <p:graphicFrame>
        <p:nvGraphicFramePr>
          <p:cNvPr id="11" name="Object 10"/>
          <p:cNvGraphicFramePr>
            <a:graphicFrameLocks noChangeAspect="1"/>
          </p:cNvGraphicFramePr>
          <p:nvPr/>
        </p:nvGraphicFramePr>
        <p:xfrm>
          <a:off x="5295899" y="3948113"/>
          <a:ext cx="829733" cy="700087"/>
        </p:xfrm>
        <a:graphic>
          <a:graphicData uri="http://schemas.openxmlformats.org/presentationml/2006/ole">
            <p:oleObj spid="_x0000_s25605" name="Packager Shell Object" showAsIcon="1" r:id="rId5" imgW="914400" imgH="771480" progId="Package">
              <p:embed/>
            </p:oleObj>
          </a:graphicData>
        </a:graphic>
      </p:graphicFrame>
      <p:pic>
        <p:nvPicPr>
          <p:cNvPr id="1034" name="Picture 10" descr="d:\Users\mckendrickl\Desktop\Your careers adviser - TW.png"/>
          <p:cNvPicPr>
            <a:picLocks noChangeAspect="1" noChangeArrowheads="1"/>
          </p:cNvPicPr>
          <p:nvPr/>
        </p:nvPicPr>
        <p:blipFill>
          <a:blip r:embed="rId6" cstate="print"/>
          <a:srcRect/>
          <a:stretch>
            <a:fillRect/>
          </a:stretch>
        </p:blipFill>
        <p:spPr bwMode="auto">
          <a:xfrm>
            <a:off x="1390650" y="2419350"/>
            <a:ext cx="2533650" cy="1266825"/>
          </a:xfrm>
          <a:prstGeom prst="rect">
            <a:avLst/>
          </a:prstGeom>
          <a:noFill/>
        </p:spPr>
      </p:pic>
      <p:sp>
        <p:nvSpPr>
          <p:cNvPr id="17" name="TextBox 16"/>
          <p:cNvSpPr txBox="1"/>
          <p:nvPr/>
        </p:nvSpPr>
        <p:spPr>
          <a:xfrm>
            <a:off x="638175" y="1428750"/>
            <a:ext cx="7362825" cy="830997"/>
          </a:xfrm>
          <a:prstGeom prst="rect">
            <a:avLst/>
          </a:prstGeom>
          <a:noFill/>
        </p:spPr>
        <p:txBody>
          <a:bodyPr wrap="square" rtlCol="0">
            <a:spAutoFit/>
          </a:bodyPr>
          <a:lstStyle/>
          <a:p>
            <a:r>
              <a:rPr lang="en-GB" sz="1600" dirty="0" smtClean="0">
                <a:solidFill>
                  <a:srgbClr val="006072"/>
                </a:solidFill>
              </a:rPr>
              <a:t>1. Double click the ‘PNG image’ icon to the right of the image</a:t>
            </a:r>
          </a:p>
          <a:p>
            <a:r>
              <a:rPr lang="en-GB" sz="1600" dirty="0" smtClean="0">
                <a:solidFill>
                  <a:srgbClr val="006072"/>
                </a:solidFill>
              </a:rPr>
              <a:t>2. Go to ‘File’ and select ‘Copy’ to save the image it to your desktop </a:t>
            </a:r>
          </a:p>
          <a:p>
            <a:r>
              <a:rPr lang="en-GB" sz="1600" dirty="0" smtClean="0">
                <a:solidFill>
                  <a:srgbClr val="006072"/>
                </a:solidFill>
              </a:rPr>
              <a:t>3. Upload a relevant graphic to social media to accompany your post text</a:t>
            </a:r>
            <a:endParaRPr lang="en-GB" sz="1600" dirty="0">
              <a:solidFill>
                <a:srgbClr val="006072"/>
              </a:solidFill>
            </a:endParaRPr>
          </a:p>
        </p:txBody>
      </p:sp>
      <p:pic>
        <p:nvPicPr>
          <p:cNvPr id="14" name="Picture 1" descr="d:\Users\mckendrickl\Downloads\Lol_exclam.png"/>
          <p:cNvPicPr>
            <a:picLocks noChangeAspect="1" noChangeArrowheads="1"/>
          </p:cNvPicPr>
          <p:nvPr/>
        </p:nvPicPr>
        <p:blipFill>
          <a:blip r:embed="rId7" cstate="print"/>
          <a:srcRect/>
          <a:stretch>
            <a:fillRect/>
          </a:stretch>
        </p:blipFill>
        <p:spPr bwMode="auto">
          <a:xfrm>
            <a:off x="152400" y="809625"/>
            <a:ext cx="504826" cy="504826"/>
          </a:xfrm>
          <a:prstGeom prst="rect">
            <a:avLst/>
          </a:prstGeom>
          <a:noFill/>
        </p:spPr>
      </p:pic>
      <p:sp>
        <p:nvSpPr>
          <p:cNvPr id="15" name="Rectangle 14"/>
          <p:cNvSpPr/>
          <p:nvPr/>
        </p:nvSpPr>
        <p:spPr>
          <a:xfrm>
            <a:off x="619382" y="967859"/>
            <a:ext cx="902811" cy="369332"/>
          </a:xfrm>
          <a:prstGeom prst="rect">
            <a:avLst/>
          </a:prstGeom>
        </p:spPr>
        <p:txBody>
          <a:bodyPr wrap="none">
            <a:spAutoFit/>
          </a:bodyPr>
          <a:lstStyle/>
          <a:p>
            <a:r>
              <a:rPr lang="en-GB" b="1" dirty="0" smtClean="0">
                <a:solidFill>
                  <a:srgbClr val="006072"/>
                </a:solidFill>
              </a:rPr>
              <a:t>Action</a:t>
            </a:r>
            <a:endParaRPr lang="en-GB" dirty="0"/>
          </a:p>
        </p:txBody>
      </p:sp>
      <p:pic>
        <p:nvPicPr>
          <p:cNvPr id="25606" name="Picture 6" descr="H:\Work in Progress\Subject choices\S1 Subject Choice social graphics - TW.png"/>
          <p:cNvPicPr>
            <a:picLocks noChangeAspect="1" noChangeArrowheads="1"/>
          </p:cNvPicPr>
          <p:nvPr/>
        </p:nvPicPr>
        <p:blipFill>
          <a:blip r:embed="rId8" cstate="print"/>
          <a:srcRect/>
          <a:stretch>
            <a:fillRect/>
          </a:stretch>
        </p:blipFill>
        <p:spPr bwMode="auto">
          <a:xfrm>
            <a:off x="1381125" y="5219700"/>
            <a:ext cx="2571750" cy="1285876"/>
          </a:xfrm>
          <a:prstGeom prst="rect">
            <a:avLst/>
          </a:prstGeom>
          <a:noFill/>
        </p:spPr>
      </p:pic>
      <p:graphicFrame>
        <p:nvGraphicFramePr>
          <p:cNvPr id="12" name="Object 11"/>
          <p:cNvGraphicFramePr>
            <a:graphicFrameLocks noChangeAspect="1"/>
          </p:cNvGraphicFramePr>
          <p:nvPr/>
        </p:nvGraphicFramePr>
        <p:xfrm>
          <a:off x="5276850" y="5243513"/>
          <a:ext cx="914400" cy="771525"/>
        </p:xfrm>
        <a:graphic>
          <a:graphicData uri="http://schemas.openxmlformats.org/presentationml/2006/ole">
            <p:oleObj spid="_x0000_s25607" name="Packager Shell Object" showAsIcon="1" r:id="rId9" imgW="914400" imgH="771480" progId="Package">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676" y="-205119"/>
            <a:ext cx="7515625" cy="1143000"/>
          </a:xfrm>
        </p:spPr>
        <p:txBody>
          <a:bodyPr/>
          <a:lstStyle/>
          <a:p>
            <a:r>
              <a:rPr lang="en-GB" sz="4500" dirty="0" smtClean="0"/>
              <a:t>School website</a:t>
            </a:r>
            <a:endParaRPr lang="en-GB" sz="4500" dirty="0"/>
          </a:p>
        </p:txBody>
      </p:sp>
      <p:sp>
        <p:nvSpPr>
          <p:cNvPr id="3" name="Content Placeholder 2"/>
          <p:cNvSpPr>
            <a:spLocks noGrp="1"/>
          </p:cNvSpPr>
          <p:nvPr>
            <p:ph idx="1"/>
          </p:nvPr>
        </p:nvSpPr>
        <p:spPr>
          <a:xfrm>
            <a:off x="723899" y="2600326"/>
            <a:ext cx="7200901" cy="4257674"/>
          </a:xfrm>
        </p:spPr>
        <p:txBody>
          <a:bodyPr/>
          <a:lstStyle/>
          <a:p>
            <a:pPr>
              <a:buNone/>
            </a:pPr>
            <a:r>
              <a:rPr lang="en-GB" sz="1200" dirty="0" smtClean="0">
                <a:solidFill>
                  <a:schemeClr val="tx1"/>
                </a:solidFill>
              </a:rPr>
              <a:t>Subject choices - helping you choose</a:t>
            </a:r>
          </a:p>
          <a:p>
            <a:pPr>
              <a:buNone/>
            </a:pPr>
            <a:r>
              <a:rPr lang="en-US" sz="1200" b="0" dirty="0" smtClean="0">
                <a:solidFill>
                  <a:schemeClr val="tx1"/>
                </a:solidFill>
              </a:rPr>
              <a:t>	Your  subject choices at school can have an impact on what you can study at college or university and what jobs you can go for in the future. Help is at hand from Skills Development Scotland. </a:t>
            </a:r>
          </a:p>
          <a:p>
            <a:pPr>
              <a:buNone/>
            </a:pPr>
            <a:r>
              <a:rPr lang="en-US" sz="1200" b="0" dirty="0" smtClean="0">
                <a:solidFill>
                  <a:schemeClr val="tx1"/>
                </a:solidFill>
              </a:rPr>
              <a:t>	Your Careers Adviser in school can help you think about the right subject choices for you. You can meet with them to discuss your choices and bring a teacher or parent/carer if you like. Ask them about  the Future Me - Subject Choices magazine as it is full of hints and tips.</a:t>
            </a:r>
            <a:endParaRPr lang="en-GB" sz="1200" b="0" dirty="0" smtClean="0">
              <a:solidFill>
                <a:schemeClr val="tx1"/>
              </a:solidFill>
            </a:endParaRPr>
          </a:p>
          <a:p>
            <a:pPr>
              <a:buNone/>
            </a:pPr>
            <a:r>
              <a:rPr lang="en-US" sz="1200" b="0" dirty="0" smtClean="0">
                <a:solidFill>
                  <a:schemeClr val="tx1"/>
                </a:solidFill>
              </a:rPr>
              <a:t> 	Your careers website, My World of Work also has lots of help and advice. Complete the Action Plan to help you get prepared:</a:t>
            </a:r>
          </a:p>
          <a:p>
            <a:pPr marL="617538" lvl="1" indent="-342900">
              <a:buAutoNum type="arabicPeriod"/>
            </a:pPr>
            <a:r>
              <a:rPr lang="en-US" sz="1200" b="0" dirty="0" smtClean="0">
                <a:solidFill>
                  <a:schemeClr val="tx1"/>
                </a:solidFill>
              </a:rPr>
              <a:t>Register on My World of Work</a:t>
            </a:r>
          </a:p>
          <a:p>
            <a:pPr marL="617538" lvl="1" indent="-342900">
              <a:buAutoNum type="arabicPeriod"/>
            </a:pPr>
            <a:r>
              <a:rPr lang="en-US" sz="1200" b="0" dirty="0" smtClean="0">
                <a:solidFill>
                  <a:schemeClr val="tx1"/>
                </a:solidFill>
              </a:rPr>
              <a:t>Complete the About  Me quiz</a:t>
            </a:r>
          </a:p>
          <a:p>
            <a:pPr marL="617538" lvl="1" indent="-342900">
              <a:buAutoNum type="arabicPeriod"/>
            </a:pPr>
            <a:r>
              <a:rPr lang="en-US" sz="1200" b="0" dirty="0" smtClean="0">
                <a:solidFill>
                  <a:schemeClr val="tx1"/>
                </a:solidFill>
              </a:rPr>
              <a:t>Try the Strengths tool</a:t>
            </a:r>
          </a:p>
          <a:p>
            <a:pPr marL="617538" lvl="1" indent="-342900">
              <a:buAutoNum type="arabicPeriod"/>
            </a:pPr>
            <a:r>
              <a:rPr lang="en-US" sz="1200" b="0" dirty="0" smtClean="0">
                <a:solidFill>
                  <a:schemeClr val="tx1"/>
                </a:solidFill>
              </a:rPr>
              <a:t>Try the Skills tool</a:t>
            </a:r>
          </a:p>
          <a:p>
            <a:pPr marL="617538" lvl="1" indent="-342900">
              <a:buAutoNum type="arabicPeriod"/>
            </a:pPr>
            <a:r>
              <a:rPr lang="en-US" sz="1200" b="0" dirty="0" smtClean="0">
                <a:solidFill>
                  <a:schemeClr val="tx1"/>
                </a:solidFill>
              </a:rPr>
              <a:t>Use the Subject Choice tool.</a:t>
            </a:r>
            <a:endParaRPr lang="en-GB" sz="1200" b="0" dirty="0" smtClean="0">
              <a:solidFill>
                <a:schemeClr val="tx1"/>
              </a:solidFill>
            </a:endParaRPr>
          </a:p>
          <a:p>
            <a:pPr>
              <a:buNone/>
            </a:pPr>
            <a:r>
              <a:rPr lang="en-US" sz="1200" b="0" dirty="0" smtClean="0">
                <a:solidFill>
                  <a:schemeClr val="tx1"/>
                </a:solidFill>
              </a:rPr>
              <a:t>	Get started at </a:t>
            </a:r>
            <a:r>
              <a:rPr lang="en-US" sz="1200" u="sng" dirty="0" smtClean="0">
                <a:solidFill>
                  <a:schemeClr val="tx1"/>
                </a:solidFill>
                <a:hlinkClick r:id="rId2"/>
              </a:rPr>
              <a:t>myworldofwork.co.uk/</a:t>
            </a:r>
            <a:r>
              <a:rPr lang="en-US" sz="1200" u="sng" dirty="0" err="1" smtClean="0">
                <a:solidFill>
                  <a:schemeClr val="tx1"/>
                </a:solidFill>
                <a:hlinkClick r:id="rId2"/>
              </a:rPr>
              <a:t>subjectchoices</a:t>
            </a:r>
            <a:r>
              <a:rPr lang="en-US" sz="1200" dirty="0" smtClean="0">
                <a:solidFill>
                  <a:schemeClr val="tx1"/>
                </a:solidFill>
              </a:rPr>
              <a:t> </a:t>
            </a:r>
            <a:endParaRPr lang="en-GB" sz="1200" dirty="0" smtClean="0">
              <a:solidFill>
                <a:schemeClr val="tx1"/>
              </a:solidFill>
            </a:endParaRPr>
          </a:p>
          <a:p>
            <a:pPr>
              <a:buNone/>
            </a:pPr>
            <a:endParaRPr lang="en-GB" sz="1600" b="0" dirty="0" smtClean="0">
              <a:solidFill>
                <a:schemeClr val="tx1"/>
              </a:solidFill>
            </a:endParaRPr>
          </a:p>
        </p:txBody>
      </p:sp>
      <p:sp>
        <p:nvSpPr>
          <p:cNvPr id="4" name="TextBox 3"/>
          <p:cNvSpPr txBox="1"/>
          <p:nvPr/>
        </p:nvSpPr>
        <p:spPr>
          <a:xfrm>
            <a:off x="619125" y="1247779"/>
            <a:ext cx="7581900" cy="1354217"/>
          </a:xfrm>
          <a:prstGeom prst="rect">
            <a:avLst/>
          </a:prstGeom>
          <a:noFill/>
        </p:spPr>
        <p:txBody>
          <a:bodyPr wrap="square" rtlCol="0">
            <a:spAutoFit/>
          </a:bodyPr>
          <a:lstStyle/>
          <a:p>
            <a:pPr>
              <a:buNone/>
            </a:pPr>
            <a:r>
              <a:rPr lang="en-GB" sz="1600" dirty="0" smtClean="0">
                <a:solidFill>
                  <a:srgbClr val="006072"/>
                </a:solidFill>
              </a:rPr>
              <a:t>Copy and paste the text below to relevant pages of your school website, e.g. The news section or the blog. If the hyperlink doesn’t copy onto your site, right click the highlighted text and select ‘edit hyperlink’ to see the page it should link to. Check with your teachers and Careers Adviser first.</a:t>
            </a:r>
          </a:p>
          <a:p>
            <a:endParaRPr lang="en-GB" dirty="0"/>
          </a:p>
        </p:txBody>
      </p:sp>
      <p:sp>
        <p:nvSpPr>
          <p:cNvPr id="5" name="TextBox 4"/>
          <p:cNvSpPr txBox="1"/>
          <p:nvPr/>
        </p:nvSpPr>
        <p:spPr>
          <a:xfrm>
            <a:off x="667744" y="933450"/>
            <a:ext cx="2146742" cy="369332"/>
          </a:xfrm>
          <a:prstGeom prst="rect">
            <a:avLst/>
          </a:prstGeom>
          <a:noFill/>
        </p:spPr>
        <p:txBody>
          <a:bodyPr wrap="none" rtlCol="0">
            <a:spAutoFit/>
          </a:bodyPr>
          <a:lstStyle/>
          <a:p>
            <a:r>
              <a:rPr lang="en-GB" b="1" dirty="0" smtClean="0">
                <a:solidFill>
                  <a:srgbClr val="006072"/>
                </a:solidFill>
              </a:rPr>
              <a:t>How you can help</a:t>
            </a:r>
            <a:endParaRPr lang="en-GB" b="1" dirty="0">
              <a:solidFill>
                <a:srgbClr val="006072"/>
              </a:solidFill>
            </a:endParaRPr>
          </a:p>
        </p:txBody>
      </p:sp>
      <p:pic>
        <p:nvPicPr>
          <p:cNvPr id="6" name="Picture 1" descr="d:\Users\mckendrickl\Downloads\Lol_exclam.png"/>
          <p:cNvPicPr>
            <a:picLocks noChangeAspect="1" noChangeArrowheads="1"/>
          </p:cNvPicPr>
          <p:nvPr/>
        </p:nvPicPr>
        <p:blipFill>
          <a:blip r:embed="rId3" cstate="print"/>
          <a:srcRect/>
          <a:stretch>
            <a:fillRect/>
          </a:stretch>
        </p:blipFill>
        <p:spPr bwMode="auto">
          <a:xfrm>
            <a:off x="141768" y="756463"/>
            <a:ext cx="504826" cy="5048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Work in Progress\Laura B\My World of Work Ambassador profile picture.png"/>
          <p:cNvPicPr>
            <a:picLocks noChangeAspect="1" noChangeArrowheads="1"/>
          </p:cNvPicPr>
          <p:nvPr/>
        </p:nvPicPr>
        <p:blipFill>
          <a:blip r:embed="rId2" cstate="print"/>
          <a:srcRect/>
          <a:stretch>
            <a:fillRect/>
          </a:stretch>
        </p:blipFill>
        <p:spPr bwMode="auto">
          <a:xfrm>
            <a:off x="228600" y="1800225"/>
            <a:ext cx="4762500" cy="4762500"/>
          </a:xfrm>
          <a:prstGeom prst="rect">
            <a:avLst/>
          </a:prstGeom>
          <a:noFill/>
        </p:spPr>
      </p:pic>
      <p:sp>
        <p:nvSpPr>
          <p:cNvPr id="2" name="Title 1"/>
          <p:cNvSpPr>
            <a:spLocks noGrp="1"/>
          </p:cNvSpPr>
          <p:nvPr>
            <p:ph type="title"/>
          </p:nvPr>
        </p:nvSpPr>
        <p:spPr>
          <a:xfrm>
            <a:off x="654050" y="0"/>
            <a:ext cx="7515625" cy="1638300"/>
          </a:xfrm>
        </p:spPr>
        <p:txBody>
          <a:bodyPr/>
          <a:lstStyle/>
          <a:p>
            <a:pPr>
              <a:lnSpc>
                <a:spcPct val="100000"/>
              </a:lnSpc>
            </a:pPr>
            <a:r>
              <a:rPr lang="en-GB" sz="4000" dirty="0" smtClean="0"/>
              <a:t>My World of Work School Ambassador profile picture </a:t>
            </a:r>
            <a:endParaRPr lang="en-GB" sz="4000" dirty="0"/>
          </a:p>
        </p:txBody>
      </p:sp>
      <p:sp>
        <p:nvSpPr>
          <p:cNvPr id="7" name="TextBox 6"/>
          <p:cNvSpPr txBox="1"/>
          <p:nvPr/>
        </p:nvSpPr>
        <p:spPr>
          <a:xfrm>
            <a:off x="4829175" y="2828925"/>
            <a:ext cx="3695701" cy="2062103"/>
          </a:xfrm>
          <a:prstGeom prst="rect">
            <a:avLst/>
          </a:prstGeom>
          <a:noFill/>
        </p:spPr>
        <p:txBody>
          <a:bodyPr wrap="square" rtlCol="0">
            <a:spAutoFit/>
          </a:bodyPr>
          <a:lstStyle/>
          <a:p>
            <a:r>
              <a:rPr lang="en-GB" sz="1600" dirty="0" smtClean="0">
                <a:solidFill>
                  <a:srgbClr val="006072"/>
                </a:solidFill>
              </a:rPr>
              <a:t>If your school has a My World of Work Ambassador social channel, use this image as your profile picture. </a:t>
            </a:r>
          </a:p>
          <a:p>
            <a:endParaRPr lang="en-GB" sz="1600" dirty="0" smtClean="0">
              <a:solidFill>
                <a:srgbClr val="006072"/>
              </a:solidFill>
            </a:endParaRPr>
          </a:p>
          <a:p>
            <a:r>
              <a:rPr lang="en-GB" sz="1600" dirty="0" smtClean="0">
                <a:solidFill>
                  <a:srgbClr val="006072"/>
                </a:solidFill>
              </a:rPr>
              <a:t>1.Right click and ‘Save as Picture’  to your desktop</a:t>
            </a:r>
          </a:p>
          <a:p>
            <a:r>
              <a:rPr lang="en-GB" sz="1600" dirty="0" smtClean="0">
                <a:solidFill>
                  <a:srgbClr val="006072"/>
                </a:solidFill>
              </a:rPr>
              <a:t>2. Upload to the relevant social media page</a:t>
            </a:r>
            <a:endParaRPr lang="en-GB" sz="1600" dirty="0"/>
          </a:p>
        </p:txBody>
      </p:sp>
      <p:sp>
        <p:nvSpPr>
          <p:cNvPr id="5" name="Rectangle 4"/>
          <p:cNvSpPr/>
          <p:nvPr/>
        </p:nvSpPr>
        <p:spPr>
          <a:xfrm>
            <a:off x="4885814" y="2404362"/>
            <a:ext cx="2146742" cy="369332"/>
          </a:xfrm>
          <a:prstGeom prst="rect">
            <a:avLst/>
          </a:prstGeom>
        </p:spPr>
        <p:txBody>
          <a:bodyPr wrap="none">
            <a:spAutoFit/>
          </a:bodyPr>
          <a:lstStyle/>
          <a:p>
            <a:r>
              <a:rPr lang="en-GB" b="1" dirty="0" smtClean="0">
                <a:solidFill>
                  <a:srgbClr val="006072"/>
                </a:solidFill>
              </a:rPr>
              <a:t>How you can help</a:t>
            </a:r>
            <a:endParaRPr lang="en-GB" b="1" dirty="0">
              <a:solidFill>
                <a:srgbClr val="006072"/>
              </a:solidFill>
            </a:endParaRPr>
          </a:p>
        </p:txBody>
      </p:sp>
      <p:pic>
        <p:nvPicPr>
          <p:cNvPr id="6" name="Picture 1" descr="d:\Users\mckendrickl\Downloads\Lol_exclam.png"/>
          <p:cNvPicPr>
            <a:picLocks noChangeAspect="1" noChangeArrowheads="1"/>
          </p:cNvPicPr>
          <p:nvPr/>
        </p:nvPicPr>
        <p:blipFill>
          <a:blip r:embed="rId3" cstate="print"/>
          <a:srcRect/>
          <a:stretch>
            <a:fillRect/>
          </a:stretch>
        </p:blipFill>
        <p:spPr bwMode="auto">
          <a:xfrm>
            <a:off x="4405424" y="2234389"/>
            <a:ext cx="504826" cy="5048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45" y="409324"/>
            <a:ext cx="7502229" cy="824053"/>
          </a:xfrm>
        </p:spPr>
        <p:txBody>
          <a:bodyPr/>
          <a:lstStyle/>
          <a:p>
            <a:r>
              <a:rPr lang="en-GB" sz="4000" dirty="0" smtClean="0"/>
              <a:t>Extra help</a:t>
            </a:r>
            <a:endParaRPr lang="en-GB" sz="4000" dirty="0"/>
          </a:p>
        </p:txBody>
      </p:sp>
      <p:sp>
        <p:nvSpPr>
          <p:cNvPr id="3" name="Content Placeholder 2"/>
          <p:cNvSpPr>
            <a:spLocks noGrp="1"/>
          </p:cNvSpPr>
          <p:nvPr>
            <p:ph idx="1"/>
          </p:nvPr>
        </p:nvSpPr>
        <p:spPr>
          <a:xfrm>
            <a:off x="691043" y="1539747"/>
            <a:ext cx="7558825" cy="3225600"/>
          </a:xfrm>
        </p:spPr>
        <p:txBody>
          <a:bodyPr/>
          <a:lstStyle/>
          <a:p>
            <a:pPr marL="342900" indent="-342900">
              <a:buFont typeface="+mj-lt"/>
              <a:buAutoNum type="arabicPeriod"/>
            </a:pPr>
            <a:r>
              <a:rPr lang="en-GB" sz="1800" b="0" dirty="0" smtClean="0"/>
              <a:t>Remember to speak to your teacher who is leading the Ambassador programme in your school and your Careers Adviser about the ideas and contents of this toolkit. Always check before posting anything on social media or the </a:t>
            </a:r>
            <a:r>
              <a:rPr lang="en-GB" sz="1800" b="0" smtClean="0"/>
              <a:t>school website.</a:t>
            </a:r>
            <a:endParaRPr lang="en-GB" sz="1800" b="0" dirty="0" smtClean="0"/>
          </a:p>
          <a:p>
            <a:pPr marL="342900" indent="-342900">
              <a:buFont typeface="+mj-lt"/>
              <a:buAutoNum type="arabicPeriod"/>
            </a:pPr>
            <a:r>
              <a:rPr lang="en-GB" sz="1800" b="0" dirty="0" smtClean="0"/>
              <a:t>Find out if your school is holding any relevant events you could help with to promote the help available</a:t>
            </a:r>
          </a:p>
          <a:p>
            <a:pPr marL="342900" indent="-342900">
              <a:buFont typeface="+mj-lt"/>
              <a:buAutoNum type="arabicPeriod"/>
            </a:pPr>
            <a:r>
              <a:rPr lang="en-GB" sz="1800" b="0" dirty="0" smtClean="0"/>
              <a:t>Make sure to follow My World of Work on Twitter from your school profile -  @</a:t>
            </a:r>
            <a:r>
              <a:rPr lang="en-GB" sz="1800" b="0" dirty="0" err="1" smtClean="0"/>
              <a:t>mywowscotland</a:t>
            </a:r>
            <a:endParaRPr lang="en-GB" sz="1800" b="0" dirty="0" smtClean="0"/>
          </a:p>
          <a:p>
            <a:pPr marL="342900" indent="-342900">
              <a:buFont typeface="+mj-lt"/>
              <a:buAutoNum type="arabicPeriod"/>
            </a:pPr>
            <a:r>
              <a:rPr lang="en-GB" sz="1800" b="0" dirty="0" smtClean="0"/>
              <a:t>Look out for other content you can share, </a:t>
            </a:r>
            <a:r>
              <a:rPr lang="en-GB" sz="1800" b="0" dirty="0" err="1" smtClean="0"/>
              <a:t>retweet</a:t>
            </a:r>
            <a:r>
              <a:rPr lang="en-GB" sz="1800" b="0" dirty="0" smtClean="0"/>
              <a:t> and post on social media from My World of Work over the next few months</a:t>
            </a:r>
          </a:p>
          <a:p>
            <a:pPr marL="342900" indent="-342900">
              <a:buFont typeface="+mj-lt"/>
              <a:buAutoNum type="arabicPeriod"/>
            </a:pPr>
            <a:r>
              <a:rPr lang="en-GB" sz="1800" b="0" dirty="0" smtClean="0"/>
              <a:t>If you have any questions about this toolkit, please get in touch with </a:t>
            </a:r>
            <a:br>
              <a:rPr lang="en-GB" sz="1800" b="0" dirty="0" smtClean="0"/>
            </a:br>
            <a:r>
              <a:rPr lang="en-GB" sz="1800" b="0" dirty="0" smtClean="0">
                <a:hlinkClick r:id="rId2"/>
              </a:rPr>
              <a:t>marketing@sds.co.uk</a:t>
            </a:r>
            <a:r>
              <a:rPr lang="en-GB" sz="1800" b="0" dirty="0" smtClean="0"/>
              <a:t> </a:t>
            </a:r>
            <a:endParaRPr lang="en-GB" dirty="0"/>
          </a:p>
        </p:txBody>
      </p:sp>
      <p:pic>
        <p:nvPicPr>
          <p:cNvPr id="5" name="Picture 1" descr="d:\Users\mckendrickl\Downloads\Lol_exclam.png"/>
          <p:cNvPicPr>
            <a:picLocks noChangeAspect="1" noChangeArrowheads="1"/>
          </p:cNvPicPr>
          <p:nvPr/>
        </p:nvPicPr>
        <p:blipFill>
          <a:blip r:embed="rId3" cstate="print"/>
          <a:srcRect/>
          <a:stretch>
            <a:fillRect/>
          </a:stretch>
        </p:blipFill>
        <p:spPr bwMode="auto">
          <a:xfrm>
            <a:off x="134015" y="1361191"/>
            <a:ext cx="504826" cy="5048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38125"/>
            <a:ext cx="7515625" cy="835070"/>
          </a:xfrm>
        </p:spPr>
        <p:txBody>
          <a:bodyPr/>
          <a:lstStyle/>
          <a:p>
            <a:r>
              <a:rPr lang="en-GB" sz="3600" dirty="0" smtClean="0"/>
              <a:t>Getting ready to choose subjects </a:t>
            </a:r>
            <a:endParaRPr lang="en-GB" sz="3600" dirty="0"/>
          </a:p>
        </p:txBody>
      </p:sp>
      <p:sp>
        <p:nvSpPr>
          <p:cNvPr id="3" name="Content Placeholder 2"/>
          <p:cNvSpPr>
            <a:spLocks noGrp="1"/>
          </p:cNvSpPr>
          <p:nvPr>
            <p:ph idx="1"/>
          </p:nvPr>
        </p:nvSpPr>
        <p:spPr>
          <a:xfrm>
            <a:off x="644525" y="1162050"/>
            <a:ext cx="6175375" cy="4991100"/>
          </a:xfrm>
        </p:spPr>
        <p:txBody>
          <a:bodyPr/>
          <a:lstStyle/>
          <a:p>
            <a:r>
              <a:rPr lang="en-GB" sz="1600" b="0" dirty="0" smtClean="0">
                <a:solidFill>
                  <a:srgbClr val="006072"/>
                </a:solidFill>
              </a:rPr>
              <a:t>Choosing their subjects is an important time for lots of pupils in your school. Within this toolkit you’ll find ideas about how you could promote the subject choices help available from Skills Development Scotland and our website My World of Work.</a:t>
            </a:r>
          </a:p>
          <a:p>
            <a:r>
              <a:rPr lang="en-GB" sz="1600" dirty="0" smtClean="0">
                <a:solidFill>
                  <a:srgbClr val="006072"/>
                </a:solidFill>
              </a:rPr>
              <a:t>What’s included:</a:t>
            </a:r>
          </a:p>
          <a:p>
            <a:pPr marL="342900" indent="-342900">
              <a:buFont typeface="+mj-lt"/>
              <a:buAutoNum type="arabicPeriod"/>
            </a:pPr>
            <a:r>
              <a:rPr lang="en-GB" sz="1600" b="0" dirty="0" smtClean="0">
                <a:solidFill>
                  <a:srgbClr val="006072"/>
                </a:solidFill>
              </a:rPr>
              <a:t>Information on the resources your Careers Adviser in school will give to S2/3 pupils</a:t>
            </a:r>
          </a:p>
          <a:p>
            <a:pPr marL="342900" indent="-342900">
              <a:buFont typeface="+mj-lt"/>
              <a:buAutoNum type="arabicPeriod"/>
            </a:pPr>
            <a:r>
              <a:rPr lang="en-GB" sz="1600" b="0" dirty="0" smtClean="0">
                <a:solidFill>
                  <a:srgbClr val="006072"/>
                </a:solidFill>
              </a:rPr>
              <a:t>Ideas on how you can help</a:t>
            </a:r>
          </a:p>
          <a:p>
            <a:pPr marL="342900" indent="-342900">
              <a:buFont typeface="+mj-lt"/>
              <a:buAutoNum type="arabicPeriod"/>
            </a:pPr>
            <a:r>
              <a:rPr lang="en-GB" sz="1600" b="0" dirty="0" smtClean="0">
                <a:solidFill>
                  <a:srgbClr val="006072"/>
                </a:solidFill>
              </a:rPr>
              <a:t>Suggested social media posts to promote My World of Work</a:t>
            </a:r>
          </a:p>
          <a:p>
            <a:pPr marL="342900" indent="-342900">
              <a:buFont typeface="+mj-lt"/>
              <a:buAutoNum type="arabicPeriod"/>
            </a:pPr>
            <a:r>
              <a:rPr lang="en-GB" sz="1600" b="0" dirty="0" smtClean="0">
                <a:solidFill>
                  <a:srgbClr val="006072"/>
                </a:solidFill>
              </a:rPr>
              <a:t>Information to add your school website</a:t>
            </a:r>
          </a:p>
          <a:p>
            <a:pPr marL="342900" indent="-342900">
              <a:buFont typeface="+mj-lt"/>
              <a:buAutoNum type="arabicPeriod"/>
            </a:pPr>
            <a:r>
              <a:rPr lang="en-GB" sz="1600" b="0" dirty="0" smtClean="0">
                <a:solidFill>
                  <a:srgbClr val="006072"/>
                </a:solidFill>
              </a:rPr>
              <a:t>A profile picture for your school My World of Work Ambassador social media profile</a:t>
            </a:r>
          </a:p>
          <a:p>
            <a:endParaRPr lang="en-GB" sz="1600" b="0" dirty="0" smtClean="0">
              <a:solidFill>
                <a:srgbClr val="006072"/>
              </a:solidFill>
            </a:endParaRPr>
          </a:p>
          <a:p>
            <a:pPr marL="342900" indent="-342900"/>
            <a:r>
              <a:rPr lang="en-GB" sz="1600" b="0" dirty="0" smtClean="0">
                <a:solidFill>
                  <a:srgbClr val="006072"/>
                </a:solidFill>
              </a:rPr>
              <a:t>.</a:t>
            </a:r>
          </a:p>
          <a:p>
            <a:endParaRPr lang="en-GB" sz="1600" b="0" dirty="0" smtClean="0">
              <a:solidFill>
                <a:srgbClr val="006072"/>
              </a:solidFill>
            </a:endParaRPr>
          </a:p>
          <a:p>
            <a:endParaRPr lang="en-GB" sz="1600" b="0" dirty="0" smtClean="0">
              <a:solidFill>
                <a:srgbClr val="006072"/>
              </a:solidFill>
            </a:endParaRPr>
          </a:p>
          <a:p>
            <a:endParaRPr lang="en-GB" sz="1600"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xmlns="" val="1775910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75" y="0"/>
            <a:ext cx="7515625" cy="1143000"/>
          </a:xfrm>
        </p:spPr>
        <p:txBody>
          <a:bodyPr/>
          <a:lstStyle/>
          <a:p>
            <a:r>
              <a:rPr lang="en-GB" sz="4500" dirty="0" smtClean="0"/>
              <a:t>Careers Adviser resources </a:t>
            </a:r>
            <a:endParaRPr lang="en-GB" sz="4500"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492717" y="3743325"/>
            <a:ext cx="2151198" cy="295275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532985" y="4482073"/>
            <a:ext cx="2915690" cy="2188567"/>
          </a:xfrm>
          <a:prstGeom prst="rect">
            <a:avLst/>
          </a:prstGeom>
          <a:noFill/>
          <a:ln w="9525">
            <a:noFill/>
            <a:miter lim="800000"/>
            <a:headEnd/>
            <a:tailEnd/>
          </a:ln>
        </p:spPr>
      </p:pic>
      <p:sp>
        <p:nvSpPr>
          <p:cNvPr id="8" name="Rectangle 7"/>
          <p:cNvSpPr/>
          <p:nvPr/>
        </p:nvSpPr>
        <p:spPr>
          <a:xfrm>
            <a:off x="419099" y="3131403"/>
            <a:ext cx="4838701" cy="830997"/>
          </a:xfrm>
          <a:prstGeom prst="rect">
            <a:avLst/>
          </a:prstGeom>
        </p:spPr>
        <p:txBody>
          <a:bodyPr wrap="square">
            <a:spAutoFit/>
          </a:bodyPr>
          <a:lstStyle/>
          <a:p>
            <a:pPr algn="ctr"/>
            <a:r>
              <a:rPr lang="en-GB" sz="1600" dirty="0" smtClean="0">
                <a:solidFill>
                  <a:srgbClr val="006072"/>
                </a:solidFill>
              </a:rPr>
              <a:t>Future Me Subject Choices magazine </a:t>
            </a:r>
          </a:p>
          <a:p>
            <a:pPr algn="ctr"/>
            <a:r>
              <a:rPr lang="en-GB" sz="1600" dirty="0" smtClean="0">
                <a:solidFill>
                  <a:srgbClr val="006072"/>
                </a:solidFill>
              </a:rPr>
              <a:t>front and back cover  </a:t>
            </a:r>
          </a:p>
          <a:p>
            <a:endParaRPr lang="en-GB" sz="1600" dirty="0" smtClean="0">
              <a:solidFill>
                <a:srgbClr val="006072"/>
              </a:solidFill>
            </a:endParaRPr>
          </a:p>
        </p:txBody>
      </p:sp>
      <p:sp>
        <p:nvSpPr>
          <p:cNvPr id="10" name="Rectangle 9"/>
          <p:cNvSpPr/>
          <p:nvPr/>
        </p:nvSpPr>
        <p:spPr>
          <a:xfrm>
            <a:off x="5538145" y="3825359"/>
            <a:ext cx="3043880" cy="584775"/>
          </a:xfrm>
          <a:prstGeom prst="rect">
            <a:avLst/>
          </a:prstGeom>
        </p:spPr>
        <p:txBody>
          <a:bodyPr wrap="square">
            <a:spAutoFit/>
          </a:bodyPr>
          <a:lstStyle/>
          <a:p>
            <a:pPr algn="ctr"/>
            <a:r>
              <a:rPr lang="en-GB" sz="1600" dirty="0" smtClean="0">
                <a:solidFill>
                  <a:srgbClr val="006072"/>
                </a:solidFill>
              </a:rPr>
              <a:t>Subject Choices </a:t>
            </a:r>
          </a:p>
          <a:p>
            <a:pPr algn="ctr"/>
            <a:r>
              <a:rPr lang="en-GB" sz="1600" dirty="0" smtClean="0">
                <a:solidFill>
                  <a:srgbClr val="006072"/>
                </a:solidFill>
              </a:rPr>
              <a:t>groupwork presentation</a:t>
            </a:r>
            <a:endParaRPr lang="en-GB" sz="1600" dirty="0"/>
          </a:p>
        </p:txBody>
      </p:sp>
      <p:sp>
        <p:nvSpPr>
          <p:cNvPr id="11" name="Rectangle 10"/>
          <p:cNvSpPr/>
          <p:nvPr/>
        </p:nvSpPr>
        <p:spPr>
          <a:xfrm>
            <a:off x="580780" y="1129784"/>
            <a:ext cx="7505946" cy="1569660"/>
          </a:xfrm>
          <a:prstGeom prst="rect">
            <a:avLst/>
          </a:prstGeom>
        </p:spPr>
        <p:txBody>
          <a:bodyPr wrap="square">
            <a:spAutoFit/>
          </a:bodyPr>
          <a:lstStyle/>
          <a:p>
            <a:r>
              <a:rPr lang="en-GB" sz="1600" dirty="0" smtClean="0">
                <a:solidFill>
                  <a:srgbClr val="006072"/>
                </a:solidFill>
              </a:rPr>
              <a:t>These resources are good for you to know about how your Careers Adviser in school will introduce the new Future Me Subject Choices magazine to S2 &amp; S3s in a classroom session, along with a presentation. </a:t>
            </a:r>
          </a:p>
          <a:p>
            <a:endParaRPr lang="en-GB" sz="1600" dirty="0" smtClean="0">
              <a:solidFill>
                <a:srgbClr val="006072"/>
              </a:solidFill>
            </a:endParaRPr>
          </a:p>
          <a:p>
            <a:r>
              <a:rPr lang="en-GB" sz="1600" dirty="0" smtClean="0">
                <a:solidFill>
                  <a:srgbClr val="006072"/>
                </a:solidFill>
              </a:rPr>
              <a:t>The Action Plan on the back page of the magazine has a step-by-step guide to help pupils prepare by using My World of Work.</a:t>
            </a:r>
            <a:endParaRPr lang="en-GB" sz="1600" dirty="0">
              <a:solidFill>
                <a:srgbClr val="006072"/>
              </a:solidFill>
            </a:endParaRPr>
          </a:p>
        </p:txBody>
      </p:sp>
      <p:pic>
        <p:nvPicPr>
          <p:cNvPr id="7169" name="Picture 1" descr="H:\Work in Progress\Subject choices\full back page.JPG"/>
          <p:cNvPicPr>
            <a:picLocks noChangeAspect="1" noChangeArrowheads="1"/>
          </p:cNvPicPr>
          <p:nvPr/>
        </p:nvPicPr>
        <p:blipFill>
          <a:blip r:embed="rId5" cstate="print"/>
          <a:srcRect/>
          <a:stretch>
            <a:fillRect/>
          </a:stretch>
        </p:blipFill>
        <p:spPr bwMode="auto">
          <a:xfrm>
            <a:off x="2886074" y="3723000"/>
            <a:ext cx="2162175" cy="2944500"/>
          </a:xfrm>
          <a:prstGeom prst="rect">
            <a:avLst/>
          </a:prstGeom>
          <a:noFill/>
        </p:spPr>
      </p:pic>
    </p:spTree>
    <p:extLst>
      <p:ext uri="{BB962C8B-B14F-4D97-AF65-F5344CB8AC3E}">
        <p14:creationId xmlns:p14="http://schemas.microsoft.com/office/powerpoint/2010/main" xmlns="" val="1740946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0"/>
            <a:ext cx="7515625" cy="1143000"/>
          </a:xfrm>
        </p:spPr>
        <p:txBody>
          <a:bodyPr/>
          <a:lstStyle/>
          <a:p>
            <a:r>
              <a:rPr lang="en-GB" sz="4500" dirty="0" smtClean="0"/>
              <a:t>Posters and plasma advert </a:t>
            </a:r>
            <a:endParaRPr lang="en-GB" sz="4500" dirty="0"/>
          </a:p>
        </p:txBody>
      </p:sp>
      <p:pic>
        <p:nvPicPr>
          <p:cNvPr id="6" name="Picture 2"/>
          <p:cNvPicPr>
            <a:picLocks noChangeAspect="1" noChangeArrowheads="1"/>
          </p:cNvPicPr>
          <p:nvPr/>
        </p:nvPicPr>
        <p:blipFill>
          <a:blip r:embed="rId3" cstate="print"/>
          <a:srcRect/>
          <a:stretch>
            <a:fillRect/>
          </a:stretch>
        </p:blipFill>
        <p:spPr bwMode="auto">
          <a:xfrm>
            <a:off x="571500" y="2281520"/>
            <a:ext cx="2623144" cy="3690655"/>
          </a:xfrm>
          <a:prstGeom prst="rect">
            <a:avLst/>
          </a:prstGeom>
          <a:noFill/>
          <a:ln w="9525">
            <a:noFill/>
            <a:miter lim="800000"/>
            <a:headEnd/>
            <a:tailEnd/>
          </a:ln>
        </p:spPr>
      </p:pic>
      <p:sp>
        <p:nvSpPr>
          <p:cNvPr id="8" name="Rectangle 7"/>
          <p:cNvSpPr/>
          <p:nvPr/>
        </p:nvSpPr>
        <p:spPr>
          <a:xfrm>
            <a:off x="494311" y="1253609"/>
            <a:ext cx="7744814" cy="1077218"/>
          </a:xfrm>
          <a:prstGeom prst="rect">
            <a:avLst/>
          </a:prstGeom>
        </p:spPr>
        <p:txBody>
          <a:bodyPr wrap="square">
            <a:spAutoFit/>
          </a:bodyPr>
          <a:lstStyle/>
          <a:p>
            <a:r>
              <a:rPr lang="en-GB" sz="1600" dirty="0" smtClean="0">
                <a:solidFill>
                  <a:srgbClr val="006072"/>
                </a:solidFill>
              </a:rPr>
              <a:t>The below poster and plasma advert for TV screens are a reminder of the opportunity to have a one-to-one appointment with the Careers Adviser in school to discuss options with those choosing their subjects.</a:t>
            </a:r>
            <a:endParaRPr lang="en-GB" sz="1600" dirty="0" smtClean="0"/>
          </a:p>
          <a:p>
            <a:endParaRPr lang="en-GB" sz="1600" dirty="0"/>
          </a:p>
        </p:txBody>
      </p:sp>
      <p:pic>
        <p:nvPicPr>
          <p:cNvPr id="1027" name="Picture 3" descr="\\lapvwcsepfs01\sufi_migrated\home\mckendrickl\My Pictures\Picture1.png"/>
          <p:cNvPicPr>
            <a:picLocks noChangeAspect="1" noChangeArrowheads="1"/>
          </p:cNvPicPr>
          <p:nvPr/>
        </p:nvPicPr>
        <p:blipFill>
          <a:blip r:embed="rId4" cstate="print"/>
          <a:srcRect/>
          <a:stretch>
            <a:fillRect/>
          </a:stretch>
        </p:blipFill>
        <p:spPr bwMode="auto">
          <a:xfrm>
            <a:off x="4076187" y="3917950"/>
            <a:ext cx="3870837" cy="2168525"/>
          </a:xfrm>
          <a:prstGeom prst="rect">
            <a:avLst/>
          </a:prstGeom>
          <a:noFill/>
        </p:spPr>
      </p:pic>
      <p:sp>
        <p:nvSpPr>
          <p:cNvPr id="9" name="TextBox 8"/>
          <p:cNvSpPr txBox="1"/>
          <p:nvPr/>
        </p:nvSpPr>
        <p:spPr>
          <a:xfrm>
            <a:off x="3990975" y="2638425"/>
            <a:ext cx="4010025" cy="1169551"/>
          </a:xfrm>
          <a:prstGeom prst="rect">
            <a:avLst/>
          </a:prstGeom>
          <a:noFill/>
        </p:spPr>
        <p:txBody>
          <a:bodyPr wrap="square" rtlCol="0">
            <a:spAutoFit/>
          </a:bodyPr>
          <a:lstStyle/>
          <a:p>
            <a:r>
              <a:rPr lang="en-GB" sz="1400" dirty="0" smtClean="0">
                <a:solidFill>
                  <a:srgbClr val="006072"/>
                </a:solidFill>
              </a:rPr>
              <a:t>Could you help put these up? Especially ahead of any school events or parents evenings about subject choices. Ask your Careers Adviser to download the plasma advert and to order the poster. </a:t>
            </a:r>
            <a:endParaRPr lang="en-GB" sz="1400" dirty="0"/>
          </a:p>
        </p:txBody>
      </p:sp>
      <p:sp>
        <p:nvSpPr>
          <p:cNvPr id="10" name="TextBox 9"/>
          <p:cNvSpPr txBox="1"/>
          <p:nvPr/>
        </p:nvSpPr>
        <p:spPr>
          <a:xfrm>
            <a:off x="4076700" y="2219325"/>
            <a:ext cx="2210862" cy="369332"/>
          </a:xfrm>
          <a:prstGeom prst="rect">
            <a:avLst/>
          </a:prstGeom>
          <a:noFill/>
        </p:spPr>
        <p:txBody>
          <a:bodyPr wrap="none" rtlCol="0">
            <a:spAutoFit/>
          </a:bodyPr>
          <a:lstStyle/>
          <a:p>
            <a:r>
              <a:rPr lang="en-GB" b="1" dirty="0" smtClean="0">
                <a:solidFill>
                  <a:srgbClr val="006072"/>
                </a:solidFill>
              </a:rPr>
              <a:t>How you can help</a:t>
            </a:r>
            <a:endParaRPr lang="en-GB" b="1" dirty="0">
              <a:solidFill>
                <a:srgbClr val="006072"/>
              </a:solidFill>
            </a:endParaRPr>
          </a:p>
        </p:txBody>
      </p:sp>
      <p:pic>
        <p:nvPicPr>
          <p:cNvPr id="12" name="Picture 1" descr="d:\Users\mckendrickl\Downloads\Lol_exclam.png"/>
          <p:cNvPicPr>
            <a:picLocks noChangeAspect="1" noChangeArrowheads="1"/>
          </p:cNvPicPr>
          <p:nvPr/>
        </p:nvPicPr>
        <p:blipFill>
          <a:blip r:embed="rId5" cstate="print"/>
          <a:srcRect/>
          <a:stretch>
            <a:fillRect/>
          </a:stretch>
        </p:blipFill>
        <p:spPr bwMode="auto">
          <a:xfrm>
            <a:off x="3476625" y="2219325"/>
            <a:ext cx="504826" cy="504826"/>
          </a:xfrm>
          <a:prstGeom prst="rect">
            <a:avLst/>
          </a:prstGeom>
          <a:noFill/>
        </p:spPr>
      </p:pic>
      <p:sp>
        <p:nvSpPr>
          <p:cNvPr id="11" name="TextBox 10"/>
          <p:cNvSpPr txBox="1"/>
          <p:nvPr/>
        </p:nvSpPr>
        <p:spPr>
          <a:xfrm>
            <a:off x="1257300" y="6115050"/>
            <a:ext cx="1238250" cy="338554"/>
          </a:xfrm>
          <a:prstGeom prst="rect">
            <a:avLst/>
          </a:prstGeom>
          <a:noFill/>
        </p:spPr>
        <p:txBody>
          <a:bodyPr wrap="square" rtlCol="0">
            <a:spAutoFit/>
          </a:bodyPr>
          <a:lstStyle/>
          <a:p>
            <a:pPr algn="ctr"/>
            <a:r>
              <a:rPr lang="en-GB" sz="1600" dirty="0" smtClean="0">
                <a:solidFill>
                  <a:srgbClr val="006072"/>
                </a:solidFill>
              </a:rPr>
              <a:t>Poster</a:t>
            </a:r>
          </a:p>
        </p:txBody>
      </p:sp>
      <p:sp>
        <p:nvSpPr>
          <p:cNvPr id="13" name="TextBox 12"/>
          <p:cNvSpPr txBox="1"/>
          <p:nvPr/>
        </p:nvSpPr>
        <p:spPr>
          <a:xfrm>
            <a:off x="5076824" y="6181725"/>
            <a:ext cx="2562225" cy="338554"/>
          </a:xfrm>
          <a:prstGeom prst="rect">
            <a:avLst/>
          </a:prstGeom>
          <a:noFill/>
        </p:spPr>
        <p:txBody>
          <a:bodyPr wrap="square" rtlCol="0">
            <a:spAutoFit/>
          </a:bodyPr>
          <a:lstStyle/>
          <a:p>
            <a:r>
              <a:rPr lang="en-GB" sz="1600" dirty="0" smtClean="0">
                <a:solidFill>
                  <a:srgbClr val="006072"/>
                </a:solidFill>
              </a:rPr>
              <a:t>Plasma screen advert</a:t>
            </a:r>
          </a:p>
        </p:txBody>
      </p:sp>
    </p:spTree>
    <p:extLst>
      <p:ext uri="{BB962C8B-B14F-4D97-AF65-F5344CB8AC3E}">
        <p14:creationId xmlns:p14="http://schemas.microsoft.com/office/powerpoint/2010/main" xmlns="" val="1740946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 page action plan.JPG"/>
          <p:cNvPicPr>
            <a:picLocks noChangeAspect="1"/>
          </p:cNvPicPr>
          <p:nvPr/>
        </p:nvPicPr>
        <p:blipFill>
          <a:blip r:embed="rId2" cstate="print"/>
          <a:stretch>
            <a:fillRect/>
          </a:stretch>
        </p:blipFill>
        <p:spPr>
          <a:xfrm>
            <a:off x="1428750" y="4648494"/>
            <a:ext cx="2867025" cy="1893410"/>
          </a:xfrm>
          <a:prstGeom prst="rect">
            <a:avLst/>
          </a:prstGeom>
        </p:spPr>
      </p:pic>
      <p:sp>
        <p:nvSpPr>
          <p:cNvPr id="2" name="Title 1"/>
          <p:cNvSpPr>
            <a:spLocks noGrp="1"/>
          </p:cNvSpPr>
          <p:nvPr>
            <p:ph type="title"/>
          </p:nvPr>
        </p:nvSpPr>
        <p:spPr>
          <a:xfrm>
            <a:off x="447676" y="0"/>
            <a:ext cx="8562974" cy="809625"/>
          </a:xfrm>
        </p:spPr>
        <p:txBody>
          <a:bodyPr/>
          <a:lstStyle/>
          <a:p>
            <a:r>
              <a:rPr lang="en-GB" sz="2800" dirty="0" smtClean="0"/>
              <a:t>Getting prepared through My World of Work</a:t>
            </a:r>
            <a:endParaRPr lang="en-GB" sz="2800" dirty="0"/>
          </a:p>
        </p:txBody>
      </p:sp>
      <p:sp>
        <p:nvSpPr>
          <p:cNvPr id="6" name="Content Placeholder 5"/>
          <p:cNvSpPr>
            <a:spLocks noGrp="1"/>
          </p:cNvSpPr>
          <p:nvPr>
            <p:ph idx="1"/>
          </p:nvPr>
        </p:nvSpPr>
        <p:spPr>
          <a:xfrm>
            <a:off x="806451" y="1196625"/>
            <a:ext cx="7308850" cy="2727675"/>
          </a:xfrm>
        </p:spPr>
        <p:txBody>
          <a:bodyPr/>
          <a:lstStyle/>
          <a:p>
            <a:pPr>
              <a:buNone/>
            </a:pPr>
            <a:r>
              <a:rPr lang="en-GB" sz="1600" b="0" dirty="0" smtClean="0"/>
              <a:t>Encourage pupils who are choosing their subjects to complete the My World of Work Action Plan. How you could do this:</a:t>
            </a:r>
          </a:p>
          <a:p>
            <a:pPr marL="342900" indent="-342900">
              <a:buAutoNum type="arabicPeriod"/>
            </a:pPr>
            <a:r>
              <a:rPr lang="en-GB" sz="1600" b="0" dirty="0" smtClean="0"/>
              <a:t>Remind pupils at school events to complete the Action Plan on My World of Work</a:t>
            </a:r>
          </a:p>
          <a:p>
            <a:pPr marL="342900" indent="-342900">
              <a:buAutoNum type="arabicPeriod"/>
            </a:pPr>
            <a:r>
              <a:rPr lang="en-GB" sz="1600" b="0" dirty="0" smtClean="0"/>
              <a:t>Let parents/carers know about the Action Plan at events and where to find the information </a:t>
            </a:r>
            <a:r>
              <a:rPr lang="en-GB" sz="1600" b="0" dirty="0" smtClean="0">
                <a:hlinkClick r:id="rId3"/>
              </a:rPr>
              <a:t>myworldofwork.co.uk/</a:t>
            </a:r>
            <a:r>
              <a:rPr lang="en-GB" sz="1600" b="0" dirty="0" err="1" smtClean="0">
                <a:hlinkClick r:id="rId3"/>
              </a:rPr>
              <a:t>subjectchoices</a:t>
            </a:r>
            <a:r>
              <a:rPr lang="en-GB" sz="1600" b="0" dirty="0" smtClean="0"/>
              <a:t> </a:t>
            </a:r>
          </a:p>
          <a:p>
            <a:pPr marL="342900" indent="-342900">
              <a:buAutoNum type="arabicPeriod"/>
            </a:pPr>
            <a:r>
              <a:rPr lang="en-GB" sz="1600" b="0" dirty="0" smtClean="0"/>
              <a:t>Let parents/carers know there’s also help for them at </a:t>
            </a:r>
            <a:r>
              <a:rPr lang="en-GB" sz="1600" b="0" dirty="0" smtClean="0">
                <a:hlinkClick r:id="rId4"/>
              </a:rPr>
              <a:t>https://www.myworldofwork.co.uk/my-career-options/choosing-school-subjects-advice-parents</a:t>
            </a:r>
            <a:endParaRPr lang="en-GB" sz="1600" b="0" dirty="0" smtClean="0"/>
          </a:p>
          <a:p>
            <a:pPr marL="342900" indent="-342900">
              <a:buFont typeface="Arial" panose="020B0604020202020204" pitchFamily="34" charset="0"/>
              <a:buAutoNum type="arabicPeriod"/>
            </a:pPr>
            <a:r>
              <a:rPr lang="en-GB" sz="1600" b="0" dirty="0" smtClean="0"/>
              <a:t>Promote the Action Plan through the school’s social media channels and website. There are suggested posts, images and content in this toolkit.</a:t>
            </a:r>
          </a:p>
          <a:p>
            <a:pPr marL="342900" indent="-342900">
              <a:buAutoNum type="arabicPeriod"/>
            </a:pPr>
            <a:endParaRPr lang="en-GB" sz="1600" b="0" dirty="0" smtClean="0"/>
          </a:p>
        </p:txBody>
      </p:sp>
      <p:pic>
        <p:nvPicPr>
          <p:cNvPr id="5" name="Picture 1" descr="d:\Users\mckendrickl\Downloads\Lol_exclam.png"/>
          <p:cNvPicPr>
            <a:picLocks noChangeAspect="1" noChangeArrowheads="1"/>
          </p:cNvPicPr>
          <p:nvPr/>
        </p:nvPicPr>
        <p:blipFill>
          <a:blip r:embed="rId5" cstate="print"/>
          <a:srcRect/>
          <a:stretch>
            <a:fillRect/>
          </a:stretch>
        </p:blipFill>
        <p:spPr bwMode="auto">
          <a:xfrm>
            <a:off x="190500" y="876300"/>
            <a:ext cx="504826" cy="504826"/>
          </a:xfrm>
          <a:prstGeom prst="rect">
            <a:avLst/>
          </a:prstGeom>
          <a:noFill/>
        </p:spPr>
      </p:pic>
      <p:sp>
        <p:nvSpPr>
          <p:cNvPr id="7" name="Rectangle 6"/>
          <p:cNvSpPr/>
          <p:nvPr/>
        </p:nvSpPr>
        <p:spPr>
          <a:xfrm>
            <a:off x="748744" y="853559"/>
            <a:ext cx="2146742" cy="369332"/>
          </a:xfrm>
          <a:prstGeom prst="rect">
            <a:avLst/>
          </a:prstGeom>
        </p:spPr>
        <p:txBody>
          <a:bodyPr wrap="none">
            <a:spAutoFit/>
          </a:bodyPr>
          <a:lstStyle/>
          <a:p>
            <a:r>
              <a:rPr lang="en-GB" b="1" dirty="0" smtClean="0">
                <a:solidFill>
                  <a:srgbClr val="006072"/>
                </a:solidFill>
              </a:rPr>
              <a:t>How you can help</a:t>
            </a:r>
            <a:endParaRPr lang="en-GB" dirty="0"/>
          </a:p>
        </p:txBody>
      </p:sp>
      <p:pic>
        <p:nvPicPr>
          <p:cNvPr id="9" name="Picture 8" descr="Subject choices landing page.JPG"/>
          <p:cNvPicPr>
            <a:picLocks noChangeAspect="1"/>
          </p:cNvPicPr>
          <p:nvPr/>
        </p:nvPicPr>
        <p:blipFill>
          <a:blip r:embed="rId6" cstate="print"/>
          <a:stretch>
            <a:fillRect/>
          </a:stretch>
        </p:blipFill>
        <p:spPr>
          <a:xfrm>
            <a:off x="4981575" y="4541405"/>
            <a:ext cx="2361808" cy="2068944"/>
          </a:xfrm>
          <a:prstGeom prst="rect">
            <a:avLst/>
          </a:prstGeom>
          <a:ln>
            <a:solidFill>
              <a:srgbClr val="006072"/>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75" y="396920"/>
            <a:ext cx="7515625" cy="774655"/>
          </a:xfrm>
        </p:spPr>
        <p:txBody>
          <a:bodyPr/>
          <a:lstStyle/>
          <a:p>
            <a:pPr>
              <a:lnSpc>
                <a:spcPct val="100000"/>
              </a:lnSpc>
            </a:pPr>
            <a:r>
              <a:rPr lang="en-GB" sz="4000" dirty="0" smtClean="0"/>
              <a:t>Social media suggested posts</a:t>
            </a:r>
            <a:endParaRPr lang="en-GB" sz="4000" dirty="0"/>
          </a:p>
        </p:txBody>
      </p:sp>
      <p:sp>
        <p:nvSpPr>
          <p:cNvPr id="3" name="Content Placeholder 2"/>
          <p:cNvSpPr>
            <a:spLocks noGrp="1"/>
          </p:cNvSpPr>
          <p:nvPr>
            <p:ph idx="1"/>
          </p:nvPr>
        </p:nvSpPr>
        <p:spPr>
          <a:xfrm>
            <a:off x="780091" y="3119789"/>
            <a:ext cx="7020884" cy="3225600"/>
          </a:xfrm>
        </p:spPr>
        <p:txBody>
          <a:bodyPr/>
          <a:lstStyle/>
          <a:p>
            <a:r>
              <a:rPr lang="en-GB" sz="1600" b="0" dirty="0" smtClean="0">
                <a:solidFill>
                  <a:schemeClr val="tx1"/>
                </a:solidFill>
              </a:rPr>
              <a:t>About to make #</a:t>
            </a:r>
            <a:r>
              <a:rPr lang="en-GB" sz="1600" b="0" dirty="0" err="1" smtClean="0">
                <a:solidFill>
                  <a:schemeClr val="tx1"/>
                </a:solidFill>
              </a:rPr>
              <a:t>subjectchoices</a:t>
            </a:r>
            <a:r>
              <a:rPr lang="en-GB" sz="1600" b="0" dirty="0" smtClean="0">
                <a:solidFill>
                  <a:schemeClr val="tx1"/>
                </a:solidFill>
              </a:rPr>
              <a:t>? Get prepared with the help of My World of Work @</a:t>
            </a:r>
            <a:r>
              <a:rPr lang="en-GB" sz="1600" b="0" dirty="0" err="1" smtClean="0">
                <a:solidFill>
                  <a:schemeClr val="tx1"/>
                </a:solidFill>
              </a:rPr>
              <a:t>mywowscotland</a:t>
            </a:r>
            <a:r>
              <a:rPr lang="en-GB" sz="1600" b="0" dirty="0" smtClean="0">
                <a:solidFill>
                  <a:schemeClr val="tx1"/>
                </a:solidFill>
              </a:rPr>
              <a:t>. </a:t>
            </a:r>
            <a:r>
              <a:rPr lang="en-GB" sz="1600" b="0" dirty="0" smtClean="0">
                <a:solidFill>
                  <a:schemeClr val="tx1"/>
                </a:solidFill>
                <a:hlinkClick r:id="rId2"/>
              </a:rPr>
              <a:t>https://goo.gl/fPWcKz</a:t>
            </a:r>
            <a:r>
              <a:rPr lang="en-GB" sz="1600" b="0" dirty="0" smtClean="0">
                <a:solidFill>
                  <a:schemeClr val="tx1"/>
                </a:solidFill>
              </a:rPr>
              <a:t> </a:t>
            </a:r>
          </a:p>
          <a:p>
            <a:r>
              <a:rPr lang="en-GB" sz="1600" b="0" dirty="0" smtClean="0">
                <a:solidFill>
                  <a:schemeClr val="tx1"/>
                </a:solidFill>
              </a:rPr>
              <a:t>Making #</a:t>
            </a:r>
            <a:r>
              <a:rPr lang="en-GB" sz="1600" b="0" dirty="0" err="1" smtClean="0">
                <a:solidFill>
                  <a:schemeClr val="tx1"/>
                </a:solidFill>
              </a:rPr>
              <a:t>subjectchoices</a:t>
            </a:r>
            <a:r>
              <a:rPr lang="en-GB" sz="1600" b="0" dirty="0" smtClean="0">
                <a:solidFill>
                  <a:schemeClr val="tx1"/>
                </a:solidFill>
              </a:rPr>
              <a:t> at school matter – pick subjects which develop your skills and bring out your strengths! </a:t>
            </a:r>
            <a:r>
              <a:rPr lang="en-GB" sz="1600" b="0" dirty="0" smtClean="0">
                <a:solidFill>
                  <a:schemeClr val="tx1"/>
                </a:solidFill>
                <a:hlinkClick r:id="rId2"/>
              </a:rPr>
              <a:t>https://goo.gl/fPWcKz</a:t>
            </a:r>
            <a:endParaRPr lang="en-GB" sz="1600" b="0" dirty="0" smtClean="0">
              <a:solidFill>
                <a:schemeClr val="tx1"/>
              </a:solidFill>
            </a:endParaRPr>
          </a:p>
          <a:p>
            <a:r>
              <a:rPr lang="en-GB" sz="1600" b="0" dirty="0" smtClean="0">
                <a:solidFill>
                  <a:schemeClr val="tx1"/>
                </a:solidFill>
              </a:rPr>
              <a:t>@</a:t>
            </a:r>
            <a:r>
              <a:rPr lang="en-GB" sz="1600" b="0" dirty="0" err="1" smtClean="0">
                <a:solidFill>
                  <a:schemeClr val="tx1"/>
                </a:solidFill>
              </a:rPr>
              <a:t>mywowscotland</a:t>
            </a:r>
            <a:r>
              <a:rPr lang="en-GB" sz="1600" b="0" dirty="0" smtClean="0">
                <a:solidFill>
                  <a:schemeClr val="tx1"/>
                </a:solidFill>
              </a:rPr>
              <a:t> can help you discover more about yourself so you can make better #</a:t>
            </a:r>
            <a:r>
              <a:rPr lang="en-GB" sz="1600" b="0" dirty="0" err="1" smtClean="0">
                <a:solidFill>
                  <a:schemeClr val="tx1"/>
                </a:solidFill>
              </a:rPr>
              <a:t>subjectchoices</a:t>
            </a:r>
            <a:r>
              <a:rPr lang="en-GB" sz="1600" b="0" dirty="0" smtClean="0">
                <a:solidFill>
                  <a:schemeClr val="tx1"/>
                </a:solidFill>
              </a:rPr>
              <a:t>! </a:t>
            </a:r>
            <a:r>
              <a:rPr lang="en-GB" sz="1600" b="0" dirty="0" smtClean="0">
                <a:solidFill>
                  <a:schemeClr val="tx1"/>
                </a:solidFill>
                <a:hlinkClick r:id="rId2"/>
              </a:rPr>
              <a:t>https://goo.gl/fPWcKz</a:t>
            </a:r>
            <a:endParaRPr lang="en-GB" sz="1600" b="0" dirty="0" smtClean="0">
              <a:solidFill>
                <a:schemeClr val="tx1"/>
              </a:solidFill>
            </a:endParaRPr>
          </a:p>
          <a:p>
            <a:r>
              <a:rPr lang="en-GB" sz="1600" b="0" dirty="0" smtClean="0">
                <a:solidFill>
                  <a:schemeClr val="tx1"/>
                </a:solidFill>
              </a:rPr>
              <a:t>When you’re making your #</a:t>
            </a:r>
            <a:r>
              <a:rPr lang="en-GB" sz="1600" b="0" dirty="0" err="1" smtClean="0">
                <a:solidFill>
                  <a:schemeClr val="tx1"/>
                </a:solidFill>
              </a:rPr>
              <a:t>subjectchoices</a:t>
            </a:r>
            <a:r>
              <a:rPr lang="en-GB" sz="1600" b="0" dirty="0" smtClean="0">
                <a:solidFill>
                  <a:schemeClr val="tx1"/>
                </a:solidFill>
              </a:rPr>
              <a:t>, ask yourself ‘The Big Five’ questions! </a:t>
            </a:r>
            <a:r>
              <a:rPr lang="en-GB" sz="1600" b="0" dirty="0" smtClean="0">
                <a:solidFill>
                  <a:schemeClr val="tx1"/>
                </a:solidFill>
                <a:hlinkClick r:id="rId2"/>
              </a:rPr>
              <a:t>https://goo.gl/fPWcKz</a:t>
            </a:r>
            <a:r>
              <a:rPr lang="en-GB" sz="1600" b="0" dirty="0" smtClean="0">
                <a:solidFill>
                  <a:schemeClr val="tx1"/>
                </a:solidFill>
              </a:rPr>
              <a:t> </a:t>
            </a:r>
          </a:p>
          <a:p>
            <a:endParaRPr lang="en-GB" dirty="0"/>
          </a:p>
        </p:txBody>
      </p:sp>
      <p:sp>
        <p:nvSpPr>
          <p:cNvPr id="8" name="TextBox 7"/>
          <p:cNvSpPr txBox="1"/>
          <p:nvPr/>
        </p:nvSpPr>
        <p:spPr>
          <a:xfrm>
            <a:off x="710388" y="2076893"/>
            <a:ext cx="7200236" cy="584775"/>
          </a:xfrm>
          <a:prstGeom prst="rect">
            <a:avLst/>
          </a:prstGeom>
          <a:noFill/>
        </p:spPr>
        <p:txBody>
          <a:bodyPr wrap="square" rtlCol="0">
            <a:spAutoFit/>
          </a:bodyPr>
          <a:lstStyle/>
          <a:p>
            <a:r>
              <a:rPr lang="en-GB" sz="1600" dirty="0" smtClean="0">
                <a:solidFill>
                  <a:srgbClr val="006072"/>
                </a:solidFill>
              </a:rPr>
              <a:t>Copy and paste the text below to create a post. You can choose from one of the GIFs or images on slides nine and 10 to accompany the posts.</a:t>
            </a:r>
            <a:endParaRPr lang="en-GB" sz="1600" dirty="0">
              <a:solidFill>
                <a:srgbClr val="006072"/>
              </a:solidFill>
            </a:endParaRPr>
          </a:p>
        </p:txBody>
      </p:sp>
      <p:pic>
        <p:nvPicPr>
          <p:cNvPr id="5" name="Picture 1" descr="d:\Users\mckendrickl\Downloads\Lol_exclam.png"/>
          <p:cNvPicPr>
            <a:picLocks noChangeAspect="1" noChangeArrowheads="1"/>
          </p:cNvPicPr>
          <p:nvPr/>
        </p:nvPicPr>
        <p:blipFill>
          <a:blip r:embed="rId3" cstate="print"/>
          <a:srcRect/>
          <a:stretch>
            <a:fillRect/>
          </a:stretch>
        </p:blipFill>
        <p:spPr bwMode="auto">
          <a:xfrm>
            <a:off x="163033" y="1553903"/>
            <a:ext cx="504826" cy="504826"/>
          </a:xfrm>
          <a:prstGeom prst="rect">
            <a:avLst/>
          </a:prstGeom>
          <a:noFill/>
        </p:spPr>
      </p:pic>
      <p:sp>
        <p:nvSpPr>
          <p:cNvPr id="7" name="Rectangle 6"/>
          <p:cNvSpPr/>
          <p:nvPr/>
        </p:nvSpPr>
        <p:spPr>
          <a:xfrm>
            <a:off x="675646" y="1734510"/>
            <a:ext cx="2146742" cy="369332"/>
          </a:xfrm>
          <a:prstGeom prst="rect">
            <a:avLst/>
          </a:prstGeom>
        </p:spPr>
        <p:txBody>
          <a:bodyPr wrap="none">
            <a:spAutoFit/>
          </a:bodyPr>
          <a:lstStyle/>
          <a:p>
            <a:r>
              <a:rPr lang="en-GB" b="1" dirty="0" smtClean="0">
                <a:solidFill>
                  <a:srgbClr val="006072"/>
                </a:solidFill>
              </a:rPr>
              <a:t>How you can help</a:t>
            </a:r>
            <a:endParaRPr lang="en-GB" b="1" dirty="0">
              <a:solidFill>
                <a:srgbClr val="00607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514350"/>
            <a:ext cx="7515625" cy="758870"/>
          </a:xfrm>
        </p:spPr>
        <p:txBody>
          <a:bodyPr/>
          <a:lstStyle/>
          <a:p>
            <a:pPr>
              <a:lnSpc>
                <a:spcPct val="100000"/>
              </a:lnSpc>
            </a:pPr>
            <a:r>
              <a:rPr lang="en-GB" sz="4000" dirty="0" smtClean="0"/>
              <a:t>Social media suggested posts</a:t>
            </a:r>
            <a:endParaRPr lang="en-GB" sz="4000" dirty="0"/>
          </a:p>
        </p:txBody>
      </p:sp>
      <p:sp>
        <p:nvSpPr>
          <p:cNvPr id="3" name="Content Placeholder 2"/>
          <p:cNvSpPr>
            <a:spLocks noGrp="1"/>
          </p:cNvSpPr>
          <p:nvPr>
            <p:ph idx="1"/>
          </p:nvPr>
        </p:nvSpPr>
        <p:spPr>
          <a:xfrm>
            <a:off x="762591" y="3096087"/>
            <a:ext cx="7009809" cy="2761124"/>
          </a:xfrm>
        </p:spPr>
        <p:txBody>
          <a:bodyPr/>
          <a:lstStyle/>
          <a:p>
            <a:r>
              <a:rPr lang="en-GB" sz="1600" b="0" dirty="0" smtClean="0">
                <a:solidFill>
                  <a:schemeClr val="tx1"/>
                </a:solidFill>
              </a:rPr>
              <a:t>Pick subjects you enjoy and use the #</a:t>
            </a:r>
            <a:r>
              <a:rPr lang="en-GB" sz="1600" b="0" dirty="0" err="1" smtClean="0">
                <a:solidFill>
                  <a:schemeClr val="tx1"/>
                </a:solidFill>
              </a:rPr>
              <a:t>subjectchoices</a:t>
            </a:r>
            <a:r>
              <a:rPr lang="en-GB" sz="1600" b="0" dirty="0" smtClean="0">
                <a:solidFill>
                  <a:schemeClr val="tx1"/>
                </a:solidFill>
              </a:rPr>
              <a:t> tool to explore careers your subjects could lead you to. </a:t>
            </a:r>
            <a:r>
              <a:rPr lang="en-GB" sz="1600" b="0" dirty="0" smtClean="0">
                <a:solidFill>
                  <a:schemeClr val="tx1"/>
                </a:solidFill>
                <a:hlinkClick r:id="rId2"/>
              </a:rPr>
              <a:t>https://goo.gl/fPWcKz</a:t>
            </a:r>
            <a:r>
              <a:rPr lang="en-GB" sz="1600" b="0" dirty="0" smtClean="0">
                <a:solidFill>
                  <a:schemeClr val="tx1"/>
                </a:solidFill>
              </a:rPr>
              <a:t>  </a:t>
            </a:r>
          </a:p>
          <a:p>
            <a:r>
              <a:rPr lang="en-GB" sz="1600" b="0" dirty="0" smtClean="0">
                <a:solidFill>
                  <a:schemeClr val="tx1"/>
                </a:solidFill>
              </a:rPr>
              <a:t>What brings out the best in you? Pick subjects you think will cater to these things! </a:t>
            </a:r>
            <a:r>
              <a:rPr lang="en-GB" sz="1600" b="0" dirty="0" smtClean="0">
                <a:solidFill>
                  <a:schemeClr val="tx1"/>
                </a:solidFill>
                <a:hlinkClick r:id="rId2"/>
              </a:rPr>
              <a:t>https://goo.gl/fPWcKz</a:t>
            </a:r>
            <a:r>
              <a:rPr lang="en-GB" sz="1600" b="0" dirty="0" smtClean="0">
                <a:solidFill>
                  <a:schemeClr val="tx1"/>
                </a:solidFill>
              </a:rPr>
              <a:t> #</a:t>
            </a:r>
            <a:r>
              <a:rPr lang="en-GB" sz="1600" b="0" dirty="0" err="1" smtClean="0">
                <a:solidFill>
                  <a:schemeClr val="tx1"/>
                </a:solidFill>
              </a:rPr>
              <a:t>subjectchoices</a:t>
            </a:r>
            <a:endParaRPr lang="en-GB" sz="1600" b="0" dirty="0" smtClean="0">
              <a:solidFill>
                <a:schemeClr val="tx1"/>
              </a:solidFill>
            </a:endParaRPr>
          </a:p>
          <a:p>
            <a:r>
              <a:rPr lang="en-GB" sz="1600" b="0" dirty="0" smtClean="0">
                <a:solidFill>
                  <a:schemeClr val="tx1"/>
                </a:solidFill>
              </a:rPr>
              <a:t>The #</a:t>
            </a:r>
            <a:r>
              <a:rPr lang="en-GB" sz="1600" b="0" dirty="0" err="1" smtClean="0">
                <a:solidFill>
                  <a:schemeClr val="tx1"/>
                </a:solidFill>
              </a:rPr>
              <a:t>subjectchoices</a:t>
            </a:r>
            <a:r>
              <a:rPr lang="en-GB" sz="1600" b="0" dirty="0" smtClean="0">
                <a:solidFill>
                  <a:schemeClr val="tx1"/>
                </a:solidFill>
              </a:rPr>
              <a:t> tool @</a:t>
            </a:r>
            <a:r>
              <a:rPr lang="en-GB" sz="1600" b="0" dirty="0" err="1" smtClean="0">
                <a:solidFill>
                  <a:schemeClr val="tx1"/>
                </a:solidFill>
              </a:rPr>
              <a:t>mywowscotland</a:t>
            </a:r>
            <a:r>
              <a:rPr lang="en-GB" sz="1600" b="0" dirty="0" smtClean="0">
                <a:solidFill>
                  <a:schemeClr val="tx1"/>
                </a:solidFill>
              </a:rPr>
              <a:t> lets you pick subjects, to see what careers would suit you best </a:t>
            </a:r>
            <a:r>
              <a:rPr lang="en-GB" sz="1600" b="0" dirty="0" smtClean="0">
                <a:solidFill>
                  <a:schemeClr val="tx1"/>
                </a:solidFill>
                <a:hlinkClick r:id="rId2"/>
              </a:rPr>
              <a:t>https://goo.gl/fPWcKz</a:t>
            </a:r>
            <a:r>
              <a:rPr lang="en-GB" sz="1600" b="0" dirty="0" smtClean="0">
                <a:solidFill>
                  <a:schemeClr val="tx1"/>
                </a:solidFill>
              </a:rPr>
              <a:t> </a:t>
            </a:r>
          </a:p>
          <a:p>
            <a:r>
              <a:rPr lang="en-GB" sz="1600" b="0" dirty="0" smtClean="0">
                <a:solidFill>
                  <a:schemeClr val="tx1"/>
                </a:solidFill>
              </a:rPr>
              <a:t>With the #</a:t>
            </a:r>
            <a:r>
              <a:rPr lang="en-GB" sz="1600" b="0" dirty="0" err="1" smtClean="0">
                <a:solidFill>
                  <a:schemeClr val="tx1"/>
                </a:solidFill>
              </a:rPr>
              <a:t>subjectchoices</a:t>
            </a:r>
            <a:r>
              <a:rPr lang="en-GB" sz="1600" b="0" dirty="0" smtClean="0">
                <a:solidFill>
                  <a:schemeClr val="tx1"/>
                </a:solidFill>
              </a:rPr>
              <a:t> tool by @</a:t>
            </a:r>
            <a:r>
              <a:rPr lang="en-GB" sz="1600" b="0" dirty="0" err="1" smtClean="0">
                <a:solidFill>
                  <a:schemeClr val="tx1"/>
                </a:solidFill>
              </a:rPr>
              <a:t>mywowscotland</a:t>
            </a:r>
            <a:r>
              <a:rPr lang="en-GB" sz="1600" b="0" dirty="0" smtClean="0">
                <a:solidFill>
                  <a:schemeClr val="tx1"/>
                </a:solidFill>
              </a:rPr>
              <a:t>, save your favourites as part of your #</a:t>
            </a:r>
            <a:r>
              <a:rPr lang="en-GB" sz="1600" b="0" dirty="0" err="1" smtClean="0">
                <a:solidFill>
                  <a:schemeClr val="tx1"/>
                </a:solidFill>
              </a:rPr>
              <a:t>careerplanning</a:t>
            </a:r>
            <a:r>
              <a:rPr lang="en-GB" sz="1600" b="0" dirty="0" smtClean="0">
                <a:solidFill>
                  <a:schemeClr val="tx1"/>
                </a:solidFill>
              </a:rPr>
              <a:t> work </a:t>
            </a:r>
            <a:r>
              <a:rPr lang="en-GB" sz="1600" b="0" dirty="0" smtClean="0">
                <a:solidFill>
                  <a:schemeClr val="tx1"/>
                </a:solidFill>
                <a:hlinkClick r:id="rId2"/>
              </a:rPr>
              <a:t>https://goo.gl/fPWcKz</a:t>
            </a:r>
            <a:r>
              <a:rPr lang="en-GB" sz="1600" b="0" dirty="0" smtClean="0">
                <a:solidFill>
                  <a:schemeClr val="tx1"/>
                </a:solidFill>
              </a:rPr>
              <a:t> </a:t>
            </a:r>
          </a:p>
          <a:p>
            <a:pPr>
              <a:lnSpc>
                <a:spcPct val="150000"/>
              </a:lnSpc>
            </a:pPr>
            <a:endParaRPr lang="en-GB" sz="1600" b="0" dirty="0" smtClean="0">
              <a:solidFill>
                <a:schemeClr val="tx1"/>
              </a:solidFill>
            </a:endParaRPr>
          </a:p>
          <a:p>
            <a:pPr>
              <a:lnSpc>
                <a:spcPct val="150000"/>
              </a:lnSpc>
            </a:pPr>
            <a:endParaRPr lang="en-GB" sz="1600" b="0" dirty="0" smtClean="0">
              <a:solidFill>
                <a:schemeClr val="tx1"/>
              </a:solidFill>
            </a:endParaRPr>
          </a:p>
          <a:p>
            <a:endParaRPr lang="en-GB" b="0" dirty="0"/>
          </a:p>
        </p:txBody>
      </p:sp>
      <p:sp>
        <p:nvSpPr>
          <p:cNvPr id="4" name="Rectangle 3"/>
          <p:cNvSpPr/>
          <p:nvPr/>
        </p:nvSpPr>
        <p:spPr>
          <a:xfrm>
            <a:off x="669851" y="2127362"/>
            <a:ext cx="7272670" cy="584775"/>
          </a:xfrm>
          <a:prstGeom prst="rect">
            <a:avLst/>
          </a:prstGeom>
        </p:spPr>
        <p:txBody>
          <a:bodyPr wrap="square">
            <a:spAutoFit/>
          </a:bodyPr>
          <a:lstStyle/>
          <a:p>
            <a:r>
              <a:rPr lang="en-GB" sz="1600" dirty="0" smtClean="0">
                <a:solidFill>
                  <a:srgbClr val="006072"/>
                </a:solidFill>
              </a:rPr>
              <a:t>Copy and paste the text below to create a post. You can choose from one of the GIFs or images on slides nine and 10 to accompany the posts</a:t>
            </a:r>
            <a:endParaRPr lang="en-GB" sz="1600" dirty="0">
              <a:solidFill>
                <a:srgbClr val="006072"/>
              </a:solidFill>
            </a:endParaRPr>
          </a:p>
        </p:txBody>
      </p:sp>
      <p:sp>
        <p:nvSpPr>
          <p:cNvPr id="5" name="Rectangle 4"/>
          <p:cNvSpPr/>
          <p:nvPr/>
        </p:nvSpPr>
        <p:spPr>
          <a:xfrm>
            <a:off x="665012" y="1745144"/>
            <a:ext cx="2146742" cy="369332"/>
          </a:xfrm>
          <a:prstGeom prst="rect">
            <a:avLst/>
          </a:prstGeom>
        </p:spPr>
        <p:txBody>
          <a:bodyPr wrap="none">
            <a:spAutoFit/>
          </a:bodyPr>
          <a:lstStyle/>
          <a:p>
            <a:r>
              <a:rPr lang="en-GB" b="1" dirty="0" smtClean="0">
                <a:solidFill>
                  <a:srgbClr val="006072"/>
                </a:solidFill>
              </a:rPr>
              <a:t>How you can help</a:t>
            </a:r>
            <a:endParaRPr lang="en-GB" b="1" dirty="0">
              <a:solidFill>
                <a:srgbClr val="006072"/>
              </a:solidFill>
            </a:endParaRPr>
          </a:p>
        </p:txBody>
      </p:sp>
      <p:pic>
        <p:nvPicPr>
          <p:cNvPr id="6" name="Picture 1" descr="d:\Users\mckendrickl\Downloads\Lol_exclam.png"/>
          <p:cNvPicPr>
            <a:picLocks noChangeAspect="1" noChangeArrowheads="1"/>
          </p:cNvPicPr>
          <p:nvPr/>
        </p:nvPicPr>
        <p:blipFill>
          <a:blip r:embed="rId3" cstate="print"/>
          <a:srcRect/>
          <a:stretch>
            <a:fillRect/>
          </a:stretch>
        </p:blipFill>
        <p:spPr bwMode="auto">
          <a:xfrm>
            <a:off x="163033" y="1553903"/>
            <a:ext cx="504826" cy="5048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110" y="352424"/>
            <a:ext cx="7850889" cy="790575"/>
          </a:xfrm>
        </p:spPr>
        <p:txBody>
          <a:bodyPr/>
          <a:lstStyle/>
          <a:p>
            <a:pPr>
              <a:lnSpc>
                <a:spcPct val="100000"/>
              </a:lnSpc>
            </a:pPr>
            <a:r>
              <a:rPr lang="en-GB" sz="4000" dirty="0" smtClean="0"/>
              <a:t>Social media suggested posts</a:t>
            </a:r>
            <a:endParaRPr lang="en-GB" sz="4000" dirty="0"/>
          </a:p>
        </p:txBody>
      </p:sp>
      <p:sp>
        <p:nvSpPr>
          <p:cNvPr id="3" name="Content Placeholder 2"/>
          <p:cNvSpPr>
            <a:spLocks noGrp="1"/>
          </p:cNvSpPr>
          <p:nvPr>
            <p:ph idx="1"/>
          </p:nvPr>
        </p:nvSpPr>
        <p:spPr>
          <a:xfrm>
            <a:off x="676275" y="2647969"/>
            <a:ext cx="7419975" cy="3864029"/>
          </a:xfrm>
        </p:spPr>
        <p:txBody>
          <a:bodyPr/>
          <a:lstStyle/>
          <a:p>
            <a:r>
              <a:rPr lang="en-GB" sz="1600" b="0" dirty="0" smtClean="0">
                <a:solidFill>
                  <a:schemeClr val="tx1"/>
                </a:solidFill>
              </a:rPr>
              <a:t>To get all the #</a:t>
            </a:r>
            <a:r>
              <a:rPr lang="en-GB" sz="1600" b="0" dirty="0" err="1" smtClean="0">
                <a:solidFill>
                  <a:schemeClr val="tx1"/>
                </a:solidFill>
              </a:rPr>
              <a:t>subjectchoices</a:t>
            </a:r>
            <a:r>
              <a:rPr lang="en-GB" sz="1600" b="0" dirty="0" smtClean="0">
                <a:solidFill>
                  <a:schemeClr val="tx1"/>
                </a:solidFill>
              </a:rPr>
              <a:t> support you need, sign up for an account with @</a:t>
            </a:r>
            <a:r>
              <a:rPr lang="en-GB" sz="1600" b="0" dirty="0" err="1" smtClean="0">
                <a:solidFill>
                  <a:schemeClr val="tx1"/>
                </a:solidFill>
              </a:rPr>
              <a:t>mywowscotland</a:t>
            </a:r>
            <a:r>
              <a:rPr lang="en-GB" sz="1600" b="0" dirty="0" smtClean="0">
                <a:solidFill>
                  <a:schemeClr val="tx1"/>
                </a:solidFill>
              </a:rPr>
              <a:t>. </a:t>
            </a:r>
            <a:r>
              <a:rPr lang="en-GB" sz="1600" b="0" dirty="0" smtClean="0">
                <a:solidFill>
                  <a:schemeClr val="tx1"/>
                </a:solidFill>
                <a:hlinkClick r:id="rId2"/>
              </a:rPr>
              <a:t>https://goo.gl/fPWcKz</a:t>
            </a:r>
            <a:endParaRPr lang="en-GB" sz="1600" b="0" dirty="0" smtClean="0">
              <a:solidFill>
                <a:schemeClr val="tx1"/>
              </a:solidFill>
            </a:endParaRPr>
          </a:p>
          <a:p>
            <a:r>
              <a:rPr lang="en-GB" sz="1600" b="0" dirty="0" smtClean="0">
                <a:solidFill>
                  <a:schemeClr val="tx1"/>
                </a:solidFill>
              </a:rPr>
              <a:t>If you’re making subject choices you can speak to your @</a:t>
            </a:r>
            <a:r>
              <a:rPr lang="en-GB" sz="1600" b="0" dirty="0" err="1" smtClean="0">
                <a:solidFill>
                  <a:schemeClr val="tx1"/>
                </a:solidFill>
              </a:rPr>
              <a:t>skillsdevscot</a:t>
            </a:r>
            <a:r>
              <a:rPr lang="en-GB" sz="1600" b="0" dirty="0" smtClean="0">
                <a:solidFill>
                  <a:schemeClr val="tx1"/>
                </a:solidFill>
              </a:rPr>
              <a:t> Careers Adviser. Parents can come too </a:t>
            </a:r>
            <a:r>
              <a:rPr lang="en-GB" sz="1600" b="0" dirty="0" smtClean="0">
                <a:solidFill>
                  <a:schemeClr val="tx1"/>
                </a:solidFill>
                <a:hlinkClick r:id="rId2"/>
              </a:rPr>
              <a:t>https://goo.gl/fPWcKz</a:t>
            </a:r>
            <a:r>
              <a:rPr lang="en-GB" sz="1600" b="0" dirty="0" smtClean="0">
                <a:solidFill>
                  <a:schemeClr val="tx1"/>
                </a:solidFill>
              </a:rPr>
              <a:t>  </a:t>
            </a:r>
          </a:p>
          <a:p>
            <a:r>
              <a:rPr lang="en-GB" sz="1600" b="0" dirty="0" smtClean="0">
                <a:solidFill>
                  <a:schemeClr val="tx1"/>
                </a:solidFill>
              </a:rPr>
              <a:t>Parents! Lots of help and information at @</a:t>
            </a:r>
            <a:r>
              <a:rPr lang="en-GB" sz="1600" b="0" dirty="0" err="1" smtClean="0">
                <a:solidFill>
                  <a:schemeClr val="tx1"/>
                </a:solidFill>
              </a:rPr>
              <a:t>mywowscotland</a:t>
            </a:r>
            <a:r>
              <a:rPr lang="en-GB" sz="1600" b="0" dirty="0" smtClean="0">
                <a:solidFill>
                  <a:schemeClr val="tx1"/>
                </a:solidFill>
              </a:rPr>
              <a:t> to prepare your child for #</a:t>
            </a:r>
            <a:r>
              <a:rPr lang="en-GB" sz="1600" b="0" dirty="0" err="1" smtClean="0">
                <a:solidFill>
                  <a:schemeClr val="tx1"/>
                </a:solidFill>
              </a:rPr>
              <a:t>subjectchoices</a:t>
            </a:r>
            <a:r>
              <a:rPr lang="en-GB" sz="1600" b="0" dirty="0" smtClean="0">
                <a:solidFill>
                  <a:schemeClr val="tx1"/>
                </a:solidFill>
              </a:rPr>
              <a:t>. </a:t>
            </a:r>
            <a:r>
              <a:rPr lang="en-GB" sz="1600" b="0" dirty="0" smtClean="0">
                <a:solidFill>
                  <a:schemeClr val="tx1"/>
                </a:solidFill>
                <a:hlinkClick r:id="rId3"/>
              </a:rPr>
              <a:t>https://goo.gl/ey4Xmo</a:t>
            </a:r>
            <a:r>
              <a:rPr lang="en-GB" sz="1600" b="0" dirty="0" smtClean="0">
                <a:solidFill>
                  <a:schemeClr val="tx1"/>
                </a:solidFill>
              </a:rPr>
              <a:t> #</a:t>
            </a:r>
            <a:r>
              <a:rPr lang="en-GB" sz="1600" b="0" dirty="0" err="1" smtClean="0">
                <a:solidFill>
                  <a:schemeClr val="tx1"/>
                </a:solidFill>
              </a:rPr>
              <a:t>parentsupport</a:t>
            </a:r>
            <a:endParaRPr lang="en-GB" sz="1600" b="0" dirty="0" smtClean="0">
              <a:solidFill>
                <a:schemeClr val="tx1"/>
              </a:solidFill>
            </a:endParaRPr>
          </a:p>
          <a:p>
            <a:r>
              <a:rPr lang="en-GB" sz="1600" b="0" dirty="0" smtClean="0">
                <a:solidFill>
                  <a:schemeClr val="tx1"/>
                </a:solidFill>
              </a:rPr>
              <a:t>Hey parents, @</a:t>
            </a:r>
            <a:r>
              <a:rPr lang="en-GB" sz="1600" b="0" dirty="0" err="1" smtClean="0">
                <a:solidFill>
                  <a:schemeClr val="tx1"/>
                </a:solidFill>
              </a:rPr>
              <a:t>mywowscotland</a:t>
            </a:r>
            <a:r>
              <a:rPr lang="en-GB" sz="1600" b="0" dirty="0" smtClean="0">
                <a:solidFill>
                  <a:schemeClr val="tx1"/>
                </a:solidFill>
              </a:rPr>
              <a:t> can help you help your child at #</a:t>
            </a:r>
            <a:r>
              <a:rPr lang="en-GB" sz="1600" b="0" dirty="0" err="1" smtClean="0">
                <a:solidFill>
                  <a:schemeClr val="tx1"/>
                </a:solidFill>
              </a:rPr>
              <a:t>subjectchoices</a:t>
            </a:r>
            <a:r>
              <a:rPr lang="en-GB" sz="1600" b="0" dirty="0" smtClean="0">
                <a:solidFill>
                  <a:schemeClr val="tx1"/>
                </a:solidFill>
              </a:rPr>
              <a:t> time! </a:t>
            </a:r>
            <a:r>
              <a:rPr lang="en-GB" sz="1600" b="0" dirty="0" smtClean="0">
                <a:solidFill>
                  <a:schemeClr val="tx1"/>
                </a:solidFill>
                <a:hlinkClick r:id="rId3"/>
              </a:rPr>
              <a:t>https://goo.gl/ey4Xmo</a:t>
            </a:r>
            <a:r>
              <a:rPr lang="en-GB" sz="1600" b="0" dirty="0" smtClean="0">
                <a:solidFill>
                  <a:schemeClr val="tx1"/>
                </a:solidFill>
              </a:rPr>
              <a:t> </a:t>
            </a:r>
          </a:p>
          <a:p>
            <a:r>
              <a:rPr lang="en-GB" sz="1600" b="0" dirty="0" smtClean="0">
                <a:solidFill>
                  <a:schemeClr val="tx1"/>
                </a:solidFill>
              </a:rPr>
              <a:t> Parents, your school Careers Adviser is helping prepare your child for #</a:t>
            </a:r>
            <a:r>
              <a:rPr lang="en-GB" sz="1600" b="0" dirty="0" err="1" smtClean="0">
                <a:solidFill>
                  <a:schemeClr val="tx1"/>
                </a:solidFill>
              </a:rPr>
              <a:t>subjectchoices</a:t>
            </a:r>
            <a:r>
              <a:rPr lang="en-GB" sz="1600" b="0" dirty="0" smtClean="0">
                <a:solidFill>
                  <a:schemeClr val="tx1"/>
                </a:solidFill>
              </a:rPr>
              <a:t>. Find out how at: </a:t>
            </a:r>
            <a:r>
              <a:rPr lang="en-GB" sz="1600" b="0" dirty="0" smtClean="0">
                <a:solidFill>
                  <a:schemeClr val="tx1"/>
                </a:solidFill>
                <a:hlinkClick r:id="rId3"/>
              </a:rPr>
              <a:t>https://goo.gl/ey4Xmo</a:t>
            </a:r>
            <a:r>
              <a:rPr lang="en-GB" sz="1600" b="0" dirty="0" smtClean="0">
                <a:solidFill>
                  <a:schemeClr val="tx1"/>
                </a:solidFill>
              </a:rPr>
              <a:t> </a:t>
            </a:r>
          </a:p>
          <a:p>
            <a:pPr>
              <a:lnSpc>
                <a:spcPct val="150000"/>
              </a:lnSpc>
              <a:buNone/>
            </a:pPr>
            <a:endParaRPr lang="en-GB" sz="1600" b="0" dirty="0" smtClean="0">
              <a:solidFill>
                <a:schemeClr val="tx1"/>
              </a:solidFill>
            </a:endParaRPr>
          </a:p>
          <a:p>
            <a:endParaRPr lang="en-GB" b="0" dirty="0"/>
          </a:p>
        </p:txBody>
      </p:sp>
      <p:sp>
        <p:nvSpPr>
          <p:cNvPr id="4" name="Rectangle 3"/>
          <p:cNvSpPr/>
          <p:nvPr/>
        </p:nvSpPr>
        <p:spPr>
          <a:xfrm>
            <a:off x="602067" y="1822119"/>
            <a:ext cx="7315201" cy="584775"/>
          </a:xfrm>
          <a:prstGeom prst="rect">
            <a:avLst/>
          </a:prstGeom>
        </p:spPr>
        <p:txBody>
          <a:bodyPr wrap="square">
            <a:spAutoFit/>
          </a:bodyPr>
          <a:lstStyle/>
          <a:p>
            <a:r>
              <a:rPr lang="en-GB" sz="1600" dirty="0" smtClean="0">
                <a:solidFill>
                  <a:srgbClr val="006072"/>
                </a:solidFill>
              </a:rPr>
              <a:t>Copy and paste the text below to create a post. You can choose from one of the GIFs or images on slides nine and 10 to accompany the posts.</a:t>
            </a:r>
            <a:endParaRPr lang="en-GB" sz="1600" dirty="0">
              <a:solidFill>
                <a:srgbClr val="006072"/>
              </a:solidFill>
            </a:endParaRPr>
          </a:p>
        </p:txBody>
      </p:sp>
      <p:sp>
        <p:nvSpPr>
          <p:cNvPr id="5" name="Rectangle 4"/>
          <p:cNvSpPr/>
          <p:nvPr/>
        </p:nvSpPr>
        <p:spPr>
          <a:xfrm>
            <a:off x="616279" y="1523411"/>
            <a:ext cx="2146742" cy="369332"/>
          </a:xfrm>
          <a:prstGeom prst="rect">
            <a:avLst/>
          </a:prstGeom>
        </p:spPr>
        <p:txBody>
          <a:bodyPr wrap="none">
            <a:spAutoFit/>
          </a:bodyPr>
          <a:lstStyle/>
          <a:p>
            <a:r>
              <a:rPr lang="en-GB" b="1" dirty="0" smtClean="0">
                <a:solidFill>
                  <a:srgbClr val="006072"/>
                </a:solidFill>
              </a:rPr>
              <a:t>How you can help</a:t>
            </a:r>
            <a:endParaRPr lang="en-GB" dirty="0"/>
          </a:p>
        </p:txBody>
      </p:sp>
      <p:pic>
        <p:nvPicPr>
          <p:cNvPr id="6" name="Picture 1" descr="d:\Users\mckendrickl\Downloads\Lol_exclam.png"/>
          <p:cNvPicPr>
            <a:picLocks noChangeAspect="1" noChangeArrowheads="1"/>
          </p:cNvPicPr>
          <p:nvPr/>
        </p:nvPicPr>
        <p:blipFill>
          <a:blip r:embed="rId4" cstate="print"/>
          <a:srcRect/>
          <a:stretch>
            <a:fillRect/>
          </a:stretch>
        </p:blipFill>
        <p:spPr bwMode="auto">
          <a:xfrm>
            <a:off x="172557" y="1228504"/>
            <a:ext cx="504826" cy="5048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485" y="-188285"/>
            <a:ext cx="7515625" cy="1143000"/>
          </a:xfrm>
        </p:spPr>
        <p:txBody>
          <a:bodyPr/>
          <a:lstStyle/>
          <a:p>
            <a:r>
              <a:rPr lang="en-GB" sz="4500" dirty="0" smtClean="0"/>
              <a:t>Social media GIFs</a:t>
            </a:r>
            <a:endParaRPr lang="en-GB" sz="4500" dirty="0"/>
          </a:p>
        </p:txBody>
      </p:sp>
      <p:graphicFrame>
        <p:nvGraphicFramePr>
          <p:cNvPr id="6" name="Object 5"/>
          <p:cNvGraphicFramePr>
            <a:graphicFrameLocks noChangeAspect="1"/>
          </p:cNvGraphicFramePr>
          <p:nvPr/>
        </p:nvGraphicFramePr>
        <p:xfrm>
          <a:off x="4914899" y="3109913"/>
          <a:ext cx="1134533" cy="957262"/>
        </p:xfrm>
        <a:graphic>
          <a:graphicData uri="http://schemas.openxmlformats.org/presentationml/2006/ole">
            <p:oleObj spid="_x0000_s1027" name="Packager Shell Object" showAsIcon="1" r:id="rId3" imgW="914400" imgH="771480" progId="Package">
              <p:embed/>
            </p:oleObj>
          </a:graphicData>
        </a:graphic>
      </p:graphicFrame>
      <p:graphicFrame>
        <p:nvGraphicFramePr>
          <p:cNvPr id="7" name="Object 6"/>
          <p:cNvGraphicFramePr>
            <a:graphicFrameLocks noChangeAspect="1"/>
          </p:cNvGraphicFramePr>
          <p:nvPr/>
        </p:nvGraphicFramePr>
        <p:xfrm>
          <a:off x="5029200" y="5148264"/>
          <a:ext cx="965200" cy="814386"/>
        </p:xfrm>
        <a:graphic>
          <a:graphicData uri="http://schemas.openxmlformats.org/presentationml/2006/ole">
            <p:oleObj spid="_x0000_s1028" name="Packager Shell Object" showAsIcon="1" r:id="rId4" imgW="914400" imgH="771480" progId="Package">
              <p:embed/>
            </p:oleObj>
          </a:graphicData>
        </a:graphic>
      </p:graphicFrame>
      <p:pic>
        <p:nvPicPr>
          <p:cNvPr id="1029" name="Picture 5" descr="d:\Users\mckendrickl\Desktop\The Big Five gif TW.gif"/>
          <p:cNvPicPr>
            <a:picLocks noChangeAspect="1" noChangeArrowheads="1" noCrop="1"/>
          </p:cNvPicPr>
          <p:nvPr/>
        </p:nvPicPr>
        <p:blipFill>
          <a:blip r:embed="rId5" cstate="print"/>
          <a:srcRect/>
          <a:stretch>
            <a:fillRect/>
          </a:stretch>
        </p:blipFill>
        <p:spPr bwMode="auto">
          <a:xfrm>
            <a:off x="781050" y="2376487"/>
            <a:ext cx="3743325" cy="1871663"/>
          </a:xfrm>
          <a:prstGeom prst="rect">
            <a:avLst/>
          </a:prstGeom>
          <a:noFill/>
        </p:spPr>
      </p:pic>
      <p:pic>
        <p:nvPicPr>
          <p:cNvPr id="1030" name="Picture 6" descr="d:\Users\mckendrickl\Desktop\Tools for the job gif TW.gif"/>
          <p:cNvPicPr>
            <a:picLocks noChangeAspect="1" noChangeArrowheads="1" noCrop="1"/>
          </p:cNvPicPr>
          <p:nvPr/>
        </p:nvPicPr>
        <p:blipFill>
          <a:blip r:embed="rId6" cstate="print"/>
          <a:srcRect/>
          <a:stretch>
            <a:fillRect/>
          </a:stretch>
        </p:blipFill>
        <p:spPr bwMode="auto">
          <a:xfrm>
            <a:off x="790575" y="4443413"/>
            <a:ext cx="3771902" cy="1885951"/>
          </a:xfrm>
          <a:prstGeom prst="rect">
            <a:avLst/>
          </a:prstGeom>
          <a:noFill/>
        </p:spPr>
      </p:pic>
      <p:sp>
        <p:nvSpPr>
          <p:cNvPr id="17" name="TextBox 16"/>
          <p:cNvSpPr txBox="1"/>
          <p:nvPr/>
        </p:nvSpPr>
        <p:spPr>
          <a:xfrm>
            <a:off x="626435" y="1425871"/>
            <a:ext cx="7362825" cy="830997"/>
          </a:xfrm>
          <a:prstGeom prst="rect">
            <a:avLst/>
          </a:prstGeom>
          <a:noFill/>
        </p:spPr>
        <p:txBody>
          <a:bodyPr wrap="square" rtlCol="0">
            <a:spAutoFit/>
          </a:bodyPr>
          <a:lstStyle/>
          <a:p>
            <a:r>
              <a:rPr lang="en-GB" sz="1600" dirty="0" smtClean="0">
                <a:solidFill>
                  <a:srgbClr val="006072"/>
                </a:solidFill>
              </a:rPr>
              <a:t>1. Double click the ‘GIF image’ icon to the right of the image</a:t>
            </a:r>
          </a:p>
          <a:p>
            <a:r>
              <a:rPr lang="en-GB" sz="1600" dirty="0" smtClean="0">
                <a:solidFill>
                  <a:srgbClr val="006072"/>
                </a:solidFill>
              </a:rPr>
              <a:t>2. Right click on the GIF in your browser and save to your desktop</a:t>
            </a:r>
          </a:p>
          <a:p>
            <a:r>
              <a:rPr lang="en-GB" sz="1600" dirty="0" smtClean="0">
                <a:solidFill>
                  <a:srgbClr val="006072"/>
                </a:solidFill>
              </a:rPr>
              <a:t>3. Upload a relevant graphic to social media to accompany your post text</a:t>
            </a:r>
            <a:endParaRPr lang="en-GB" sz="1600" dirty="0">
              <a:solidFill>
                <a:srgbClr val="006072"/>
              </a:solidFill>
            </a:endParaRPr>
          </a:p>
        </p:txBody>
      </p:sp>
      <p:pic>
        <p:nvPicPr>
          <p:cNvPr id="14" name="Picture 1" descr="d:\Users\mckendrickl\Downloads\Lol_exclam.png"/>
          <p:cNvPicPr>
            <a:picLocks noChangeAspect="1" noChangeArrowheads="1"/>
          </p:cNvPicPr>
          <p:nvPr/>
        </p:nvPicPr>
        <p:blipFill>
          <a:blip r:embed="rId7" cstate="print"/>
          <a:srcRect/>
          <a:stretch>
            <a:fillRect/>
          </a:stretch>
        </p:blipFill>
        <p:spPr bwMode="auto">
          <a:xfrm>
            <a:off x="152400" y="809625"/>
            <a:ext cx="504826" cy="504826"/>
          </a:xfrm>
          <a:prstGeom prst="rect">
            <a:avLst/>
          </a:prstGeom>
          <a:noFill/>
        </p:spPr>
      </p:pic>
      <p:sp>
        <p:nvSpPr>
          <p:cNvPr id="15" name="Rectangle 14"/>
          <p:cNvSpPr/>
          <p:nvPr/>
        </p:nvSpPr>
        <p:spPr>
          <a:xfrm>
            <a:off x="606533" y="1011497"/>
            <a:ext cx="2146742" cy="369332"/>
          </a:xfrm>
          <a:prstGeom prst="rect">
            <a:avLst/>
          </a:prstGeom>
        </p:spPr>
        <p:txBody>
          <a:bodyPr wrap="none">
            <a:spAutoFit/>
          </a:bodyPr>
          <a:lstStyle/>
          <a:p>
            <a:r>
              <a:rPr lang="en-GB" b="1" dirty="0" smtClean="0">
                <a:solidFill>
                  <a:srgbClr val="006072"/>
                </a:solidFill>
              </a:rPr>
              <a:t>How you can help</a:t>
            </a:r>
            <a:endParaRPr lang="en-GB" dirty="0"/>
          </a:p>
        </p:txBody>
      </p:sp>
    </p:spTree>
  </p:cSld>
  <p:clrMapOvr>
    <a:masterClrMapping/>
  </p:clrMapOvr>
</p:sld>
</file>

<file path=ppt/theme/theme1.xml><?xml version="1.0" encoding="utf-8"?>
<a:theme xmlns:a="http://schemas.openxmlformats.org/drawingml/2006/main" name="Ambassador toolkit">
  <a:themeElements>
    <a:clrScheme name="SDS PowerPoint">
      <a:dk1>
        <a:srgbClr val="000000"/>
      </a:dk1>
      <a:lt1>
        <a:srgbClr val="FFFFFF"/>
      </a:lt1>
      <a:dk2>
        <a:srgbClr val="006072"/>
      </a:dk2>
      <a:lt2>
        <a:srgbClr val="00A1AF"/>
      </a:lt2>
      <a:accent1>
        <a:srgbClr val="F99B1C"/>
      </a:accent1>
      <a:accent2>
        <a:srgbClr val="006373"/>
      </a:accent2>
      <a:accent3>
        <a:srgbClr val="9BBB59"/>
      </a:accent3>
      <a:accent4>
        <a:srgbClr val="8064A2"/>
      </a:accent4>
      <a:accent5>
        <a:srgbClr val="4BACC6"/>
      </a:accent5>
      <a:accent6>
        <a:srgbClr val="F79646"/>
      </a:accent6>
      <a:hlink>
        <a:srgbClr val="F99B1C"/>
      </a:hlink>
      <a:folHlink>
        <a:srgbClr val="F99B1C"/>
      </a:folHlink>
    </a:clrScheme>
    <a:fontScheme name="SD Scot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6a86dc4b-94a2-41c6-ac04-738aee2ee8e3">PowerPoint</Document_x0020_Type>
    <Description0 xmlns="6a86dc4b-94a2-41c6-ac04-738aee2ee8e3">NOTE: Please save to your desktop before editing. Slides can be removed or duplicated as required.</Description0>
    <Order0 xmlns="6a86dc4b-94a2-41c6-ac04-738aee2ee8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FD61CF628F844FB14B0ABE56A9D3C7" ma:contentTypeVersion="4" ma:contentTypeDescription="Create a new document." ma:contentTypeScope="" ma:versionID="62f78ec8726e747ffffa192c316951a7">
  <xsd:schema xmlns:xsd="http://www.w3.org/2001/XMLSchema" xmlns:xs="http://www.w3.org/2001/XMLSchema" xmlns:p="http://schemas.microsoft.com/office/2006/metadata/properties" xmlns:ns2="6a86dc4b-94a2-41c6-ac04-738aee2ee8e3" targetNamespace="http://schemas.microsoft.com/office/2006/metadata/properties" ma:root="true" ma:fieldsID="eac03d0fec50f6cf37ebc0f11ba67d67" ns2:_="">
    <xsd:import namespace="6a86dc4b-94a2-41c6-ac04-738aee2ee8e3"/>
    <xsd:element name="properties">
      <xsd:complexType>
        <xsd:sequence>
          <xsd:element name="documentManagement">
            <xsd:complexType>
              <xsd:all>
                <xsd:element ref="ns2:Description0" minOccurs="0"/>
                <xsd:element ref="ns2:Document_x0020_Type"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6dc4b-94a2-41c6-ac04-738aee2ee8e3"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Document_x0020_Type" ma:index="9" nillable="true" ma:displayName="Document Type" ma:internalName="Document_x0020_Type">
      <xsd:simpleType>
        <xsd:restriction base="dms:Text">
          <xsd:maxLength value="255"/>
        </xsd:restriction>
      </xsd:simpleType>
    </xsd:element>
    <xsd:element name="Order0" ma:index="10"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4220C-89A1-4B9F-A188-09C8B8553243}">
  <ds:schemaRefs>
    <ds:schemaRef ds:uri="http://schemas.microsoft.com/sharepoint/v3/contenttype/forms"/>
  </ds:schemaRefs>
</ds:datastoreItem>
</file>

<file path=customXml/itemProps2.xml><?xml version="1.0" encoding="utf-8"?>
<ds:datastoreItem xmlns:ds="http://schemas.openxmlformats.org/officeDocument/2006/customXml" ds:itemID="{55A87E67-35D1-4697-9E38-ECD5F81B836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6a86dc4b-94a2-41c6-ac04-738aee2ee8e3"/>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47091A01-AF94-4B26-9670-30E6403442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86dc4b-94a2-41c6-ac04-738aee2ee8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Ambassador toolkit</Template>
  <TotalTime>865</TotalTime>
  <Words>1103</Words>
  <Application>Microsoft Office PowerPoint</Application>
  <PresentationFormat>On-screen Show (4:3)</PresentationFormat>
  <Paragraphs>99</Paragraphs>
  <Slides>13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Ambassador toolkit</vt:lpstr>
      <vt:lpstr>Packager Shell Object</vt:lpstr>
      <vt:lpstr>My World of Work School Ambassador Subject Choices Toolkit </vt:lpstr>
      <vt:lpstr>Getting ready to choose subjects </vt:lpstr>
      <vt:lpstr>Careers Adviser resources </vt:lpstr>
      <vt:lpstr>Posters and plasma advert </vt:lpstr>
      <vt:lpstr>Getting prepared through My World of Work</vt:lpstr>
      <vt:lpstr>Social media suggested posts</vt:lpstr>
      <vt:lpstr>Social media suggested posts</vt:lpstr>
      <vt:lpstr>Social media suggested posts</vt:lpstr>
      <vt:lpstr>Social media GIFs</vt:lpstr>
      <vt:lpstr>Social media images</vt:lpstr>
      <vt:lpstr>School website</vt:lpstr>
      <vt:lpstr>My World of Work School Ambassador profile picture </vt:lpstr>
      <vt:lpstr>Extra help</vt:lpstr>
    </vt:vector>
  </TitlesOfParts>
  <Company>Skills Development Scotland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World of Work Ambassador promotional toolkit</dc:title>
  <dc:creator>mckendrickl</dc:creator>
  <cp:lastModifiedBy>mccalla</cp:lastModifiedBy>
  <cp:revision>87</cp:revision>
  <dcterms:created xsi:type="dcterms:W3CDTF">2017-11-20T12:29:11Z</dcterms:created>
  <dcterms:modified xsi:type="dcterms:W3CDTF">2017-12-08T10:30:21Z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0x01010085FD61CF628F844FB14B0ABE56A9D3C7</vt:lpwstr>
  </property>
  <property fmtid="{D5CDD505-2E9C-101B-9397-08002B2CF9AE}" pid="3" name="TaxKeyword">
    <vt:lpwstr/>
  </property>
  <property fmtid="{D5CDD505-2E9C-101B-9397-08002B2CF9AE}" pid="4" name="InformationClassification">
    <vt:lpwstr/>
  </property>
  <property fmtid="{D5CDD505-2E9C-101B-9397-08002B2CF9AE}" pid="5" name="EDRMSRegion">
    <vt:lpwstr/>
  </property>
  <property fmtid="{D5CDD505-2E9C-101B-9397-08002B2CF9AE}" pid="6" name="EDRMSBCS">
    <vt:lpwstr/>
  </property>
</Properties>
</file>