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9" r:id="rId5"/>
  </p:sldMasterIdLst>
  <p:notesMasterIdLst>
    <p:notesMasterId r:id="rId14"/>
  </p:notesMasterIdLst>
  <p:handoutMasterIdLst>
    <p:handoutMasterId r:id="rId15"/>
  </p:handoutMasterIdLst>
  <p:sldIdLst>
    <p:sldId id="256" r:id="rId6"/>
    <p:sldId id="257" r:id="rId7"/>
    <p:sldId id="269" r:id="rId8"/>
    <p:sldId id="258" r:id="rId9"/>
    <p:sldId id="266" r:id="rId10"/>
    <p:sldId id="267" r:id="rId11"/>
    <p:sldId id="268" r:id="rId12"/>
    <p:sldId id="264"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54">
          <p15:clr>
            <a:srgbClr val="A4A3A4"/>
          </p15:clr>
        </p15:guide>
        <p15:guide id="2" pos="287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590E5"/>
    <a:srgbClr val="016373"/>
    <a:srgbClr val="FFFFFF"/>
    <a:srgbClr val="92AF2B"/>
    <a:srgbClr val="859E2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0430" autoAdjust="0"/>
  </p:normalViewPr>
  <p:slideViewPr>
    <p:cSldViewPr snapToGrid="0" snapToObjects="1" showGuides="1">
      <p:cViewPr varScale="1">
        <p:scale>
          <a:sx n="78" d="100"/>
          <a:sy n="78" d="100"/>
        </p:scale>
        <p:origin x="-1854" y="-90"/>
      </p:cViewPr>
      <p:guideLst>
        <p:guide orient="horz" pos="2127"/>
        <p:guide pos="3011"/>
      </p:guideLst>
    </p:cSldViewPr>
  </p:slideViewPr>
  <p:outlineViewPr>
    <p:cViewPr>
      <p:scale>
        <a:sx n="33" d="100"/>
        <a:sy n="33" d="100"/>
      </p:scale>
      <p:origin x="0" y="1188"/>
    </p:cViewPr>
  </p:outlineViewPr>
  <p:notesTextViewPr>
    <p:cViewPr>
      <p:scale>
        <a:sx n="100" d="100"/>
        <a:sy n="100" d="100"/>
      </p:scale>
      <p:origin x="0" y="0"/>
    </p:cViewPr>
  </p:notesTextViewPr>
  <p:notesViewPr>
    <p:cSldViewPr snapToGrid="0" snapToObjects="1">
      <p:cViewPr>
        <p:scale>
          <a:sx n="70" d="100"/>
          <a:sy n="70" d="100"/>
        </p:scale>
        <p:origin x="-3474" y="-52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D481EE-E471-42D0-8EAE-62C2E6606DFF}" type="datetimeFigureOut">
              <a:rPr lang="en-GB" smtClean="0"/>
              <a:pPr/>
              <a:t>18/04/2017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E7DE97-459E-4219-AAC8-A0B219B10667}" type="slidenum">
              <a:rPr lang="en-GB" smtClean="0"/>
              <a:pPr/>
              <a:t>‹#›</a:t>
            </a:fld>
            <a:endParaRPr lang="en-GB"/>
          </a:p>
        </p:txBody>
      </p:sp>
    </p:spTree>
    <p:extLst>
      <p:ext uri="{BB962C8B-B14F-4D97-AF65-F5344CB8AC3E}">
        <p14:creationId xmlns="" xmlns:p14="http://schemas.microsoft.com/office/powerpoint/2010/main" val="409847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E3CCEA-15EF-4953-8CC3-3BFA0850EE24}" type="datetimeFigureOut">
              <a:rPr lang="en-GB" smtClean="0"/>
              <a:pPr/>
              <a:t>18/04/2017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183548-95A3-497A-82CE-EDC60EA03BD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myworldofwork.co.uk/getting-job/interview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myworldofwork.co.uk/myinterviewtool/star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Mock interview</a:t>
            </a:r>
            <a:r>
              <a:rPr lang="en-GB" b="1" baseline="0" dirty="0" smtClean="0"/>
              <a:t> activity</a:t>
            </a:r>
          </a:p>
          <a:p>
            <a:endParaRPr lang="en-GB" b="1" baseline="0" dirty="0" smtClean="0"/>
          </a:p>
          <a:p>
            <a:r>
              <a:rPr lang="en-GB" b="0" baseline="0" dirty="0" smtClean="0"/>
              <a:t>The purpose of this activity is to prepare for and participate in a mock interview.</a:t>
            </a:r>
          </a:p>
          <a:p>
            <a:endParaRPr lang="en-GB" b="0" baseline="0" dirty="0" smtClean="0"/>
          </a:p>
          <a:p>
            <a:r>
              <a:rPr lang="en-GB" b="0" baseline="0" dirty="0" smtClean="0"/>
              <a:t>Introduce the session:</a:t>
            </a:r>
          </a:p>
          <a:p>
            <a:endParaRPr lang="en-GB" b="0" baseline="0" dirty="0" smtClean="0"/>
          </a:p>
          <a:p>
            <a:r>
              <a:rPr lang="en-GB" b="0" baseline="0" dirty="0" smtClean="0"/>
              <a:t>In this activity you will prepare for and take part in a mock interview. Today we will learn about interview do’s and don'ts, take part in an interview role play and prepare answers to questions for the mock interview. In the next lesson we will take turns in groups </a:t>
            </a:r>
            <a:r>
              <a:rPr lang="en-GB" dirty="0" smtClean="0"/>
              <a:t>at</a:t>
            </a:r>
            <a:r>
              <a:rPr lang="en-GB" b="0" baseline="0" dirty="0" smtClean="0"/>
              <a:t> being the interviewee, the interviewer and evaluating interviews.</a:t>
            </a:r>
          </a:p>
        </p:txBody>
      </p:sp>
      <p:sp>
        <p:nvSpPr>
          <p:cNvPr id="4" name="Slide Number Placeholder 3"/>
          <p:cNvSpPr>
            <a:spLocks noGrp="1"/>
          </p:cNvSpPr>
          <p:nvPr>
            <p:ph type="sldNum" sz="quarter" idx="10"/>
          </p:nvPr>
        </p:nvSpPr>
        <p:spPr/>
        <p:txBody>
          <a:bodyPr/>
          <a:lstStyle/>
          <a:p>
            <a:fld id="{CF183548-95A3-497A-82CE-EDC60EA03BD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dirty="0" smtClean="0"/>
              <a:t>Learning intention and success criteria </a:t>
            </a:r>
          </a:p>
          <a:p>
            <a:endParaRPr lang="en-GB" dirty="0" smtClean="0"/>
          </a:p>
          <a:p>
            <a:r>
              <a:rPr lang="en-GB" sz="1200" dirty="0" smtClean="0"/>
              <a:t>Go over the learning</a:t>
            </a:r>
            <a:r>
              <a:rPr lang="en-GB" sz="1200" baseline="0" dirty="0" smtClean="0"/>
              <a:t> intention and success criteria with the class.</a:t>
            </a:r>
          </a:p>
          <a:p>
            <a:endParaRPr lang="en-GB"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These can be adapted to suit the needs of your pupils and can be used as the basis for discussion</a:t>
            </a:r>
            <a:r>
              <a:rPr lang="en-GB" sz="1200" kern="1200" dirty="0" smtClean="0">
                <a:solidFill>
                  <a:schemeClr val="tx1"/>
                </a:solidFill>
                <a:latin typeface="+mn-lt"/>
                <a:ea typeface="+mn-ea"/>
                <a:cs typeface="+mn-cs"/>
              </a:rPr>
              <a:t>. </a:t>
            </a:r>
            <a:endParaRPr lang="en-GB" sz="1200" kern="120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To edit the information</a:t>
            </a:r>
            <a:r>
              <a:rPr lang="en-GB" sz="1200" kern="1200" baseline="0" dirty="0" smtClean="0">
                <a:solidFill>
                  <a:schemeClr val="tx1"/>
                </a:solidFill>
                <a:latin typeface="+mn-lt"/>
                <a:ea typeface="+mn-ea"/>
                <a:cs typeface="+mn-cs"/>
              </a:rPr>
              <a:t> on the slide click on the slide and edit the text box.</a:t>
            </a:r>
            <a:endParaRPr lang="en-GB" sz="1200"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CF183548-95A3-497A-82CE-EDC60EA03BD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Lesson 1: Mock interview preparation</a:t>
            </a:r>
          </a:p>
          <a:p>
            <a:endParaRPr lang="en-GB" b="1" dirty="0" smtClean="0"/>
          </a:p>
          <a:p>
            <a:r>
              <a:rPr lang="en-GB" b="1" dirty="0" smtClean="0"/>
              <a:t>Introduction</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Use the information on the slide to introduce the benefits of completing a mock interview.</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F183548-95A3-497A-82CE-EDC60EA03BD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mn-lt"/>
                <a:ea typeface="+mn-ea"/>
                <a:cs typeface="+mn-cs"/>
              </a:rPr>
              <a:t>Interview role play</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Ask pupils to pair up</a:t>
            </a:r>
          </a:p>
          <a:p>
            <a:pPr lvl="0">
              <a:buFont typeface="Arial" pitchFamily="34" charset="0"/>
              <a:buChar char="•"/>
            </a:pPr>
            <a:r>
              <a:rPr lang="en-US" sz="1200" kern="1200" dirty="0" smtClean="0">
                <a:solidFill>
                  <a:schemeClr val="tx1"/>
                </a:solidFill>
                <a:latin typeface="+mn-lt"/>
                <a:ea typeface="+mn-ea"/>
                <a:cs typeface="+mn-cs"/>
              </a:rPr>
              <a:t> Issue half the pairs with Mock interview: Script 1 and the other half with Mock interview: Script 2</a:t>
            </a:r>
            <a:endParaRPr lang="en-GB"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Pairs should decide who will be the interviewer and who will be the interviewee</a:t>
            </a:r>
            <a:endParaRPr lang="en-GB" sz="1200" kern="1200" dirty="0" smtClean="0">
              <a:solidFill>
                <a:schemeClr val="tx1"/>
              </a:solidFill>
              <a:latin typeface="+mn-lt"/>
              <a:ea typeface="+mn-ea"/>
              <a:cs typeface="+mn-cs"/>
            </a:endParaRPr>
          </a:p>
          <a:p>
            <a:pPr lvl="0">
              <a:buFont typeface="Arial" pitchFamily="34" charset="0"/>
              <a:buChar char="•"/>
            </a:pPr>
            <a:r>
              <a:rPr lang="en-GB"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Ask each pair with Script 1 to group together with a pair who have Script 2</a:t>
            </a:r>
          </a:p>
          <a:p>
            <a:pPr lvl="0">
              <a:buFont typeface="Arial" pitchFamily="34" charset="0"/>
              <a:buChar char="•"/>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Pair one should read their script aloud while pair two take notes on the answers given and overall interview performance</a:t>
            </a:r>
            <a:endParaRPr lang="en-GB" sz="1200" kern="1200" dirty="0" smtClean="0">
              <a:solidFill>
                <a:schemeClr val="tx1"/>
              </a:solidFill>
              <a:latin typeface="+mn-lt"/>
              <a:ea typeface="+mn-ea"/>
              <a:cs typeface="+mn-cs"/>
            </a:endParaRPr>
          </a:p>
          <a:p>
            <a:pPr lvl="0">
              <a:buFont typeface="Arial" pitchFamily="34" charset="0"/>
              <a:buChar char="•"/>
            </a:pPr>
            <a:r>
              <a:rPr lang="en-GB"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Get feedback from the group on the questions asked and the answers given</a:t>
            </a:r>
            <a:endParaRPr lang="en-GB" sz="1200" kern="1200" dirty="0" smtClean="0">
              <a:solidFill>
                <a:schemeClr val="tx1"/>
              </a:solidFill>
              <a:latin typeface="+mn-lt"/>
              <a:ea typeface="+mn-ea"/>
              <a:cs typeface="+mn-cs"/>
            </a:endParaRPr>
          </a:p>
          <a:p>
            <a:pPr lvl="0">
              <a:buFont typeface="Arial" pitchFamily="34" charset="0"/>
              <a:buChar char="•"/>
            </a:pPr>
            <a:r>
              <a:rPr lang="en-GB"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Repeat this exercise for pair two</a:t>
            </a:r>
          </a:p>
          <a:p>
            <a:pPr lvl="0">
              <a:buFont typeface="Arial" pitchFamily="34" charset="0"/>
              <a:buChar cha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latin typeface="+mn-lt"/>
                <a:ea typeface="+mn-ea"/>
                <a:cs typeface="+mn-cs"/>
              </a:rPr>
              <a:t>Facilitate a whole class discussion around the difference between the two scripts. Who do they think would be the better person for the job in each group? Why? What did this person do well? What impressions would these answers give the employer?</a:t>
            </a:r>
            <a:endParaRPr lang="en-GB" sz="1200" kern="1200" dirty="0" smtClean="0">
              <a:solidFill>
                <a:schemeClr val="tx1"/>
              </a:solidFill>
              <a:latin typeface="+mn-lt"/>
              <a:ea typeface="+mn-ea"/>
              <a:cs typeface="+mn-cs"/>
            </a:endParaRPr>
          </a:p>
          <a:p>
            <a:pPr lvl="0">
              <a:buFont typeface="Arial" pitchFamily="34" charset="0"/>
              <a:buNone/>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F183548-95A3-497A-82CE-EDC60EA03BD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mn-lt"/>
                <a:ea typeface="+mn-ea"/>
                <a:cs typeface="+mn-cs"/>
              </a:rPr>
              <a:t>Mock interview preparation</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Select a job advert from the Mock interview job ads download (this could be one for the whole group or individuals can pick one each)</a:t>
            </a:r>
            <a:endParaRPr lang="en-GB"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Ask the group to imagine that they are going for an interview for this position</a:t>
            </a:r>
            <a:endParaRPr lang="en-GB"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Ask pupils to visit the</a:t>
            </a:r>
            <a:r>
              <a:rPr lang="en-US" sz="1200" kern="1200" baseline="0" dirty="0" smtClean="0">
                <a:solidFill>
                  <a:schemeClr val="tx1"/>
                </a:solidFill>
                <a:latin typeface="+mn-lt"/>
                <a:ea typeface="+mn-ea"/>
                <a:cs typeface="+mn-cs"/>
              </a:rPr>
              <a:t> Interview top 10 </a:t>
            </a:r>
            <a:r>
              <a:rPr lang="en-US" sz="1200" kern="1200" dirty="0" smtClean="0">
                <a:solidFill>
                  <a:schemeClr val="tx1"/>
                </a:solidFill>
                <a:latin typeface="+mn-lt"/>
                <a:ea typeface="+mn-ea"/>
                <a:cs typeface="+mn-cs"/>
              </a:rPr>
              <a:t>on the My World of Work website for interview do’s and don’ts or go through this as</a:t>
            </a:r>
            <a:r>
              <a:rPr lang="en-US" sz="1200" kern="1200" baseline="0" dirty="0" smtClean="0">
                <a:solidFill>
                  <a:schemeClr val="tx1"/>
                </a:solidFill>
                <a:latin typeface="+mn-lt"/>
                <a:ea typeface="+mn-ea"/>
                <a:cs typeface="+mn-cs"/>
              </a:rPr>
              <a:t> a class </a:t>
            </a:r>
          </a:p>
          <a:p>
            <a:pPr lvl="0"/>
            <a:endParaRPr lang="en-US" dirty="0">
              <a:hlinkClick r:id="rId3"/>
            </a:endParaRPr>
          </a:p>
          <a:p>
            <a:pPr lvl="0"/>
            <a:r>
              <a:rPr lang="en-US" sz="1200" kern="1200" baseline="0" dirty="0" smtClean="0">
                <a:solidFill>
                  <a:schemeClr val="tx1"/>
                </a:solidFill>
                <a:latin typeface="+mn-lt"/>
                <a:ea typeface="+mn-ea"/>
                <a:cs typeface="+mn-cs"/>
                <a:hlinkClick r:id="rId3"/>
              </a:rPr>
              <a:t>https://www.myworldofwork.co.uk/getting-job/interviews</a:t>
            </a:r>
            <a:endParaRPr lang="en-US" sz="1200" kern="1200" baseline="0" dirty="0" smtClean="0">
              <a:solidFill>
                <a:schemeClr val="tx1"/>
              </a:solidFill>
              <a:latin typeface="+mn-lt"/>
              <a:ea typeface="+mn-ea"/>
              <a:cs typeface="+mn-cs"/>
            </a:endParaRPr>
          </a:p>
          <a:p>
            <a:pPr lvl="0">
              <a:buFont typeface="Arial" pitchFamily="34" charset="0"/>
              <a:buChar char="•"/>
            </a:pPr>
            <a:endParaRPr lang="en-US" sz="1200" kern="1200" baseline="0" dirty="0" smtClean="0">
              <a:solidFill>
                <a:schemeClr val="tx1"/>
              </a:solidFill>
              <a:latin typeface="+mn-lt"/>
              <a:ea typeface="+mn-ea"/>
              <a:cs typeface="+mn-cs"/>
            </a:endParaRPr>
          </a:p>
          <a:p>
            <a:pPr lvl="0">
              <a:buFont typeface="Arial" pitchFamily="34" charset="0"/>
              <a:buChar char="•"/>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Issue everyone with the potential interview questions (either as a full sheet or cut out as cards) and ask the class to prepare possible answers to these questions. This could be done as homework</a:t>
            </a:r>
            <a:endParaRPr lang="en-GB"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You may want to choose specific questions for them to prepare in advance</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F183548-95A3-497A-82CE-EDC60EA03BD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sz="1200" b="1" kern="1200" dirty="0" smtClean="0">
                <a:solidFill>
                  <a:schemeClr val="tx1"/>
                </a:solidFill>
                <a:latin typeface="+mn-lt"/>
                <a:ea typeface="+mn-ea"/>
                <a:cs typeface="+mn-cs"/>
              </a:rPr>
              <a:t>Lesson 2: The mock interview</a:t>
            </a:r>
          </a:p>
          <a:p>
            <a:pPr lvl="0"/>
            <a:endParaRPr lang="en-US" sz="1200" b="1"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Conduct the mock interview</a:t>
            </a:r>
          </a:p>
          <a:p>
            <a:pPr lvl="0"/>
            <a:endParaRPr lang="en-US"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Ask pupils to return to the pairs/groups they were in last lesson</a:t>
            </a:r>
            <a:endParaRPr lang="en-GB"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As before, each pair should take on the role of the interviewer and interviewee</a:t>
            </a:r>
            <a:endParaRPr lang="en-GB"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The interviewer should select a number of questions at random from the question sheet or card pack</a:t>
            </a:r>
          </a:p>
          <a:p>
            <a:pPr lvl="0">
              <a:buFont typeface="Arial" pitchFamily="34" charset="0"/>
              <a:buChar char="•"/>
            </a:pPr>
            <a:r>
              <a:rPr lang="en-US" dirty="0"/>
              <a:t> </a:t>
            </a:r>
            <a:r>
              <a:rPr lang="en-US" dirty="0" smtClean="0"/>
              <a:t> </a:t>
            </a:r>
            <a:r>
              <a:rPr lang="en-US" sz="1200" kern="1200" dirty="0" smtClean="0">
                <a:solidFill>
                  <a:schemeClr val="tx1"/>
                </a:solidFill>
                <a:latin typeface="+mn-lt"/>
                <a:ea typeface="+mn-ea"/>
                <a:cs typeface="+mn-cs"/>
              </a:rPr>
              <a:t>The interviewee should answer these questions, some of which they will have prepared for, others that will provide an element of surprise as in a real interview</a:t>
            </a:r>
            <a:endParaRPr lang="en-GB"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Whilst pair one are completing the mock interview, pair two should each complete an evaluation worksheet on the interviewee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 At the end of the interview the interviewee should complete a self-evaluation form</a:t>
            </a:r>
            <a:endParaRPr lang="en-GB"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Repeat this exercise for all members of the group</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To highlight different interview scenarios pupils could try this several times in different formats e.g. sitting back to back to replicate a telephone interview, in groups with one person as the interviewee and the rest as interviewers to simulate a panel interview and facing each other in pairs to replicate a one-to-one interview.</a:t>
            </a:r>
            <a:endParaRPr lang="en-GB"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This could also be tried using Skype, </a:t>
            </a:r>
            <a:r>
              <a:rPr lang="en-US" sz="1200" kern="1200" smtClean="0">
                <a:solidFill>
                  <a:schemeClr val="tx1"/>
                </a:solidFill>
                <a:latin typeface="+mn-lt"/>
                <a:ea typeface="+mn-ea"/>
                <a:cs typeface="+mn-cs"/>
              </a:rPr>
              <a:t>Face Time </a:t>
            </a:r>
            <a:r>
              <a:rPr lang="en-US" sz="1200" kern="1200" dirty="0" smtClean="0">
                <a:solidFill>
                  <a:schemeClr val="tx1"/>
                </a:solidFill>
                <a:latin typeface="+mn-lt"/>
                <a:ea typeface="+mn-ea"/>
                <a:cs typeface="+mn-cs"/>
              </a:rPr>
              <a:t>or Messenger if feasible, as these are an interview method used increasingly by employers.</a:t>
            </a:r>
          </a:p>
          <a:p>
            <a:pPr lvl="0"/>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If ICT facilities allow, filming the interviews would be beneficial. Individuals can then watch the videos back to support the self-evaluation and increase self-awareness.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F183548-95A3-497A-82CE-EDC60EA03BD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Self evaluation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Each pupil should read their evaluation sheets and discuss in their groups what they could do better next time and what worked well. </a:t>
            </a:r>
            <a:endParaRPr lang="en-GB"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Reinforce interview dos and don’ts.</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F183548-95A3-497A-82CE-EDC60EA03BD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Next steps</a:t>
            </a:r>
          </a:p>
          <a:p>
            <a:endParaRPr lang="en-GB" b="1" dirty="0" smtClean="0"/>
          </a:p>
          <a:p>
            <a:pPr lvl="0"/>
            <a:r>
              <a:rPr lang="en-US" sz="1200" kern="1200" dirty="0" smtClean="0">
                <a:solidFill>
                  <a:schemeClr val="tx1"/>
                </a:solidFill>
                <a:latin typeface="+mn-lt"/>
                <a:ea typeface="+mn-ea"/>
                <a:cs typeface="+mn-cs"/>
              </a:rPr>
              <a:t>Pupils can complete the My</a:t>
            </a:r>
            <a:r>
              <a:rPr lang="en-US" sz="1200" kern="1200" baseline="0" dirty="0" smtClean="0">
                <a:solidFill>
                  <a:schemeClr val="tx1"/>
                </a:solidFill>
                <a:latin typeface="+mn-lt"/>
                <a:ea typeface="+mn-ea"/>
                <a:cs typeface="+mn-cs"/>
              </a:rPr>
              <a:t> interview tool </a:t>
            </a:r>
            <a:r>
              <a:rPr lang="en-US" sz="1200" kern="1200" dirty="0" smtClean="0">
                <a:solidFill>
                  <a:schemeClr val="tx1"/>
                </a:solidFill>
                <a:latin typeface="+mn-lt"/>
                <a:ea typeface="+mn-ea"/>
                <a:cs typeface="+mn-cs"/>
              </a:rPr>
              <a:t>on My World of Work, a video based mock</a:t>
            </a:r>
            <a:r>
              <a:rPr lang="en-US" sz="1200" kern="1200" baseline="0" dirty="0" smtClean="0">
                <a:solidFill>
                  <a:schemeClr val="tx1"/>
                </a:solidFill>
                <a:latin typeface="+mn-lt"/>
                <a:ea typeface="+mn-ea"/>
                <a:cs typeface="+mn-cs"/>
              </a:rPr>
              <a:t> interview, to give them more practice.</a:t>
            </a:r>
          </a:p>
          <a:p>
            <a:pPr lvl="0"/>
            <a:endParaRPr lang="en-US" sz="1200" kern="1200" baseline="0" dirty="0" smtClean="0">
              <a:solidFill>
                <a:schemeClr val="tx1"/>
              </a:solidFill>
              <a:latin typeface="+mn-lt"/>
              <a:ea typeface="+mn-ea"/>
              <a:cs typeface="+mn-cs"/>
            </a:endParaRPr>
          </a:p>
          <a:p>
            <a:pPr lvl="0"/>
            <a:r>
              <a:rPr lang="en-US" dirty="0">
                <a:hlinkClick r:id="rId3"/>
              </a:rPr>
              <a:t>https://</a:t>
            </a:r>
            <a:r>
              <a:rPr lang="en-US" dirty="0" smtClean="0">
                <a:hlinkClick r:id="rId3"/>
              </a:rPr>
              <a:t>www.myworldofwork.co.uk/myinterviewtool/start</a:t>
            </a:r>
            <a:endParaRPr lang="en-US" dirty="0" smtClean="0"/>
          </a:p>
          <a:p>
            <a:pPr lvl="0"/>
            <a:endParaRPr lang="en-GB"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Invite local employers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to conduct mock interviews.</a:t>
            </a:r>
            <a:endParaRPr lang="en-GB" sz="1200" kern="1200" dirty="0" smtClean="0">
              <a:solidFill>
                <a:schemeClr val="tx1"/>
              </a:solidFill>
              <a:latin typeface="+mn-lt"/>
              <a:ea typeface="+mn-ea"/>
              <a:cs typeface="+mn-cs"/>
            </a:endParaRPr>
          </a:p>
          <a:p>
            <a:pPr lvl="0">
              <a:buFont typeface="Arial" pitchFamily="34" charset="0"/>
              <a:buNone/>
            </a:pPr>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Facilitate</a:t>
            </a:r>
            <a:r>
              <a:rPr lang="en-US" sz="1200" kern="1200" baseline="0" dirty="0" smtClean="0">
                <a:solidFill>
                  <a:schemeClr val="tx1"/>
                </a:solidFill>
                <a:latin typeface="+mn-lt"/>
                <a:ea typeface="+mn-ea"/>
                <a:cs typeface="+mn-cs"/>
              </a:rPr>
              <a:t> a d</a:t>
            </a:r>
            <a:r>
              <a:rPr lang="en-US" sz="1200" kern="1200" dirty="0" smtClean="0">
                <a:solidFill>
                  <a:schemeClr val="tx1"/>
                </a:solidFill>
                <a:latin typeface="+mn-lt"/>
                <a:ea typeface="+mn-ea"/>
                <a:cs typeface="+mn-cs"/>
              </a:rPr>
              <a:t>iscussion about nonverbal communication.</a:t>
            </a:r>
            <a:endParaRPr lang="en-GB" sz="1200" kern="1200" dirty="0" smtClean="0">
              <a:solidFill>
                <a:schemeClr val="tx1"/>
              </a:solidFill>
              <a:latin typeface="+mn-lt"/>
              <a:ea typeface="+mn-ea"/>
              <a:cs typeface="+mn-cs"/>
            </a:endParaRPr>
          </a:p>
          <a:p>
            <a:pPr lvl="0">
              <a:buFont typeface="Arial" pitchFamily="34" charset="0"/>
              <a:buNone/>
            </a:pPr>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Facilitate</a:t>
            </a:r>
            <a:r>
              <a:rPr lang="en-US" sz="1200" kern="1200" baseline="0" dirty="0" smtClean="0">
                <a:solidFill>
                  <a:schemeClr val="tx1"/>
                </a:solidFill>
                <a:latin typeface="+mn-lt"/>
                <a:ea typeface="+mn-ea"/>
                <a:cs typeface="+mn-cs"/>
              </a:rPr>
              <a:t> a discussion </a:t>
            </a:r>
            <a:r>
              <a:rPr lang="en-US" sz="1200" kern="1200" dirty="0" smtClean="0">
                <a:solidFill>
                  <a:schemeClr val="tx1"/>
                </a:solidFill>
                <a:latin typeface="+mn-lt"/>
                <a:ea typeface="+mn-ea"/>
                <a:cs typeface="+mn-cs"/>
              </a:rPr>
              <a:t>about what to wear to an interview. </a:t>
            </a:r>
            <a:endParaRPr lang="en-GB" sz="1200" kern="1200" dirty="0" smtClean="0">
              <a:solidFill>
                <a:schemeClr val="tx1"/>
              </a:solidFill>
              <a:latin typeface="+mn-lt"/>
              <a:ea typeface="+mn-ea"/>
              <a:cs typeface="+mn-cs"/>
            </a:endParaRPr>
          </a:p>
          <a:p>
            <a:endParaRPr lang="en-GB" b="1" dirty="0" smtClean="0"/>
          </a:p>
          <a:p>
            <a:endParaRPr lang="en-GB" dirty="0"/>
          </a:p>
        </p:txBody>
      </p:sp>
      <p:sp>
        <p:nvSpPr>
          <p:cNvPr id="4" name="Slide Number Placeholder 3"/>
          <p:cNvSpPr>
            <a:spLocks noGrp="1"/>
          </p:cNvSpPr>
          <p:nvPr>
            <p:ph type="sldNum" sz="quarter" idx="10"/>
          </p:nvPr>
        </p:nvSpPr>
        <p:spPr/>
        <p:txBody>
          <a:bodyPr/>
          <a:lstStyle/>
          <a:p>
            <a:fld id="{CF183548-95A3-497A-82CE-EDC60EA03BDA}"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www.myworldofwork.co.uk/"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lstStyle>
            <a:lvl1pPr>
              <a:defRPr>
                <a:solidFill>
                  <a:schemeClr val="bg1"/>
                </a:solidFill>
              </a:defRPr>
            </a:lvl1pPr>
          </a:lstStyle>
          <a:p>
            <a:r>
              <a:rPr lang="en-GB" dirty="0" smtClean="0"/>
              <a:t>Click to edit Master title style</a:t>
            </a:r>
            <a:endParaRPr lang="en-US" dirty="0"/>
          </a:p>
        </p:txBody>
      </p:sp>
      <p:pic>
        <p:nvPicPr>
          <p:cNvPr id="7" name="Picture 3"/>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74638" y="809625"/>
            <a:ext cx="1689100" cy="66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74638" y="1555750"/>
            <a:ext cx="8682037" cy="0"/>
          </a:xfrm>
          <a:prstGeom prst="line">
            <a:avLst/>
          </a:prstGeom>
          <a:ln w="127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7350566" y="1316402"/>
            <a:ext cx="1591733" cy="153888"/>
          </a:xfrm>
          <a:prstGeom prst="rect">
            <a:avLst/>
          </a:prstGeom>
          <a:noFill/>
        </p:spPr>
        <p:txBody>
          <a:bodyPr wrap="square" lIns="0" tIns="0" rIns="0" bIns="0" rtlCol="0">
            <a:spAutoFit/>
          </a:bodyPr>
          <a:lstStyle/>
          <a:p>
            <a:pPr algn="r"/>
            <a:r>
              <a:rPr lang="en-US" sz="1000" dirty="0" smtClean="0">
                <a:solidFill>
                  <a:srgbClr val="FFFFFF"/>
                </a:solidFill>
              </a:rPr>
              <a:t>Getting a job</a:t>
            </a:r>
            <a:endParaRPr lang="en-US" sz="1000" dirty="0">
              <a:solidFill>
                <a:srgbClr val="FFFFFF"/>
              </a:solidFill>
            </a:endParaRPr>
          </a:p>
        </p:txBody>
      </p:sp>
      <p:pic>
        <p:nvPicPr>
          <p:cNvPr id="19" name="Picture 18"/>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8605747" y="946133"/>
            <a:ext cx="304769" cy="304769"/>
          </a:xfrm>
          <a:prstGeom prst="rect">
            <a:avLst/>
          </a:prstGeom>
        </p:spPr>
      </p:pic>
      <p:pic>
        <p:nvPicPr>
          <p:cNvPr id="9" name="Picture 2" descr="E:\Downloads\SDS_FINAL_POWERPOINTS\sdslogo.png"/>
          <p:cNvPicPr>
            <a:picLocks noChangeAspect="1" noChangeArrowheads="1"/>
          </p:cNvPicPr>
          <p:nvPr userDrawn="1"/>
        </p:nvPicPr>
        <p:blipFill>
          <a:blip r:embed="rId5"/>
          <a:srcRect/>
          <a:stretch>
            <a:fillRect/>
          </a:stretch>
        </p:blipFill>
        <p:spPr bwMode="auto">
          <a:xfrm>
            <a:off x="7515013" y="5691248"/>
            <a:ext cx="1886373" cy="1333007"/>
          </a:xfrm>
          <a:prstGeom prst="rect">
            <a:avLst/>
          </a:prstGeom>
          <a:noFill/>
        </p:spPr>
      </p:pic>
    </p:spTree>
    <p:extLst>
      <p:ext uri="{BB962C8B-B14F-4D97-AF65-F5344CB8AC3E}">
        <p14:creationId xmlns="" xmlns:p14="http://schemas.microsoft.com/office/powerpoint/2010/main" val="11855319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mpact slide">
    <p:bg>
      <p:bgPr>
        <a:solidFill>
          <a:srgbClr val="4590E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rgbClr val="FFFFFF"/>
                </a:solidFill>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1600200"/>
            <a:ext cx="8229600" cy="101659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Content Placeholder 2"/>
          <p:cNvSpPr>
            <a:spLocks noGrp="1"/>
          </p:cNvSpPr>
          <p:nvPr>
            <p:ph idx="13"/>
          </p:nvPr>
        </p:nvSpPr>
        <p:spPr>
          <a:xfrm>
            <a:off x="457200" y="3566659"/>
            <a:ext cx="2801972" cy="815753"/>
          </a:xfrm>
        </p:spPr>
        <p:txBody>
          <a:bodyPr/>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8" name="Content Placeholder 2"/>
          <p:cNvSpPr>
            <a:spLocks noGrp="1"/>
          </p:cNvSpPr>
          <p:nvPr>
            <p:ph idx="14"/>
          </p:nvPr>
        </p:nvSpPr>
        <p:spPr>
          <a:xfrm>
            <a:off x="3259171" y="3566659"/>
            <a:ext cx="2611694" cy="815753"/>
          </a:xfrm>
        </p:spPr>
        <p:txBody>
          <a:bodyPr/>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9" name="Content Placeholder 2"/>
          <p:cNvSpPr>
            <a:spLocks noGrp="1"/>
          </p:cNvSpPr>
          <p:nvPr>
            <p:ph idx="15"/>
          </p:nvPr>
        </p:nvSpPr>
        <p:spPr>
          <a:xfrm>
            <a:off x="5870865" y="3566659"/>
            <a:ext cx="2815934" cy="815753"/>
          </a:xfrm>
        </p:spPr>
        <p:txBody>
          <a:bodyPr/>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0" name="Date Placeholder 3"/>
          <p:cNvSpPr>
            <a:spLocks noGrp="1"/>
          </p:cNvSpPr>
          <p:nvPr>
            <p:ph type="dt" sz="half" idx="16"/>
          </p:nvPr>
        </p:nvSpPr>
        <p:spPr/>
        <p:txBody>
          <a:bodyPr/>
          <a:lstStyle>
            <a:lvl1pPr>
              <a:defRPr/>
            </a:lvl1pPr>
          </a:lstStyle>
          <a:p>
            <a:pPr>
              <a:defRPr/>
            </a:pPr>
            <a:fld id="{D773B47D-CE35-1C44-8C19-8CC101F3D943}" type="datetimeFigureOut">
              <a:rPr lang="en-US"/>
              <a:pPr>
                <a:defRPr/>
              </a:pPr>
              <a:t>4/18/2017</a:t>
            </a:fld>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
        <p:nvSpPr>
          <p:cNvPr id="12" name="Slide Number Placeholder 5"/>
          <p:cNvSpPr>
            <a:spLocks noGrp="1"/>
          </p:cNvSpPr>
          <p:nvPr>
            <p:ph type="sldNum" sz="quarter" idx="18"/>
          </p:nvPr>
        </p:nvSpPr>
        <p:spPr/>
        <p:txBody>
          <a:bodyPr/>
          <a:lstStyle>
            <a:lvl1pPr>
              <a:defRPr/>
            </a:lvl1pPr>
          </a:lstStyle>
          <a:p>
            <a:pPr>
              <a:defRPr/>
            </a:pPr>
            <a:fld id="{1DF4D756-5F2B-5342-8DB3-3A3EA9E7D1BE}" type="slidenum">
              <a:rPr lang="en-US"/>
              <a:pPr>
                <a:defRPr/>
              </a:pPr>
              <a:t>‹#›</a:t>
            </a:fld>
            <a:endParaRPr lang="en-US"/>
          </a:p>
        </p:txBody>
      </p:sp>
      <p:sp>
        <p:nvSpPr>
          <p:cNvPr id="14" name="Rectangle 13"/>
          <p:cNvSpPr/>
          <p:nvPr userDrawn="1"/>
        </p:nvSpPr>
        <p:spPr>
          <a:xfrm>
            <a:off x="0" y="6387272"/>
            <a:ext cx="9144000" cy="4775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18" name="Picture 17"/>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8442351" y="6533589"/>
            <a:ext cx="237042" cy="237042"/>
          </a:xfrm>
          <a:prstGeom prst="rect">
            <a:avLst/>
          </a:prstGeom>
        </p:spPr>
      </p:pic>
      <p:sp>
        <p:nvSpPr>
          <p:cNvPr id="19" name="TextBox 18"/>
          <p:cNvSpPr txBox="1"/>
          <p:nvPr userDrawn="1"/>
        </p:nvSpPr>
        <p:spPr>
          <a:xfrm>
            <a:off x="7590367" y="6567587"/>
            <a:ext cx="1591733" cy="153888"/>
          </a:xfrm>
          <a:prstGeom prst="rect">
            <a:avLst/>
          </a:prstGeom>
          <a:noFill/>
        </p:spPr>
        <p:txBody>
          <a:bodyPr wrap="square" lIns="0" tIns="0" rIns="0" bIns="0" rtlCol="0">
            <a:spAutoFit/>
          </a:bodyPr>
          <a:lstStyle/>
          <a:p>
            <a:pPr algn="l"/>
            <a:r>
              <a:rPr lang="en-US" sz="1000" dirty="0" smtClean="0">
                <a:solidFill>
                  <a:srgbClr val="4590E5"/>
                </a:solidFill>
              </a:rPr>
              <a:t>Getting</a:t>
            </a:r>
            <a:r>
              <a:rPr lang="en-US" sz="1000" baseline="0" dirty="0" smtClean="0">
                <a:solidFill>
                  <a:srgbClr val="4590E5"/>
                </a:solidFill>
              </a:rPr>
              <a:t> a job</a:t>
            </a:r>
            <a:endParaRPr lang="en-US" sz="1000" dirty="0">
              <a:solidFill>
                <a:srgbClr val="4590E5"/>
              </a:solidFill>
            </a:endParaRPr>
          </a:p>
        </p:txBody>
      </p:sp>
      <p:pic>
        <p:nvPicPr>
          <p:cNvPr id="20" name="Picture 19" descr="sdslogo.png"/>
          <p:cNvPicPr>
            <a:picLocks noChangeAspect="1"/>
          </p:cNvPicPr>
          <p:nvPr userDrawn="1"/>
        </p:nvPicPr>
        <p:blipFill>
          <a:blip r:embed="rId3"/>
          <a:stretch>
            <a:fillRect/>
          </a:stretch>
        </p:blipFill>
        <p:spPr>
          <a:xfrm>
            <a:off x="57150" y="6201172"/>
            <a:ext cx="1203008" cy="850106"/>
          </a:xfrm>
          <a:prstGeom prst="rect">
            <a:avLst/>
          </a:prstGeom>
        </p:spPr>
      </p:pic>
    </p:spTree>
    <p:extLst>
      <p:ext uri="{BB962C8B-B14F-4D97-AF65-F5344CB8AC3E}">
        <p14:creationId xmlns="" xmlns:p14="http://schemas.microsoft.com/office/powerpoint/2010/main" val="129615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st-slide">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74638" y="809625"/>
            <a:ext cx="1689100" cy="66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30982" y="1555750"/>
            <a:ext cx="8682037" cy="0"/>
          </a:xfrm>
          <a:prstGeom prst="line">
            <a:avLst/>
          </a:prstGeom>
          <a:ln w="127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1675959" y="2782669"/>
            <a:ext cx="5792082" cy="1292662"/>
          </a:xfrm>
          <a:prstGeom prst="rect">
            <a:avLst/>
          </a:prstGeom>
          <a:noFill/>
        </p:spPr>
        <p:txBody>
          <a:bodyPr wrap="square" rtlCol="0">
            <a:spAutoFit/>
          </a:bodyPr>
          <a:lstStyle/>
          <a:p>
            <a:pPr marL="0" marR="0" indent="0" algn="ctr" defTabSz="457200" rtl="0" eaLnBrk="1" fontAlgn="base" latinLnBrk="0" hangingPunct="1">
              <a:lnSpc>
                <a:spcPct val="100000"/>
              </a:lnSpc>
              <a:spcBef>
                <a:spcPct val="0"/>
              </a:spcBef>
              <a:spcAft>
                <a:spcPct val="0"/>
              </a:spcAft>
              <a:buClrTx/>
              <a:buSzTx/>
              <a:buFontTx/>
              <a:buNone/>
              <a:tabLst/>
              <a:defRPr/>
            </a:pPr>
            <a:r>
              <a:rPr lang="en-GB" sz="2600" b="0" dirty="0" smtClean="0">
                <a:solidFill>
                  <a:srgbClr val="FFFFFF"/>
                </a:solidFill>
                <a:latin typeface="Trebuchet MS"/>
                <a:cs typeface="Trebuchet MS"/>
              </a:rPr>
              <a:t>Now log on to </a:t>
            </a:r>
            <a:r>
              <a:rPr lang="en-GB" sz="2600" b="1" dirty="0" smtClean="0">
                <a:solidFill>
                  <a:srgbClr val="FFFFFF"/>
                </a:solidFill>
                <a:latin typeface="Trebuchet MS"/>
                <a:cs typeface="Trebuchet MS"/>
                <a:hlinkClick r:id="rId4"/>
              </a:rPr>
              <a:t>myworldofwork.co.uk</a:t>
            </a:r>
            <a:r>
              <a:rPr lang="en-GB" sz="2600" b="0" dirty="0" smtClean="0">
                <a:solidFill>
                  <a:srgbClr val="FFFFFF"/>
                </a:solidFill>
                <a:latin typeface="Trebuchet MS"/>
                <a:cs typeface="Trebuchet MS"/>
              </a:rPr>
              <a:t> </a:t>
            </a:r>
            <a:r>
              <a:rPr lang="en-GB" sz="2400" kern="1200" dirty="0" smtClean="0">
                <a:solidFill>
                  <a:schemeClr val="bg1"/>
                </a:solidFill>
                <a:effectLst/>
                <a:latin typeface="Trebuchet MS" charset="0"/>
                <a:ea typeface="ＭＳ Ｐゴシック" charset="0"/>
                <a:cs typeface="ＭＳ Ｐゴシック" charset="0"/>
              </a:rPr>
              <a:t>and explore Getting a job</a:t>
            </a:r>
            <a:r>
              <a:rPr lang="en-GB" sz="2400" dirty="0" smtClean="0">
                <a:solidFill>
                  <a:schemeClr val="bg1"/>
                </a:solidFill>
                <a:effectLst/>
              </a:rPr>
              <a:t> </a:t>
            </a:r>
            <a:endParaRPr lang="en-GB" sz="2400" b="0" dirty="0" smtClean="0">
              <a:solidFill>
                <a:schemeClr val="bg1"/>
              </a:solidFill>
              <a:latin typeface="Trebuchet MS"/>
              <a:cs typeface="Trebuchet MS"/>
            </a:endParaRPr>
          </a:p>
          <a:p>
            <a:pPr algn="ctr"/>
            <a:endParaRPr lang="en-US" sz="2600" dirty="0">
              <a:solidFill>
                <a:srgbClr val="FFFFFF"/>
              </a:solidFill>
              <a:latin typeface="Trebuchet MS"/>
              <a:cs typeface="Trebuchet MS"/>
            </a:endParaRPr>
          </a:p>
        </p:txBody>
      </p:sp>
      <p:sp>
        <p:nvSpPr>
          <p:cNvPr id="11" name="Rectangle 10"/>
          <p:cNvSpPr/>
          <p:nvPr userDrawn="1"/>
        </p:nvSpPr>
        <p:spPr>
          <a:xfrm>
            <a:off x="7279663" y="1555750"/>
            <a:ext cx="1662636" cy="338554"/>
          </a:xfrm>
          <a:prstGeom prst="rect">
            <a:avLst/>
          </a:prstGeom>
        </p:spPr>
        <p:txBody>
          <a:bodyPr wrap="none">
            <a:spAutoFit/>
          </a:bodyPr>
          <a:lstStyle/>
          <a:p>
            <a:pPr marL="0" marR="0" indent="0" algn="r" defTabSz="457200" rtl="0" eaLnBrk="1" fontAlgn="base" latinLnBrk="0" hangingPunct="1">
              <a:lnSpc>
                <a:spcPct val="100000"/>
              </a:lnSpc>
              <a:spcBef>
                <a:spcPct val="0"/>
              </a:spcBef>
              <a:spcAft>
                <a:spcPct val="0"/>
              </a:spcAft>
              <a:buClrTx/>
              <a:buSzTx/>
              <a:buFontTx/>
              <a:buNone/>
              <a:tabLst/>
              <a:defRPr/>
            </a:pPr>
            <a:r>
              <a:rPr lang="en-GB" sz="1600" b="0" i="0" kern="1200" dirty="0" smtClean="0">
                <a:solidFill>
                  <a:schemeClr val="bg1"/>
                </a:solidFill>
                <a:effectLst/>
                <a:latin typeface="Trebuchet MS" charset="0"/>
                <a:ea typeface="ＭＳ Ｐゴシック" charset="0"/>
                <a:cs typeface="ＭＳ Ｐゴシック" charset="0"/>
              </a:rPr>
              <a:t>Mock</a:t>
            </a:r>
            <a:r>
              <a:rPr lang="en-GB" sz="1600" b="0" i="0" kern="1200" baseline="0" dirty="0" smtClean="0">
                <a:solidFill>
                  <a:schemeClr val="bg1"/>
                </a:solidFill>
                <a:effectLst/>
                <a:latin typeface="Trebuchet MS" charset="0"/>
                <a:ea typeface="ＭＳ Ｐゴシック" charset="0"/>
                <a:cs typeface="ＭＳ Ｐゴシック" charset="0"/>
              </a:rPr>
              <a:t> interviews</a:t>
            </a:r>
            <a:endParaRPr lang="en-GB" sz="1600" b="0" i="0" kern="1200" dirty="0" smtClean="0">
              <a:solidFill>
                <a:schemeClr val="bg1"/>
              </a:solidFill>
              <a:effectLst/>
              <a:latin typeface="Trebuchet MS" charset="0"/>
              <a:ea typeface="ＭＳ Ｐゴシック" charset="0"/>
              <a:cs typeface="ＭＳ Ｐゴシック" charset="0"/>
            </a:endParaRPr>
          </a:p>
        </p:txBody>
      </p:sp>
      <p:pic>
        <p:nvPicPr>
          <p:cNvPr id="12" name="Picture 2" descr="E:\Downloads\SDS_FINAL_POWERPOINTS\sdslogo.png"/>
          <p:cNvPicPr>
            <a:picLocks noChangeAspect="1" noChangeArrowheads="1"/>
          </p:cNvPicPr>
          <p:nvPr userDrawn="1"/>
        </p:nvPicPr>
        <p:blipFill>
          <a:blip r:embed="rId5"/>
          <a:srcRect/>
          <a:stretch>
            <a:fillRect/>
          </a:stretch>
        </p:blipFill>
        <p:spPr bwMode="auto">
          <a:xfrm>
            <a:off x="7515013" y="5691248"/>
            <a:ext cx="1886373" cy="1333007"/>
          </a:xfrm>
          <a:prstGeom prst="rect">
            <a:avLst/>
          </a:prstGeom>
          <a:noFill/>
        </p:spPr>
      </p:pic>
      <p:sp>
        <p:nvSpPr>
          <p:cNvPr id="13" name="TextBox 12"/>
          <p:cNvSpPr txBox="1"/>
          <p:nvPr userDrawn="1"/>
        </p:nvSpPr>
        <p:spPr>
          <a:xfrm>
            <a:off x="7350566" y="1316402"/>
            <a:ext cx="1591733" cy="153888"/>
          </a:xfrm>
          <a:prstGeom prst="rect">
            <a:avLst/>
          </a:prstGeom>
          <a:noFill/>
        </p:spPr>
        <p:txBody>
          <a:bodyPr wrap="square" lIns="0" tIns="0" rIns="0" bIns="0" rtlCol="0">
            <a:spAutoFit/>
          </a:bodyPr>
          <a:lstStyle/>
          <a:p>
            <a:pPr algn="r"/>
            <a:r>
              <a:rPr lang="en-US" sz="1000" dirty="0" smtClean="0">
                <a:solidFill>
                  <a:srgbClr val="FFFFFF"/>
                </a:solidFill>
              </a:rPr>
              <a:t>Getting a job</a:t>
            </a:r>
            <a:endParaRPr lang="en-US" sz="1000" dirty="0">
              <a:solidFill>
                <a:srgbClr val="FFFFFF"/>
              </a:solidFill>
            </a:endParaRPr>
          </a:p>
        </p:txBody>
      </p:sp>
      <p:pic>
        <p:nvPicPr>
          <p:cNvPr id="14" name="Picture 13"/>
          <p:cNvPicPr>
            <a:picLocks noChangeAspect="1"/>
          </p:cNvPicPr>
          <p:nvPr userDrawn="1"/>
        </p:nvPicPr>
        <p:blipFill>
          <a:blip r:embed="rId6">
            <a:extLst>
              <a:ext uri="{28A0092B-C50C-407E-A947-70E740481C1C}">
                <a14:useLocalDpi xmlns="" xmlns:a14="http://schemas.microsoft.com/office/drawing/2010/main" val="0"/>
              </a:ext>
            </a:extLst>
          </a:blip>
          <a:stretch>
            <a:fillRect/>
          </a:stretch>
        </p:blipFill>
        <p:spPr>
          <a:xfrm>
            <a:off x="8605747" y="946133"/>
            <a:ext cx="304769" cy="304769"/>
          </a:xfrm>
          <a:prstGeom prst="rect">
            <a:avLst/>
          </a:prstGeom>
        </p:spPr>
      </p:pic>
    </p:spTree>
    <p:extLst>
      <p:ext uri="{BB962C8B-B14F-4D97-AF65-F5344CB8AC3E}">
        <p14:creationId xmlns="" xmlns:p14="http://schemas.microsoft.com/office/powerpoint/2010/main" val="7070461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ast-slide">
    <p:bg>
      <p:bgPr>
        <a:solidFill>
          <a:schemeClr val="bg1"/>
        </a:solidFill>
        <a:effectLst/>
      </p:bgPr>
    </p:bg>
    <p:spTree>
      <p:nvGrpSpPr>
        <p:cNvPr id="1" name=""/>
        <p:cNvGrpSpPr/>
        <p:nvPr/>
      </p:nvGrpSpPr>
      <p:grpSpPr>
        <a:xfrm>
          <a:off x="0" y="0"/>
          <a:ext cx="0" cy="0"/>
          <a:chOff x="0" y="0"/>
          <a:chExt cx="0" cy="0"/>
        </a:xfrm>
      </p:grpSpPr>
      <p:pic>
        <p:nvPicPr>
          <p:cNvPr id="23" name="Picture 2" descr="E:\Downloads\SDS_FINAL_POWERPOINTS\images\mock-top-banner.png"/>
          <p:cNvPicPr>
            <a:picLocks noChangeAspect="1" noChangeArrowheads="1"/>
          </p:cNvPicPr>
          <p:nvPr userDrawn="1"/>
        </p:nvPicPr>
        <p:blipFill>
          <a:blip r:embed="rId2"/>
          <a:srcRect/>
          <a:stretch>
            <a:fillRect/>
          </a:stretch>
        </p:blipFill>
        <p:spPr bwMode="auto">
          <a:xfrm>
            <a:off x="0" y="2700"/>
            <a:ext cx="9144000" cy="1196578"/>
          </a:xfrm>
          <a:prstGeom prst="rect">
            <a:avLst/>
          </a:prstGeom>
          <a:noFill/>
        </p:spPr>
      </p:pic>
      <p:sp>
        <p:nvSpPr>
          <p:cNvPr id="15" name="Rectangle 14"/>
          <p:cNvSpPr/>
          <p:nvPr userDrawn="1"/>
        </p:nvSpPr>
        <p:spPr>
          <a:xfrm>
            <a:off x="0" y="6387272"/>
            <a:ext cx="9144000" cy="477520"/>
          </a:xfrm>
          <a:prstGeom prst="rect">
            <a:avLst/>
          </a:prstGeom>
          <a:solidFill>
            <a:srgbClr val="4590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17" name="Content Placeholder 2"/>
          <p:cNvSpPr>
            <a:spLocks noGrp="1"/>
          </p:cNvSpPr>
          <p:nvPr>
            <p:ph idx="1"/>
          </p:nvPr>
        </p:nvSpPr>
        <p:spPr>
          <a:xfrm>
            <a:off x="457200" y="1600200"/>
            <a:ext cx="8229600" cy="45259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pic>
        <p:nvPicPr>
          <p:cNvPr id="12" name="Picture 11"/>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8437138" y="6530003"/>
            <a:ext cx="237042" cy="237042"/>
          </a:xfrm>
          <a:prstGeom prst="rect">
            <a:avLst/>
          </a:prstGeom>
        </p:spPr>
      </p:pic>
      <p:pic>
        <p:nvPicPr>
          <p:cNvPr id="18" name="Picture 3"/>
          <p:cNvPicPr>
            <a:picLocks noChangeAspect="1"/>
          </p:cNvPicPr>
          <p:nvPr userDrawn="1"/>
        </p:nvPicPr>
        <p:blipFill>
          <a:blip r:embed="rId4">
            <a:extLst>
              <a:ext uri="{28A0092B-C50C-407E-A947-70E740481C1C}">
                <a14:useLocalDpi xmlns="" xmlns:a14="http://schemas.microsoft.com/office/drawing/2010/main" val="0"/>
              </a:ext>
            </a:extLst>
          </a:blip>
          <a:srcRect/>
          <a:stretch>
            <a:fillRect/>
          </a:stretch>
        </p:blipFill>
        <p:spPr bwMode="auto">
          <a:xfrm>
            <a:off x="457200" y="293036"/>
            <a:ext cx="953452" cy="3727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 name="TextBox 20"/>
          <p:cNvSpPr txBox="1"/>
          <p:nvPr userDrawn="1"/>
        </p:nvSpPr>
        <p:spPr>
          <a:xfrm>
            <a:off x="5632057" y="419593"/>
            <a:ext cx="2986445" cy="246221"/>
          </a:xfrm>
          <a:prstGeom prst="rect">
            <a:avLst/>
          </a:prstGeom>
          <a:noFill/>
        </p:spPr>
        <p:txBody>
          <a:bodyPr wrap="square" lIns="0" tIns="0" rIns="0" bIns="0" rtlCol="0">
            <a:spAutoFit/>
          </a:bodyPr>
          <a:lstStyle/>
          <a:p>
            <a:pPr marL="0" marR="0" indent="0" algn="r" defTabSz="457200" rtl="0" eaLnBrk="1" fontAlgn="base" latinLnBrk="0" hangingPunct="1">
              <a:lnSpc>
                <a:spcPct val="100000"/>
              </a:lnSpc>
              <a:spcBef>
                <a:spcPct val="0"/>
              </a:spcBef>
              <a:spcAft>
                <a:spcPct val="0"/>
              </a:spcAft>
              <a:buClrTx/>
              <a:buSzTx/>
              <a:buFontTx/>
              <a:buNone/>
              <a:tabLst/>
              <a:defRPr/>
            </a:pPr>
            <a:r>
              <a:rPr lang="en-GB" sz="1600" b="0" i="0" kern="1200" dirty="0" smtClean="0">
                <a:solidFill>
                  <a:schemeClr val="bg1"/>
                </a:solidFill>
                <a:effectLst/>
                <a:latin typeface="Trebuchet MS" charset="0"/>
                <a:ea typeface="ＭＳ Ｐゴシック" charset="0"/>
                <a:cs typeface="ＭＳ Ｐゴシック" charset="0"/>
              </a:rPr>
              <a:t>Mock</a:t>
            </a:r>
            <a:r>
              <a:rPr lang="en-GB" sz="1600" b="0" i="0" kern="1200" baseline="0" dirty="0" smtClean="0">
                <a:solidFill>
                  <a:schemeClr val="bg1"/>
                </a:solidFill>
                <a:effectLst/>
                <a:latin typeface="Trebuchet MS" charset="0"/>
                <a:ea typeface="ＭＳ Ｐゴシック" charset="0"/>
                <a:cs typeface="ＭＳ Ｐゴシック" charset="0"/>
              </a:rPr>
              <a:t> interviews</a:t>
            </a:r>
            <a:endParaRPr lang="en-GB" sz="1600" b="0" i="0" kern="1200" dirty="0" smtClean="0">
              <a:solidFill>
                <a:schemeClr val="bg1"/>
              </a:solidFill>
              <a:effectLst/>
              <a:latin typeface="Trebuchet MS" charset="0"/>
              <a:ea typeface="ＭＳ Ｐゴシック" charset="0"/>
              <a:cs typeface="ＭＳ Ｐゴシック" charset="0"/>
            </a:endParaRPr>
          </a:p>
        </p:txBody>
      </p:sp>
      <p:cxnSp>
        <p:nvCxnSpPr>
          <p:cNvPr id="22" name="Straight Connector 21"/>
          <p:cNvCxnSpPr/>
          <p:nvPr userDrawn="1"/>
        </p:nvCxnSpPr>
        <p:spPr>
          <a:xfrm>
            <a:off x="452593" y="740733"/>
            <a:ext cx="8234207" cy="0"/>
          </a:xfrm>
          <a:prstGeom prst="line">
            <a:avLst/>
          </a:prstGeom>
          <a:ln w="127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590367" y="6567587"/>
            <a:ext cx="1591733" cy="153888"/>
          </a:xfrm>
          <a:prstGeom prst="rect">
            <a:avLst/>
          </a:prstGeom>
          <a:noFill/>
        </p:spPr>
        <p:txBody>
          <a:bodyPr wrap="square" lIns="0" tIns="0" rIns="0" bIns="0" rtlCol="0">
            <a:spAutoFit/>
          </a:bodyPr>
          <a:lstStyle/>
          <a:p>
            <a:pPr algn="l"/>
            <a:r>
              <a:rPr lang="en-US" sz="1000" dirty="0" smtClean="0">
                <a:solidFill>
                  <a:schemeClr val="bg1"/>
                </a:solidFill>
              </a:rPr>
              <a:t>Getting</a:t>
            </a:r>
            <a:r>
              <a:rPr lang="en-US" sz="1000" baseline="0" dirty="0" smtClean="0">
                <a:solidFill>
                  <a:schemeClr val="bg1"/>
                </a:solidFill>
              </a:rPr>
              <a:t> a job</a:t>
            </a:r>
            <a:endParaRPr lang="en-US" sz="1000" dirty="0">
              <a:solidFill>
                <a:schemeClr val="bg1"/>
              </a:solidFill>
            </a:endParaRPr>
          </a:p>
        </p:txBody>
      </p:sp>
      <p:pic>
        <p:nvPicPr>
          <p:cNvPr id="14" name="Picture 13" descr="sdslogo.png"/>
          <p:cNvPicPr>
            <a:picLocks noChangeAspect="1"/>
          </p:cNvPicPr>
          <p:nvPr userDrawn="1"/>
        </p:nvPicPr>
        <p:blipFill>
          <a:blip r:embed="rId5"/>
          <a:stretch>
            <a:fillRect/>
          </a:stretch>
        </p:blipFill>
        <p:spPr>
          <a:xfrm>
            <a:off x="57150" y="6201172"/>
            <a:ext cx="1203008" cy="850106"/>
          </a:xfrm>
          <a:prstGeom prst="rect">
            <a:avLst/>
          </a:prstGeom>
        </p:spPr>
      </p:pic>
    </p:spTree>
    <p:extLst>
      <p:ext uri="{BB962C8B-B14F-4D97-AF65-F5344CB8AC3E}">
        <p14:creationId xmlns="" xmlns:p14="http://schemas.microsoft.com/office/powerpoint/2010/main" val="5949092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5" name="Picture 2" descr="E:\Downloads\SDS_FINAL_POWERPOINTS\images\mock-top-banner.png"/>
          <p:cNvPicPr>
            <a:picLocks noChangeAspect="1" noChangeArrowheads="1"/>
          </p:cNvPicPr>
          <p:nvPr userDrawn="1"/>
        </p:nvPicPr>
        <p:blipFill>
          <a:blip r:embed="rId2"/>
          <a:srcRect/>
          <a:stretch>
            <a:fillRect/>
          </a:stretch>
        </p:blipFill>
        <p:spPr bwMode="auto">
          <a:xfrm>
            <a:off x="0" y="2700"/>
            <a:ext cx="9144000" cy="1196578"/>
          </a:xfrm>
          <a:prstGeom prst="rect">
            <a:avLst/>
          </a:prstGeom>
          <a:noFill/>
        </p:spPr>
      </p:pic>
      <p:sp>
        <p:nvSpPr>
          <p:cNvPr id="9" name="Rectangle 8"/>
          <p:cNvSpPr/>
          <p:nvPr userDrawn="1"/>
        </p:nvSpPr>
        <p:spPr>
          <a:xfrm>
            <a:off x="0" y="6387272"/>
            <a:ext cx="9144000" cy="477520"/>
          </a:xfrm>
          <a:prstGeom prst="rect">
            <a:avLst/>
          </a:prstGeom>
          <a:solidFill>
            <a:srgbClr val="4590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8" name="Picture 3"/>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457200" y="293036"/>
            <a:ext cx="953452" cy="3727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extBox 17"/>
          <p:cNvSpPr txBox="1"/>
          <p:nvPr userDrawn="1"/>
        </p:nvSpPr>
        <p:spPr>
          <a:xfrm>
            <a:off x="5543045" y="419593"/>
            <a:ext cx="3075458" cy="246221"/>
          </a:xfrm>
          <a:prstGeom prst="rect">
            <a:avLst/>
          </a:prstGeom>
          <a:noFill/>
        </p:spPr>
        <p:txBody>
          <a:bodyPr wrap="square" lIns="0" tIns="0" rIns="0" bIns="0" rtlCol="0">
            <a:spAutoFit/>
          </a:bodyPr>
          <a:lstStyle/>
          <a:p>
            <a:pPr marL="0" marR="0" indent="0" algn="r" defTabSz="457200" rtl="0" eaLnBrk="1" fontAlgn="base" latinLnBrk="0" hangingPunct="1">
              <a:lnSpc>
                <a:spcPct val="100000"/>
              </a:lnSpc>
              <a:spcBef>
                <a:spcPct val="0"/>
              </a:spcBef>
              <a:spcAft>
                <a:spcPct val="0"/>
              </a:spcAft>
              <a:buClrTx/>
              <a:buSzTx/>
              <a:buFontTx/>
              <a:buNone/>
              <a:tabLst/>
              <a:defRPr/>
            </a:pPr>
            <a:r>
              <a:rPr lang="en-GB" sz="1600" b="0" i="0" kern="1200" dirty="0" smtClean="0">
                <a:solidFill>
                  <a:schemeClr val="bg1"/>
                </a:solidFill>
                <a:effectLst/>
                <a:latin typeface="Trebuchet MS" charset="0"/>
                <a:ea typeface="ＭＳ Ｐゴシック" charset="0"/>
                <a:cs typeface="ＭＳ Ｐゴシック" charset="0"/>
              </a:rPr>
              <a:t>Mock</a:t>
            </a:r>
            <a:r>
              <a:rPr lang="en-GB" sz="1600" b="0" i="0" kern="1200" baseline="0" dirty="0" smtClean="0">
                <a:solidFill>
                  <a:schemeClr val="bg1"/>
                </a:solidFill>
                <a:effectLst/>
                <a:latin typeface="Trebuchet MS" charset="0"/>
                <a:ea typeface="ＭＳ Ｐゴシック" charset="0"/>
                <a:cs typeface="ＭＳ Ｐゴシック" charset="0"/>
              </a:rPr>
              <a:t> interviews</a:t>
            </a:r>
            <a:endParaRPr lang="en-GB" sz="1600" b="0" i="0" kern="1200" dirty="0" smtClean="0">
              <a:solidFill>
                <a:schemeClr val="bg1"/>
              </a:solidFill>
              <a:effectLst/>
              <a:latin typeface="Trebuchet MS" charset="0"/>
              <a:ea typeface="ＭＳ Ｐゴシック" charset="0"/>
              <a:cs typeface="ＭＳ Ｐゴシック" charset="0"/>
            </a:endParaRPr>
          </a:p>
        </p:txBody>
      </p:sp>
      <p:cxnSp>
        <p:nvCxnSpPr>
          <p:cNvPr id="19" name="Straight Connector 18"/>
          <p:cNvCxnSpPr/>
          <p:nvPr userDrawn="1"/>
        </p:nvCxnSpPr>
        <p:spPr>
          <a:xfrm>
            <a:off x="452593" y="740733"/>
            <a:ext cx="8234207" cy="0"/>
          </a:xfrm>
          <a:prstGeom prst="line">
            <a:avLst/>
          </a:prstGeom>
          <a:ln w="127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8437138" y="6530003"/>
            <a:ext cx="237042" cy="237042"/>
          </a:xfrm>
          <a:prstGeom prst="rect">
            <a:avLst/>
          </a:prstGeom>
        </p:spPr>
      </p:pic>
      <p:sp>
        <p:nvSpPr>
          <p:cNvPr id="12" name="TextBox 11"/>
          <p:cNvSpPr txBox="1"/>
          <p:nvPr userDrawn="1"/>
        </p:nvSpPr>
        <p:spPr>
          <a:xfrm>
            <a:off x="7590367" y="6567587"/>
            <a:ext cx="1591733" cy="153888"/>
          </a:xfrm>
          <a:prstGeom prst="rect">
            <a:avLst/>
          </a:prstGeom>
          <a:noFill/>
        </p:spPr>
        <p:txBody>
          <a:bodyPr wrap="square" lIns="0" tIns="0" rIns="0" bIns="0" rtlCol="0">
            <a:spAutoFit/>
          </a:bodyPr>
          <a:lstStyle/>
          <a:p>
            <a:pPr algn="l"/>
            <a:r>
              <a:rPr lang="en-US" sz="1000" dirty="0" smtClean="0">
                <a:solidFill>
                  <a:schemeClr val="bg1"/>
                </a:solidFill>
              </a:rPr>
              <a:t>Getting</a:t>
            </a:r>
            <a:r>
              <a:rPr lang="en-US" sz="1000" baseline="0" dirty="0" smtClean="0">
                <a:solidFill>
                  <a:schemeClr val="bg1"/>
                </a:solidFill>
              </a:rPr>
              <a:t> a job</a:t>
            </a:r>
            <a:endParaRPr lang="en-US" sz="1000" dirty="0">
              <a:solidFill>
                <a:schemeClr val="bg1"/>
              </a:solidFill>
            </a:endParaRPr>
          </a:p>
        </p:txBody>
      </p:sp>
      <p:pic>
        <p:nvPicPr>
          <p:cNvPr id="17" name="Picture 16" descr="sdslogo.png"/>
          <p:cNvPicPr>
            <a:picLocks noChangeAspect="1"/>
          </p:cNvPicPr>
          <p:nvPr userDrawn="1"/>
        </p:nvPicPr>
        <p:blipFill>
          <a:blip r:embed="rId5"/>
          <a:stretch>
            <a:fillRect/>
          </a:stretch>
        </p:blipFill>
        <p:spPr>
          <a:xfrm>
            <a:off x="57150" y="6201172"/>
            <a:ext cx="1203008" cy="850106"/>
          </a:xfrm>
          <a:prstGeom prst="rect">
            <a:avLst/>
          </a:prstGeom>
        </p:spPr>
      </p:pic>
    </p:spTree>
    <p:extLst>
      <p:ext uri="{BB962C8B-B14F-4D97-AF65-F5344CB8AC3E}">
        <p14:creationId xmlns="" xmlns:p14="http://schemas.microsoft.com/office/powerpoint/2010/main" val="11048010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95513D8C-0E75-8340-8AB7-57C3256D2DC7}" type="datetimeFigureOut">
              <a:rPr lang="en-US"/>
              <a:pPr>
                <a:defRPr/>
              </a:pPr>
              <a:t>4/18/2017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9839CAC2-7424-5546-876C-C89FB28511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807" r:id="rId2"/>
    <p:sldLayoutId id="2147483808" r:id="rId3"/>
    <p:sldLayoutId id="2147483809" r:id="rId4"/>
    <p:sldLayoutId id="2147483796" r:id="rId5"/>
  </p:sldLayoutIdLst>
  <p:txStyles>
    <p:titleStyle>
      <a:lvl1pPr algn="ctr" defTabSz="457200" rtl="0" fontAlgn="base">
        <a:spcBef>
          <a:spcPct val="0"/>
        </a:spcBef>
        <a:spcAft>
          <a:spcPct val="0"/>
        </a:spcAft>
        <a:defRPr sz="40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2pPr>
      <a:lvl3pPr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3pPr>
      <a:lvl4pPr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4pPr>
      <a:lvl5pPr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5pPr>
      <a:lvl6pPr marL="457200"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6pPr>
      <a:lvl7pPr marL="914400"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7pPr>
      <a:lvl8pPr marL="1371600"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8pPr>
      <a:lvl9pPr marL="1828800"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16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ctrTitle"/>
          </p:nvPr>
        </p:nvSpPr>
        <p:spPr/>
        <p:txBody>
          <a:bodyPr/>
          <a:lstStyle/>
          <a:p>
            <a:pPr>
              <a:defRPr/>
            </a:pPr>
            <a:r>
              <a:rPr lang="en-GB" dirty="0" smtClean="0">
                <a:latin typeface="Trebuchet MS" charset="0"/>
              </a:rPr>
              <a:t>Mock interviews</a:t>
            </a:r>
            <a:endParaRPr lang="en-GB" sz="3200" dirty="0">
              <a:latin typeface="Trebuchet MS"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fontAlgn="auto">
              <a:spcBef>
                <a:spcPts val="1200"/>
              </a:spcBef>
              <a:spcAft>
                <a:spcPts val="600"/>
              </a:spcAft>
              <a:buNone/>
              <a:defRPr/>
            </a:pPr>
            <a:r>
              <a:rPr lang="en-US" sz="2600" dirty="0" smtClean="0">
                <a:solidFill>
                  <a:srgbClr val="4590E5"/>
                </a:solidFill>
                <a:latin typeface="+mj-lt"/>
              </a:rPr>
              <a:t>Learning intention</a:t>
            </a:r>
          </a:p>
          <a:p>
            <a:pPr fontAlgn="auto">
              <a:spcBef>
                <a:spcPts val="576"/>
              </a:spcBef>
              <a:spcAft>
                <a:spcPts val="0"/>
              </a:spcAft>
              <a:buClr>
                <a:srgbClr val="4590E5"/>
              </a:buClr>
              <a:buFont typeface="Arial"/>
              <a:buChar char="•"/>
              <a:defRPr/>
            </a:pPr>
            <a:r>
              <a:rPr lang="en-GB" sz="2200" dirty="0">
                <a:ea typeface="+mn-ea"/>
              </a:rPr>
              <a:t>I will </a:t>
            </a:r>
            <a:r>
              <a:rPr lang="en-GB" sz="2200" dirty="0" smtClean="0">
                <a:ea typeface="+mn-ea"/>
              </a:rPr>
              <a:t>learn how to prepare </a:t>
            </a:r>
            <a:r>
              <a:rPr lang="en-GB" sz="2200" dirty="0">
                <a:ea typeface="+mn-ea"/>
              </a:rPr>
              <a:t>for and take part in a mock </a:t>
            </a:r>
            <a:r>
              <a:rPr lang="en-GB" sz="2200" dirty="0" smtClean="0">
                <a:ea typeface="+mn-ea"/>
              </a:rPr>
              <a:t>interview</a:t>
            </a:r>
          </a:p>
          <a:p>
            <a:pPr fontAlgn="auto">
              <a:spcBef>
                <a:spcPts val="576"/>
              </a:spcBef>
              <a:spcAft>
                <a:spcPts val="0"/>
              </a:spcAft>
              <a:buClr>
                <a:srgbClr val="016373"/>
              </a:buClr>
              <a:buNone/>
              <a:defRPr/>
            </a:pPr>
            <a:endParaRPr lang="en-GB" sz="2200" dirty="0">
              <a:ea typeface="+mn-ea"/>
            </a:endParaRPr>
          </a:p>
          <a:p>
            <a:pPr marL="0" indent="0" fontAlgn="auto">
              <a:spcBef>
                <a:spcPts val="1200"/>
              </a:spcBef>
              <a:spcAft>
                <a:spcPts val="600"/>
              </a:spcAft>
              <a:buNone/>
              <a:defRPr/>
            </a:pPr>
            <a:r>
              <a:rPr lang="en-US" sz="2600" dirty="0" smtClean="0">
                <a:solidFill>
                  <a:srgbClr val="4590E5"/>
                </a:solidFill>
                <a:latin typeface="+mj-lt"/>
              </a:rPr>
              <a:t>Success criteria</a:t>
            </a:r>
          </a:p>
          <a:p>
            <a:pPr fontAlgn="auto">
              <a:spcBef>
                <a:spcPts val="576"/>
              </a:spcBef>
              <a:spcAft>
                <a:spcPts val="0"/>
              </a:spcAft>
              <a:buClr>
                <a:srgbClr val="4590E5"/>
              </a:buClr>
              <a:buFont typeface="Arial"/>
              <a:buChar char="•"/>
              <a:defRPr/>
            </a:pPr>
            <a:r>
              <a:rPr lang="en-GB" sz="2200" dirty="0">
                <a:ea typeface="+mn-ea"/>
              </a:rPr>
              <a:t>I can prepare for an interview</a:t>
            </a:r>
          </a:p>
          <a:p>
            <a:pPr fontAlgn="auto">
              <a:spcBef>
                <a:spcPts val="576"/>
              </a:spcBef>
              <a:spcAft>
                <a:spcPts val="0"/>
              </a:spcAft>
              <a:buClr>
                <a:srgbClr val="4590E5"/>
              </a:buClr>
              <a:buFont typeface="Arial"/>
              <a:buChar char="•"/>
              <a:defRPr/>
            </a:pPr>
            <a:r>
              <a:rPr lang="en-GB" sz="2200" dirty="0">
                <a:ea typeface="+mn-ea"/>
              </a:rPr>
              <a:t>I can be an interviewee</a:t>
            </a:r>
          </a:p>
          <a:p>
            <a:pPr fontAlgn="auto">
              <a:spcBef>
                <a:spcPts val="576"/>
              </a:spcBef>
              <a:spcAft>
                <a:spcPts val="0"/>
              </a:spcAft>
              <a:buClr>
                <a:srgbClr val="4590E5"/>
              </a:buClr>
              <a:buFont typeface="Arial"/>
              <a:buChar char="•"/>
              <a:defRPr/>
            </a:pPr>
            <a:r>
              <a:rPr lang="en-GB" sz="2200" dirty="0">
                <a:ea typeface="+mn-ea"/>
              </a:rPr>
              <a:t>I can be an interviewer</a:t>
            </a:r>
          </a:p>
          <a:p>
            <a:pPr fontAlgn="auto">
              <a:spcBef>
                <a:spcPts val="576"/>
              </a:spcBef>
              <a:spcAft>
                <a:spcPts val="0"/>
              </a:spcAft>
              <a:buClr>
                <a:srgbClr val="4590E5"/>
              </a:buClr>
              <a:buFont typeface="Arial"/>
              <a:buChar char="•"/>
              <a:defRPr/>
            </a:pPr>
            <a:r>
              <a:rPr lang="en-GB" sz="2200" dirty="0">
                <a:ea typeface="+mn-ea"/>
              </a:rPr>
              <a:t>I </a:t>
            </a:r>
            <a:r>
              <a:rPr lang="en-GB" sz="2200" dirty="0" smtClean="0">
                <a:ea typeface="+mn-ea"/>
              </a:rPr>
              <a:t>can self- evaluate</a:t>
            </a:r>
            <a:endParaRPr lang="en-GB" sz="2200" dirty="0">
              <a:ea typeface="+mn-ea"/>
            </a:endParaRPr>
          </a:p>
          <a:p>
            <a:pPr fontAlgn="auto">
              <a:spcAft>
                <a:spcPts val="0"/>
              </a:spcAft>
              <a:buFont typeface="Arial"/>
              <a:buNone/>
              <a:defRPr/>
            </a:pPr>
            <a:endParaRPr lang="en-US" dirty="0">
              <a:ea typeface="+mn-ea"/>
              <a:cs typeface="+mn-cs"/>
            </a:endParaRPr>
          </a:p>
          <a:p>
            <a:pPr marL="0" indent="0" fontAlgn="auto">
              <a:spcAft>
                <a:spcPts val="0"/>
              </a:spcAft>
              <a:buFont typeface="Arial"/>
              <a:buNone/>
              <a:defRPr/>
            </a:pPr>
            <a:endParaRPr lang="en-US" dirty="0" smtClean="0">
              <a:ea typeface="+mn-ea"/>
              <a:cs typeface="+mn-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fontAlgn="auto">
              <a:spcBef>
                <a:spcPts val="0"/>
              </a:spcBef>
              <a:spcAft>
                <a:spcPts val="600"/>
              </a:spcAft>
              <a:buClr>
                <a:srgbClr val="016373"/>
              </a:buClr>
              <a:buNone/>
              <a:defRPr/>
            </a:pPr>
            <a:r>
              <a:rPr lang="en-US" altLang="en-US" sz="2600" dirty="0" smtClean="0">
                <a:solidFill>
                  <a:srgbClr val="4590E5"/>
                </a:solidFill>
                <a:latin typeface="+mj-lt"/>
              </a:rPr>
              <a:t>Interviews</a:t>
            </a:r>
          </a:p>
          <a:p>
            <a:pPr fontAlgn="auto">
              <a:spcBef>
                <a:spcPts val="576"/>
              </a:spcBef>
              <a:spcAft>
                <a:spcPts val="0"/>
              </a:spcAft>
              <a:buClr>
                <a:srgbClr val="4590E5"/>
              </a:buClr>
              <a:defRPr/>
            </a:pPr>
            <a:r>
              <a:rPr lang="en-US" altLang="en-US" sz="2200" dirty="0" smtClean="0">
                <a:ea typeface="+mn-ea"/>
              </a:rPr>
              <a:t>Interviews can make even the most confident person nervous</a:t>
            </a:r>
          </a:p>
          <a:p>
            <a:pPr fontAlgn="auto">
              <a:spcBef>
                <a:spcPts val="576"/>
              </a:spcBef>
              <a:spcAft>
                <a:spcPts val="0"/>
              </a:spcAft>
              <a:buClr>
                <a:srgbClr val="4590E5"/>
              </a:buClr>
              <a:defRPr/>
            </a:pPr>
            <a:r>
              <a:rPr lang="en-US" altLang="en-US" sz="2200" dirty="0" smtClean="0">
                <a:ea typeface="+mn-ea"/>
              </a:rPr>
              <a:t>The secret is to be as prepared as possible, practice makes perfect!</a:t>
            </a:r>
          </a:p>
          <a:p>
            <a:pPr fontAlgn="auto">
              <a:spcBef>
                <a:spcPts val="576"/>
              </a:spcBef>
              <a:spcAft>
                <a:spcPts val="0"/>
              </a:spcAft>
              <a:buClr>
                <a:srgbClr val="4590E5"/>
              </a:buClr>
              <a:defRPr/>
            </a:pPr>
            <a:r>
              <a:rPr lang="en-US" altLang="en-US" sz="2200" dirty="0" smtClean="0">
                <a:ea typeface="+mn-ea"/>
              </a:rPr>
              <a:t>A mock interview is your chance to try out a job interview without the nerves</a:t>
            </a:r>
          </a:p>
          <a:p>
            <a:pPr fontAlgn="auto">
              <a:spcBef>
                <a:spcPts val="576"/>
              </a:spcBef>
              <a:spcAft>
                <a:spcPts val="0"/>
              </a:spcAft>
              <a:buClr>
                <a:srgbClr val="4590E5"/>
              </a:buClr>
              <a:defRPr/>
            </a:pPr>
            <a:r>
              <a:rPr lang="en-US" sz="2200" dirty="0" smtClean="0">
                <a:ea typeface="+mn-ea"/>
              </a:rPr>
              <a:t>It helps you to figure out the best ways to answer typical questions</a:t>
            </a:r>
            <a:endParaRPr lang="en-US" altLang="en-US" sz="2200" dirty="0">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fontAlgn="auto">
              <a:spcBef>
                <a:spcPts val="0"/>
              </a:spcBef>
              <a:spcAft>
                <a:spcPts val="600"/>
              </a:spcAft>
              <a:buClr>
                <a:srgbClr val="016373"/>
              </a:buClr>
              <a:buNone/>
              <a:defRPr/>
            </a:pPr>
            <a:r>
              <a:rPr lang="en-US" altLang="en-US" sz="2600" dirty="0">
                <a:solidFill>
                  <a:srgbClr val="4590E5"/>
                </a:solidFill>
                <a:latin typeface="+mj-lt"/>
              </a:rPr>
              <a:t>Interview role </a:t>
            </a:r>
            <a:r>
              <a:rPr lang="en-US" altLang="en-US" sz="2600" dirty="0" smtClean="0">
                <a:solidFill>
                  <a:srgbClr val="4590E5"/>
                </a:solidFill>
                <a:latin typeface="+mj-lt"/>
              </a:rPr>
              <a:t>play</a:t>
            </a:r>
            <a:endParaRPr lang="en-US" altLang="en-US" sz="2200" dirty="0" smtClean="0">
              <a:ea typeface="+mn-ea"/>
            </a:endParaRPr>
          </a:p>
          <a:p>
            <a:pPr fontAlgn="auto">
              <a:spcBef>
                <a:spcPts val="576"/>
              </a:spcBef>
              <a:spcAft>
                <a:spcPts val="0"/>
              </a:spcAft>
              <a:buClr>
                <a:srgbClr val="4590E5"/>
              </a:buClr>
              <a:defRPr/>
            </a:pPr>
            <a:r>
              <a:rPr lang="en-US" altLang="en-US" sz="2200" dirty="0" smtClean="0">
                <a:ea typeface="+mn-ea"/>
              </a:rPr>
              <a:t>Read script 1 and script 2</a:t>
            </a:r>
          </a:p>
          <a:p>
            <a:pPr fontAlgn="auto">
              <a:spcBef>
                <a:spcPts val="576"/>
              </a:spcBef>
              <a:spcAft>
                <a:spcPts val="0"/>
              </a:spcAft>
              <a:buClr>
                <a:srgbClr val="4590E5"/>
              </a:buClr>
              <a:defRPr/>
            </a:pPr>
            <a:r>
              <a:rPr lang="en-US" altLang="en-US" sz="2200" dirty="0" smtClean="0">
                <a:ea typeface="+mn-ea"/>
              </a:rPr>
              <a:t>Who </a:t>
            </a:r>
            <a:r>
              <a:rPr lang="en-US" altLang="en-US" sz="2200" dirty="0">
                <a:ea typeface="+mn-ea"/>
              </a:rPr>
              <a:t>do you think would be better suited for the job? Why?</a:t>
            </a:r>
          </a:p>
          <a:p>
            <a:pPr fontAlgn="auto">
              <a:spcBef>
                <a:spcPts val="576"/>
              </a:spcBef>
              <a:spcAft>
                <a:spcPts val="0"/>
              </a:spcAft>
              <a:buClr>
                <a:srgbClr val="4590E5"/>
              </a:buClr>
              <a:defRPr/>
            </a:pPr>
            <a:r>
              <a:rPr lang="en-US" altLang="en-US" sz="2200" dirty="0">
                <a:ea typeface="+mn-ea"/>
              </a:rPr>
              <a:t>What impressions would these answers give an employer?</a:t>
            </a:r>
          </a:p>
          <a:p>
            <a:pPr fontAlgn="auto">
              <a:spcBef>
                <a:spcPts val="576"/>
              </a:spcBef>
              <a:spcAft>
                <a:spcPts val="0"/>
              </a:spcAft>
              <a:buClr>
                <a:srgbClr val="4590E5"/>
              </a:buClr>
              <a:defRPr/>
            </a:pPr>
            <a:r>
              <a:rPr lang="en-US" altLang="en-US" sz="2200" dirty="0">
                <a:ea typeface="+mn-ea"/>
              </a:rPr>
              <a:t>How would you prepare your answers for this type of interview?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a:spLocks noGrp="1"/>
          </p:cNvSpPr>
          <p:nvPr>
            <p:ph idx="1"/>
          </p:nvPr>
        </p:nvSpPr>
        <p:spPr/>
        <p:txBody>
          <a:bodyPr rtlCol="0">
            <a:normAutofit/>
          </a:bodyPr>
          <a:lstStyle/>
          <a:p>
            <a:pPr marL="0" indent="0" eaLnBrk="1" fontAlgn="auto" hangingPunct="1">
              <a:spcBef>
                <a:spcPts val="0"/>
              </a:spcBef>
              <a:spcAft>
                <a:spcPts val="600"/>
              </a:spcAft>
              <a:buClr>
                <a:srgbClr val="016373"/>
              </a:buClr>
              <a:buNone/>
              <a:defRPr/>
            </a:pPr>
            <a:r>
              <a:rPr lang="en-GB" sz="2600" dirty="0">
                <a:solidFill>
                  <a:srgbClr val="4590E5"/>
                </a:solidFill>
                <a:latin typeface="+mj-lt"/>
              </a:rPr>
              <a:t>Mock </a:t>
            </a:r>
            <a:r>
              <a:rPr lang="en-GB" sz="2600" dirty="0" smtClean="0">
                <a:solidFill>
                  <a:srgbClr val="4590E5"/>
                </a:solidFill>
                <a:latin typeface="+mj-lt"/>
              </a:rPr>
              <a:t>interview preparation</a:t>
            </a:r>
            <a:endParaRPr lang="en-GB" sz="2600" dirty="0">
              <a:solidFill>
                <a:srgbClr val="4590E5"/>
              </a:solidFill>
              <a:latin typeface="+mj-lt"/>
            </a:endParaRPr>
          </a:p>
          <a:p>
            <a:pPr fontAlgn="auto">
              <a:spcBef>
                <a:spcPts val="576"/>
              </a:spcBef>
              <a:spcAft>
                <a:spcPts val="0"/>
              </a:spcAft>
              <a:buClr>
                <a:srgbClr val="4590E5"/>
              </a:buClr>
              <a:defRPr/>
            </a:pPr>
            <a:r>
              <a:rPr lang="en-GB" sz="2200" dirty="0">
                <a:ea typeface="+mn-ea"/>
              </a:rPr>
              <a:t>Choose a job advert and imagine you are attending an interview for that job</a:t>
            </a:r>
          </a:p>
          <a:p>
            <a:pPr fontAlgn="auto">
              <a:spcBef>
                <a:spcPts val="576"/>
              </a:spcBef>
              <a:spcAft>
                <a:spcPts val="0"/>
              </a:spcAft>
              <a:buClr>
                <a:srgbClr val="4590E5"/>
              </a:buClr>
              <a:defRPr/>
            </a:pPr>
            <a:r>
              <a:rPr lang="en-GB" sz="2200" dirty="0">
                <a:ea typeface="+mn-ea"/>
              </a:rPr>
              <a:t>Think about relevant experiences, strengths, skills and personal qualities you would need to be successful in the role</a:t>
            </a:r>
          </a:p>
          <a:p>
            <a:pPr fontAlgn="auto">
              <a:spcBef>
                <a:spcPts val="576"/>
              </a:spcBef>
              <a:spcAft>
                <a:spcPts val="0"/>
              </a:spcAft>
              <a:buClr>
                <a:srgbClr val="4590E5"/>
              </a:buClr>
              <a:defRPr/>
            </a:pPr>
            <a:r>
              <a:rPr lang="en-GB" sz="2200" dirty="0">
                <a:ea typeface="+mn-ea"/>
              </a:rPr>
              <a:t>Use these to help prepare answers for the </a:t>
            </a:r>
            <a:r>
              <a:rPr lang="en-GB" sz="2200" dirty="0" smtClean="0">
                <a:ea typeface="+mn-ea"/>
              </a:rPr>
              <a:t>questions</a:t>
            </a:r>
          </a:p>
          <a:p>
            <a:pPr fontAlgn="auto">
              <a:spcBef>
                <a:spcPts val="576"/>
              </a:spcBef>
              <a:spcAft>
                <a:spcPts val="0"/>
              </a:spcAft>
              <a:buClr>
                <a:srgbClr val="4590E5"/>
              </a:buClr>
              <a:defRPr/>
            </a:pPr>
            <a:r>
              <a:rPr lang="en-GB" sz="2200" dirty="0" smtClean="0">
                <a:ea typeface="+mn-ea"/>
              </a:rPr>
              <a:t>Go to the Getting a job section in My World of Work to get advice on interview do’s and don’ts to help you prepare!</a:t>
            </a:r>
            <a:endParaRPr lang="en-GB" sz="2200" dirty="0">
              <a:ea typeface="+mn-ea"/>
            </a:endParaRPr>
          </a:p>
          <a:p>
            <a:pPr fontAlgn="auto">
              <a:spcBef>
                <a:spcPts val="576"/>
              </a:spcBef>
              <a:spcAft>
                <a:spcPts val="0"/>
              </a:spcAft>
              <a:buClr>
                <a:srgbClr val="016373"/>
              </a:buClr>
              <a:buFont typeface="Arial"/>
              <a:buChar char="•"/>
              <a:defRPr/>
            </a:pPr>
            <a:endParaRPr lang="en-US" dirty="0">
              <a:ea typeface="+mn-ea"/>
            </a:endParaRPr>
          </a:p>
          <a:p>
            <a:pPr marL="0" indent="0" fontAlgn="auto">
              <a:spcAft>
                <a:spcPts val="0"/>
              </a:spcAft>
              <a:buFont typeface="Arial"/>
              <a:buNone/>
              <a:defRPr/>
            </a:pPr>
            <a:endParaRPr lang="en-US" dirty="0" smtClean="0">
              <a:ea typeface="+mn-ea"/>
              <a:cs typeface="+mn-cs"/>
            </a:endParaRPr>
          </a:p>
        </p:txBody>
      </p:sp>
    </p:spTree>
    <p:extLst>
      <p:ext uri="{BB962C8B-B14F-4D97-AF65-F5344CB8AC3E}">
        <p14:creationId xmlns="" xmlns:p14="http://schemas.microsoft.com/office/powerpoint/2010/main" val="832075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3326" y="2424666"/>
            <a:ext cx="184666" cy="369332"/>
          </a:xfrm>
          <a:prstGeom prst="rect">
            <a:avLst/>
          </a:prstGeom>
          <a:noFill/>
        </p:spPr>
        <p:txBody>
          <a:bodyPr wrap="none" rtlCol="0">
            <a:spAutoFit/>
          </a:bodyPr>
          <a:lstStyle/>
          <a:p>
            <a:endParaRPr lang="en-US" dirty="0"/>
          </a:p>
        </p:txBody>
      </p:sp>
      <p:sp>
        <p:nvSpPr>
          <p:cNvPr id="8" name="Content Placeholder 2"/>
          <p:cNvSpPr>
            <a:spLocks noGrp="1"/>
          </p:cNvSpPr>
          <p:nvPr>
            <p:ph idx="1"/>
          </p:nvPr>
        </p:nvSpPr>
        <p:spPr/>
        <p:txBody>
          <a:bodyPr rtlCol="0">
            <a:normAutofit/>
          </a:bodyPr>
          <a:lstStyle/>
          <a:p>
            <a:pPr marL="0" indent="0" fontAlgn="auto">
              <a:spcBef>
                <a:spcPts val="0"/>
              </a:spcBef>
              <a:spcAft>
                <a:spcPts val="600"/>
              </a:spcAft>
              <a:buClr>
                <a:srgbClr val="016373"/>
              </a:buClr>
              <a:buNone/>
              <a:defRPr/>
            </a:pPr>
            <a:r>
              <a:rPr lang="en-GB" sz="2600" dirty="0" smtClean="0">
                <a:solidFill>
                  <a:srgbClr val="4590E5"/>
                </a:solidFill>
                <a:latin typeface="+mj-lt"/>
              </a:rPr>
              <a:t>Interviewer</a:t>
            </a:r>
            <a:endParaRPr lang="en-GB" sz="2600" dirty="0">
              <a:solidFill>
                <a:srgbClr val="4590E5"/>
              </a:solidFill>
              <a:latin typeface="+mj-lt"/>
            </a:endParaRPr>
          </a:p>
          <a:p>
            <a:pPr eaLnBrk="1" fontAlgn="auto" hangingPunct="1">
              <a:spcBef>
                <a:spcPts val="576"/>
              </a:spcBef>
              <a:spcAft>
                <a:spcPts val="0"/>
              </a:spcAft>
              <a:buClr>
                <a:srgbClr val="4590E5"/>
              </a:buClr>
              <a:defRPr/>
            </a:pPr>
            <a:r>
              <a:rPr lang="en-GB" sz="2200" dirty="0">
                <a:ea typeface="+mn-ea"/>
              </a:rPr>
              <a:t>Select a few interview questions to ask your partner</a:t>
            </a:r>
          </a:p>
          <a:p>
            <a:pPr eaLnBrk="1" hangingPunct="1">
              <a:buFont typeface="Arial" panose="020B0604020202020204" pitchFamily="34" charset="0"/>
              <a:buNone/>
              <a:defRPr/>
            </a:pPr>
            <a:endParaRPr lang="en-GB" dirty="0">
              <a:latin typeface="Arial" pitchFamily="34" charset="0"/>
              <a:cs typeface="Arial" pitchFamily="34" charset="0"/>
            </a:endParaRPr>
          </a:p>
          <a:p>
            <a:pPr marL="0" indent="0" eaLnBrk="1" fontAlgn="auto" hangingPunct="1">
              <a:spcBef>
                <a:spcPts val="0"/>
              </a:spcBef>
              <a:spcAft>
                <a:spcPts val="600"/>
              </a:spcAft>
              <a:buClr>
                <a:srgbClr val="016373"/>
              </a:buClr>
              <a:buNone/>
              <a:defRPr/>
            </a:pPr>
            <a:r>
              <a:rPr lang="en-GB" sz="2600" dirty="0">
                <a:solidFill>
                  <a:srgbClr val="4590E5"/>
                </a:solidFill>
                <a:latin typeface="+mj-lt"/>
              </a:rPr>
              <a:t>Interviewee</a:t>
            </a:r>
          </a:p>
          <a:p>
            <a:pPr eaLnBrk="1" fontAlgn="auto" hangingPunct="1">
              <a:spcBef>
                <a:spcPts val="576"/>
              </a:spcBef>
              <a:spcAft>
                <a:spcPts val="0"/>
              </a:spcAft>
              <a:buClr>
                <a:srgbClr val="4590E5"/>
              </a:buClr>
              <a:defRPr/>
            </a:pPr>
            <a:r>
              <a:rPr lang="en-GB" sz="2200" dirty="0">
                <a:ea typeface="+mn-ea"/>
              </a:rPr>
              <a:t>Think about the answers you have prepared to help you respond to some of the questions</a:t>
            </a:r>
          </a:p>
          <a:p>
            <a:pPr eaLnBrk="1" fontAlgn="auto" hangingPunct="1">
              <a:spcBef>
                <a:spcPts val="576"/>
              </a:spcBef>
              <a:spcAft>
                <a:spcPts val="0"/>
              </a:spcAft>
              <a:buClr>
                <a:srgbClr val="4590E5"/>
              </a:buClr>
              <a:defRPr/>
            </a:pPr>
            <a:r>
              <a:rPr lang="en-GB" sz="2200" dirty="0">
                <a:ea typeface="+mn-ea"/>
              </a:rPr>
              <a:t>You will need to ‘think on your feet’ for some of the questions you haven’t prepared for </a:t>
            </a:r>
          </a:p>
          <a:p>
            <a:pPr fontAlgn="auto">
              <a:spcBef>
                <a:spcPts val="576"/>
              </a:spcBef>
              <a:spcAft>
                <a:spcPts val="0"/>
              </a:spcAft>
              <a:buClr>
                <a:srgbClr val="016373"/>
              </a:buClr>
              <a:buFont typeface="Arial"/>
              <a:buChar char="•"/>
              <a:defRPr/>
            </a:pPr>
            <a:endParaRPr lang="en-US" dirty="0">
              <a:ea typeface="+mn-ea"/>
            </a:endParaRPr>
          </a:p>
          <a:p>
            <a:pPr marL="0" indent="0" fontAlgn="auto">
              <a:spcAft>
                <a:spcPts val="0"/>
              </a:spcAft>
              <a:buFont typeface="Arial"/>
              <a:buNone/>
              <a:defRPr/>
            </a:pPr>
            <a:endParaRPr lang="en-US" dirty="0" smtClean="0">
              <a:ea typeface="+mn-ea"/>
              <a:cs typeface="+mn-cs"/>
            </a:endParaRPr>
          </a:p>
        </p:txBody>
      </p:sp>
    </p:spTree>
    <p:extLst>
      <p:ext uri="{BB962C8B-B14F-4D97-AF65-F5344CB8AC3E}">
        <p14:creationId xmlns="" xmlns:p14="http://schemas.microsoft.com/office/powerpoint/2010/main" val="4032199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3326" y="2424666"/>
            <a:ext cx="184666" cy="369332"/>
          </a:xfrm>
          <a:prstGeom prst="rect">
            <a:avLst/>
          </a:prstGeom>
          <a:noFill/>
        </p:spPr>
        <p:txBody>
          <a:bodyPr wrap="none" rtlCol="0">
            <a:spAutoFit/>
          </a:bodyPr>
          <a:lstStyle/>
          <a:p>
            <a:endParaRPr lang="en-US" dirty="0"/>
          </a:p>
        </p:txBody>
      </p:sp>
      <p:sp>
        <p:nvSpPr>
          <p:cNvPr id="8" name="Content Placeholder 2"/>
          <p:cNvSpPr>
            <a:spLocks noGrp="1"/>
          </p:cNvSpPr>
          <p:nvPr>
            <p:ph idx="1"/>
          </p:nvPr>
        </p:nvSpPr>
        <p:spPr/>
        <p:txBody>
          <a:bodyPr rtlCol="0">
            <a:normAutofit/>
          </a:bodyPr>
          <a:lstStyle/>
          <a:p>
            <a:pPr marL="0" indent="0" eaLnBrk="1" fontAlgn="auto" hangingPunct="1">
              <a:spcBef>
                <a:spcPts val="0"/>
              </a:spcBef>
              <a:spcAft>
                <a:spcPts val="600"/>
              </a:spcAft>
              <a:buClr>
                <a:srgbClr val="016373"/>
              </a:buClr>
              <a:buNone/>
              <a:defRPr/>
            </a:pPr>
            <a:r>
              <a:rPr lang="en-US" altLang="en-US" sz="2600" dirty="0" smtClean="0">
                <a:solidFill>
                  <a:srgbClr val="4590E5"/>
                </a:solidFill>
                <a:latin typeface="+mj-lt"/>
              </a:rPr>
              <a:t>Self </a:t>
            </a:r>
            <a:r>
              <a:rPr lang="en-US" altLang="en-US" sz="2600" dirty="0">
                <a:solidFill>
                  <a:srgbClr val="4590E5"/>
                </a:solidFill>
                <a:latin typeface="+mj-lt"/>
              </a:rPr>
              <a:t>Evaluation</a:t>
            </a:r>
          </a:p>
          <a:p>
            <a:pPr fontAlgn="auto">
              <a:spcBef>
                <a:spcPts val="576"/>
              </a:spcBef>
              <a:spcAft>
                <a:spcPts val="0"/>
              </a:spcAft>
              <a:buClr>
                <a:srgbClr val="4590E5"/>
              </a:buClr>
              <a:defRPr/>
            </a:pPr>
            <a:r>
              <a:rPr lang="en-GB" altLang="en-US" sz="2200" dirty="0">
                <a:ea typeface="+mn-ea"/>
              </a:rPr>
              <a:t>Think about how you did in your mock interview </a:t>
            </a:r>
          </a:p>
          <a:p>
            <a:pPr fontAlgn="auto">
              <a:spcBef>
                <a:spcPts val="576"/>
              </a:spcBef>
              <a:spcAft>
                <a:spcPts val="0"/>
              </a:spcAft>
              <a:buClr>
                <a:srgbClr val="4590E5"/>
              </a:buClr>
              <a:defRPr/>
            </a:pPr>
            <a:r>
              <a:rPr lang="en-GB" altLang="en-US" sz="2200" dirty="0">
                <a:ea typeface="+mn-ea"/>
              </a:rPr>
              <a:t>Use the self evaluation worksheet to assess your interview performance</a:t>
            </a:r>
          </a:p>
          <a:p>
            <a:pPr marL="342900" lvl="1" indent="-342900" fontAlgn="auto">
              <a:spcBef>
                <a:spcPts val="576"/>
              </a:spcBef>
              <a:spcAft>
                <a:spcPts val="0"/>
              </a:spcAft>
              <a:buClr>
                <a:srgbClr val="4590E5"/>
              </a:buClr>
              <a:buFont typeface="Arial" charset="0"/>
              <a:buChar char="•"/>
              <a:defRPr/>
            </a:pPr>
            <a:r>
              <a:rPr lang="en-GB" altLang="en-US" sz="2200" dirty="0">
                <a:ea typeface="+mn-ea"/>
                <a:cs typeface="ＭＳ Ｐゴシック" charset="0"/>
              </a:rPr>
              <a:t>What did you do well?</a:t>
            </a:r>
          </a:p>
          <a:p>
            <a:pPr marL="342900" lvl="1" indent="-342900" fontAlgn="auto">
              <a:spcBef>
                <a:spcPts val="576"/>
              </a:spcBef>
              <a:spcAft>
                <a:spcPts val="0"/>
              </a:spcAft>
              <a:buClr>
                <a:srgbClr val="4590E5"/>
              </a:buClr>
              <a:buFont typeface="Arial" charset="0"/>
              <a:buChar char="•"/>
              <a:defRPr/>
            </a:pPr>
            <a:r>
              <a:rPr lang="en-GB" altLang="en-US" sz="2200" dirty="0">
                <a:ea typeface="+mn-ea"/>
                <a:cs typeface="ＭＳ Ｐゴシック" charset="0"/>
              </a:rPr>
              <a:t>What could you do better next time?</a:t>
            </a:r>
          </a:p>
          <a:p>
            <a:pPr fontAlgn="auto">
              <a:spcBef>
                <a:spcPts val="576"/>
              </a:spcBef>
              <a:spcAft>
                <a:spcPts val="0"/>
              </a:spcAft>
              <a:buClr>
                <a:srgbClr val="016373"/>
              </a:buClr>
              <a:buFont typeface="Arial"/>
              <a:buChar char="•"/>
              <a:defRPr/>
            </a:pPr>
            <a:endParaRPr lang="en-US" dirty="0">
              <a:ea typeface="+mn-ea"/>
            </a:endParaRPr>
          </a:p>
          <a:p>
            <a:pPr marL="0" indent="0" fontAlgn="auto">
              <a:spcAft>
                <a:spcPts val="0"/>
              </a:spcAft>
              <a:buFont typeface="Arial"/>
              <a:buNone/>
              <a:defRPr/>
            </a:pPr>
            <a:endParaRPr lang="en-US" dirty="0" smtClean="0">
              <a:ea typeface="+mn-ea"/>
              <a:cs typeface="+mn-cs"/>
            </a:endParaRPr>
          </a:p>
        </p:txBody>
      </p:sp>
    </p:spTree>
    <p:extLst>
      <p:ext uri="{BB962C8B-B14F-4D97-AF65-F5344CB8AC3E}">
        <p14:creationId xmlns="" xmlns:p14="http://schemas.microsoft.com/office/powerpoint/2010/main" val="2767744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 link">
      <a:dk1>
        <a:srgbClr val="545454"/>
      </a:dk1>
      <a:lt1>
        <a:sysClr val="window" lastClr="FFFFFF"/>
      </a:lt1>
      <a:dk2>
        <a:srgbClr val="1F497D"/>
      </a:dk2>
      <a:lt2>
        <a:srgbClr val="EEECE1"/>
      </a:lt2>
      <a:accent1>
        <a:srgbClr val="4F81BD"/>
      </a:accent1>
      <a:accent2>
        <a:srgbClr val="C0504D"/>
      </a:accent2>
      <a:accent3>
        <a:srgbClr val="859E27"/>
      </a:accent3>
      <a:accent4>
        <a:srgbClr val="8064A2"/>
      </a:accent4>
      <a:accent5>
        <a:srgbClr val="4BACC6"/>
      </a:accent5>
      <a:accent6>
        <a:srgbClr val="F79646"/>
      </a:accent6>
      <a:hlink>
        <a:srgbClr val="00B0F0"/>
      </a:hlink>
      <a:folHlink>
        <a:srgbClr val="00B0F0"/>
      </a:folHlink>
    </a:clrScheme>
    <a:fontScheme name="MWW">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SDS Base Document" ma:contentTypeID="0x010100ED2642B7FA5E4DA4BAD5093338A237AF00EFA01646D6F1BA47B26E97A5DD071D02" ma:contentTypeVersion="0" ma:contentTypeDescription="Base document type for SDS EDRMS Project" ma:contentTypeScope="" ma:versionID="b5ce2a6b5f5631e7acf1f1cfa7d9c40f">
  <xsd:schema xmlns:xsd="http://www.w3.org/2001/XMLSchema" xmlns:p="http://schemas.microsoft.com/office/2006/metadata/properties" xmlns:ns1="http://schemas.microsoft.com/sharepoint/v3" xmlns:ns2="7b89bba3-8027-45bd-a570-d8b0d030bad0" xmlns:ns3="57a8fc3a-2b1c-4d0f-9d31-9e891fd94e66" targetNamespace="http://schemas.microsoft.com/office/2006/metadata/properties" ma:root="true" ma:fieldsID="a97003f7c0bf3832e5c96b806129eb76" ns1:_="" ns2:_="" ns3:_="">
    <xsd:import namespace="http://schemas.microsoft.com/sharepoint/v3"/>
    <xsd:import namespace="7b89bba3-8027-45bd-a570-d8b0d030bad0"/>
    <xsd:import namespace="57a8fc3a-2b1c-4d0f-9d31-9e891fd94e66"/>
    <xsd:element name="properties">
      <xsd:complexType>
        <xsd:sequence>
          <xsd:element name="documentManagement">
            <xsd:complexType>
              <xsd:all>
                <xsd:element ref="ns1:TemplateUrl" minOccurs="0"/>
                <xsd:element ref="ns1:xd_ProgID" minOccurs="0"/>
                <xsd:element ref="ns1:xd_Signature" minOccurs="0"/>
                <xsd:element ref="ns2:EDRMSUpdatePeriod"/>
                <xsd:element ref="ns2:EDRMSExpiryDate" minOccurs="0"/>
                <xsd:element ref="ns2:EDRMSArchiveDate" minOccurs="0"/>
                <xsd:element ref="ns2:EDRMSUpdateDate" minOccurs="0"/>
                <xsd:element ref="ns2:EDRMSIsArchived" minOccurs="0"/>
                <xsd:element ref="ns2:EDRMSStatus"/>
                <xsd:element ref="ns2:EDRMSOwner" minOccurs="0"/>
                <xsd:element ref="ns2:EDRMSUpdatedAsRecord" minOccurs="0"/>
                <xsd:element ref="ns2:InformationClassificationTaxHTField0" minOccurs="0"/>
                <xsd:element ref="ns2:InformationClassification" minOccurs="0"/>
                <xsd:element ref="ns2:EDRMSRegionTaxHTField0" minOccurs="0"/>
                <xsd:element ref="ns2:EDRMSRegion" minOccurs="0"/>
                <xsd:element ref="ns2:EDRMSBCSTaxHTField0" minOccurs="0"/>
                <xsd:element ref="ns2:EDRMSBCS" minOccurs="0"/>
                <xsd:element ref="ns2:TaxKeywordTaxHTField" minOccurs="0"/>
                <xsd:element ref="ns2:TaxKeyword" minOccurs="0"/>
                <xsd:element ref="ns3:TaxCatchAll" minOccurs="0"/>
                <xsd:element ref="ns3:TaxCatchAllLabel" minOccurs="0"/>
                <xsd:element ref="ns1:_vti_ItemDeclaredRecord"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TemplateUrl" ma:index="8" nillable="true" ma:displayName="Template Link" ma:hidden="true" ma:internalName="TemplateUrl">
      <xsd:simpleType>
        <xsd:restriction base="dms:Text"/>
      </xsd:simpleType>
    </xsd:element>
    <xsd:element name="xd_ProgID" ma:index="9" nillable="true" ma:displayName="HTML File Link" ma:hidden="true" ma:internalName="xd_ProgID">
      <xsd:simpleType>
        <xsd:restriction base="dms:Text"/>
      </xsd:simpleType>
    </xsd:element>
    <xsd:element name="xd_Signature" ma:index="10" nillable="true" ma:displayName="Is Signed" ma:hidden="true" ma:internalName="xd_Signature" ma:readOnly="true">
      <xsd:simpleType>
        <xsd:restriction base="dms:Boolean"/>
      </xsd:simpleType>
    </xsd:element>
    <xsd:element name="_vti_ItemDeclaredRecord" ma:index="31" nillable="true" ma:displayName="Declared Record" ma:hidden="true" ma:internalName="_vti_ItemDeclaredRecord" ma:readOnly="true">
      <xsd:simpleType>
        <xsd:restriction base="dms:DateTime"/>
      </xsd:simpleType>
    </xsd:element>
  </xsd:schema>
  <xsd:schema xmlns:xsd="http://www.w3.org/2001/XMLSchema" xmlns:dms="http://schemas.microsoft.com/office/2006/documentManagement/types" targetNamespace="7b89bba3-8027-45bd-a570-d8b0d030bad0" elementFormDefault="qualified">
    <xsd:import namespace="http://schemas.microsoft.com/office/2006/documentManagement/types"/>
    <xsd:element name="EDRMSUpdatePeriod" ma:index="13" ma:displayName="Update Period" ma:description="An email will be sent to you to update your document when due" ma:list="{9504B316-6E32-4390-AA3A-3C31F229E6A6}" ma:internalName="EDRMSUpdatePeriod" ma:readOnly="false" ma:showField="LinkTitleNoMenu" ma:web="{7b89bba3-8027-45bd-a570-d8b0d030bad0}">
      <xsd:simpleType>
        <xsd:restriction base="dms:Lookup"/>
      </xsd:simpleType>
    </xsd:element>
    <xsd:element name="EDRMSExpiryDate" ma:index="14" nillable="true" ma:displayName="Expiry Date" ma:format="DateOnly" ma:hidden="true" ma:internalName="EDRMSExpiryDate">
      <xsd:simpleType>
        <xsd:restriction base="dms:DateTime"/>
      </xsd:simpleType>
    </xsd:element>
    <xsd:element name="EDRMSArchiveDate" ma:index="15" nillable="true" ma:displayName="Archive Date" ma:format="DateOnly" ma:hidden="true" ma:internalName="EDRMSArchiveDate">
      <xsd:simpleType>
        <xsd:restriction base="dms:DateTime"/>
      </xsd:simpleType>
    </xsd:element>
    <xsd:element name="EDRMSUpdateDate" ma:index="16" nillable="true" ma:displayName="Update Date" ma:format="DateOnly" ma:hidden="true" ma:internalName="EDRMSUpdateDate">
      <xsd:simpleType>
        <xsd:restriction base="dms:DateTime"/>
      </xsd:simpleType>
    </xsd:element>
    <xsd:element name="EDRMSIsArchived" ma:index="17" nillable="true" ma:displayName="Is Archived" ma:default="0" ma:description="Selecting this option will send your document directly to archive and results in deletion of your document after 1 year.&#10;" ma:internalName="EDRMSIsArchived">
      <xsd:simpleType>
        <xsd:restriction base="dms:Boolean"/>
      </xsd:simpleType>
    </xsd:element>
    <xsd:element name="EDRMSStatus" ma:index="18" ma:displayName="Status" ma:default="Active" ma:description="Only active should be selected for new documents, the 'pending review' option is only used when the document is due to be updated, i.e. the update period has passed&#10;" ma:format="Dropdown" ma:internalName="EDRMSStatus">
      <xsd:simpleType>
        <xsd:restriction base="dms:Choice">
          <xsd:enumeration value="Active"/>
          <xsd:enumeration value="Pending Review"/>
        </xsd:restriction>
      </xsd:simpleType>
    </xsd:element>
    <xsd:element name="EDRMSOwner" ma:index="19" nillable="true" ma:displayName="Owner" ma:hidden="true" ma:internalName="EDRMS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RMSUpdatedAsRecord" ma:index="20" nillable="true" ma:displayName="Updated as Record" ma:default="0" ma:hidden="true" ma:internalName="EDRMSUpdatedAsRecord">
      <xsd:simpleType>
        <xsd:restriction base="dms:Boolean"/>
      </xsd:simpleType>
    </xsd:element>
    <xsd:element name="InformationClassificationTaxHTField0" ma:index="21" nillable="true" ma:displayName="Information Classification_0" ma:hidden="true" ma:internalName="InformationClassificationTaxHTField0">
      <xsd:simpleType>
        <xsd:restriction base="dms:Note"/>
      </xsd:simpleType>
    </xsd:element>
    <xsd:element name="InformationClassification" ma:index="22" nillable="true" ma:displayName="Information Classification" ma:default="" ma:description="Click the icon to the right to select a classification level for this document" ma:list="{b16c2a9a-ab40-49ea-9c09-2d7eb65f2882}" ma:internalName="InformationClassification" ma:showField="Term1033" ma:web="{7b89bba3-8027-45bd-a570-d8b0d030bad0}">
      <xsd:simpleType>
        <xsd:restriction base="dms:Unknown"/>
      </xsd:simpleType>
    </xsd:element>
    <xsd:element name="EDRMSRegionTaxHTField0" ma:index="23" nillable="true" ma:displayName="Region_0" ma:hidden="true" ma:internalName="EDRMSRegionTaxHTField0">
      <xsd:simpleType>
        <xsd:restriction base="dms:Note"/>
      </xsd:simpleType>
    </xsd:element>
    <xsd:element name="EDRMSRegion" ma:index="24" nillable="true" ma:displayName="Region" ma:default="" ma:description="You can select a region by clicking the icon to the right of this field. Adding a region may make it easier for a user to find this document." ma:list="{b16c2a9a-ab40-49ea-9c09-2d7eb65f2882}" ma:internalName="EDRMSRegion" ma:showField="Term1033" ma:web="{7b89bba3-8027-45bd-a570-d8b0d030bad0}">
      <xsd:simpleType>
        <xsd:restriction base="dms:Unknown"/>
      </xsd:simpleType>
    </xsd:element>
    <xsd:element name="EDRMSBCSTaxHTField0" ma:index="25" nillable="true" ma:displayName="BCS_0" ma:hidden="true" ma:internalName="EDRMSBCSTaxHTField0">
      <xsd:simpleType>
        <xsd:restriction base="dms:Note"/>
      </xsd:simpleType>
    </xsd:element>
    <xsd:element name="EDRMSBCS" ma:index="26" nillable="true" ma:displayName="BCS" ma:default="" ma:hidden="true" ma:list="{b16c2a9a-ab40-49ea-9c09-2d7eb65f2882}" ma:internalName="EDRMSBCS" ma:showField="Term1033" ma:web="{7b89bba3-8027-45bd-a570-d8b0d030bad0}">
      <xsd:simpleType>
        <xsd:restriction base="dms:Unknown"/>
      </xsd:simpleType>
    </xsd:element>
    <xsd:element name="TaxKeywordTaxHTField" ma:index="27" nillable="true" ma:displayName="TaxKeywordTaxHTField" ma:hidden="true" ma:internalName="TaxKeywordTaxHTField">
      <xsd:simpleType>
        <xsd:restriction base="dms:Note"/>
      </xsd:simpleType>
    </xsd:element>
    <xsd:element name="TaxKeyword" ma:index="28" nillable="true" ma:displayName="Enterprise Keywords" ma:description="Enterprise Keywords are shared with other users and applications to allow for ease of search and filtering, as well as metadata consistency and reuse" ma:list="{b16c2a9a-ab40-49ea-9c09-2d7eb65f2882}" ma:internalName="TaxKeyword" ma:showField="Term1033" ma:web="7b89bba3-8027-45bd-a570-d8b0d030bad0">
      <xsd:simpleType>
        <xsd:restriction base="dms:Unknown"/>
      </xsd:simpleType>
    </xsd:element>
  </xsd:schema>
  <xsd:schema xmlns:xsd="http://www.w3.org/2001/XMLSchema" xmlns:dms="http://schemas.microsoft.com/office/2006/documentManagement/types" targetNamespace="57a8fc3a-2b1c-4d0f-9d31-9e891fd94e66" elementFormDefault="qualified">
    <xsd:import namespace="http://schemas.microsoft.com/office/2006/documentManagement/types"/>
    <xsd:element name="TaxCatchAll" ma:index="29" nillable="true" ma:displayName="Taxonomy Catch All Column" ma:description="" ma:hidden="true" ma:list="{95ec228b-203d-4ba5-b00f-3930a945fc01}" ma:internalName="TaxCatchAll" ma:showField="CatchAllData" ma:web="57a8fc3a-2b1c-4d0f-9d31-9e891fd94e66">
      <xsd:complexType>
        <xsd:complexContent>
          <xsd:extension base="dms:MultiChoiceLookup">
            <xsd:sequence>
              <xsd:element name="Value" type="dms:Lookup" maxOccurs="unbounded" minOccurs="0" nillable="true"/>
            </xsd:sequence>
          </xsd:extension>
        </xsd:complexContent>
      </xsd:complexType>
    </xsd:element>
    <xsd:element name="TaxCatchAllLabel" ma:index="30" nillable="true" ma:displayName="Taxonomy Catch All Column1" ma:description="" ma:hidden="true" ma:list="{95ec228b-203d-4ba5-b00f-3930a945fc01}" ma:internalName="TaxCatchAllLabel" ma:readOnly="true" ma:showField="CatchAllDataLabel" ma:web="57a8fc3a-2b1c-4d0f-9d31-9e891fd94e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mplateUrl xmlns="http://schemas.microsoft.com/sharepoint/v3" xsi:nil="true"/>
    <TaxCatchAll xmlns="57a8fc3a-2b1c-4d0f-9d31-9e891fd94e66"/>
    <EDRMSArchiveDate xmlns="7b89bba3-8027-45bd-a570-d8b0d030bad0" xsi:nil="true"/>
    <TaxKeyword xmlns="7b89bba3-8027-45bd-a570-d8b0d030bad0" xsi:nil="true"/>
    <EDRMSOwner xmlns="7b89bba3-8027-45bd-a570-d8b0d030bad0">
      <UserInfo>
        <DisplayName/>
        <AccountId xsi:nil="true"/>
        <AccountType/>
      </UserInfo>
    </EDRMSOwner>
    <EDRMSUpdatedAsRecord xmlns="7b89bba3-8027-45bd-a570-d8b0d030bad0">false</EDRMSUpdatedAsRecord>
    <EDRMSBCS xmlns="7b89bba3-8027-45bd-a570-d8b0d030bad0" xsi:nil="true"/>
    <EDRMSRegionTaxHTField0 xmlns="7b89bba3-8027-45bd-a570-d8b0d030bad0" xsi:nil="true"/>
    <EDRMSRegion xmlns="7b89bba3-8027-45bd-a570-d8b0d030bad0" xsi:nil="true"/>
    <EDRMSBCSTaxHTField0 xmlns="7b89bba3-8027-45bd-a570-d8b0d030bad0" xsi:nil="true"/>
    <EDRMSIsArchived xmlns="7b89bba3-8027-45bd-a570-d8b0d030bad0">false</EDRMSIsArchived>
    <EDRMSStatus xmlns="7b89bba3-8027-45bd-a570-d8b0d030bad0">Active</EDRMSStatus>
    <xd_ProgID xmlns="http://schemas.microsoft.com/sharepoint/v3" xsi:nil="true"/>
    <EDRMSUpdateDate xmlns="7b89bba3-8027-45bd-a570-d8b0d030bad0" xsi:nil="true"/>
    <InformationClassification xmlns="7b89bba3-8027-45bd-a570-d8b0d030bad0" xsi:nil="true"/>
    <EDRMSUpdatePeriod xmlns="7b89bba3-8027-45bd-a570-d8b0d030bad0">3</EDRMSUpdatePeriod>
    <EDRMSExpiryDate xmlns="7b89bba3-8027-45bd-a570-d8b0d030bad0" xsi:nil="true"/>
    <InformationClassificationTaxHTField0 xmlns="7b89bba3-8027-45bd-a570-d8b0d030bad0" xsi:nil="true"/>
    <TaxKeywordTaxHTField xmlns="7b89bba3-8027-45bd-a570-d8b0d030bad0" xsi:nil="true"/>
  </documentManagement>
</p:properti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6F11EDB7-DBD2-427C-8E8E-0F7F3D90F7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89bba3-8027-45bd-a570-d8b0d030bad0"/>
    <ds:schemaRef ds:uri="57a8fc3a-2b1c-4d0f-9d31-9e891fd94e6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0CB5112-B13A-4413-84D7-DC36A29604E2}">
  <ds:schemaRefs>
    <ds:schemaRef ds:uri="http://schemas.microsoft.com/sharepoint/v3/contenttype/forms"/>
  </ds:schemaRefs>
</ds:datastoreItem>
</file>

<file path=customXml/itemProps3.xml><?xml version="1.0" encoding="utf-8"?>
<ds:datastoreItem xmlns:ds="http://schemas.openxmlformats.org/officeDocument/2006/customXml" ds:itemID="{B9B106D7-2735-4057-83DD-CA876519DAA0}">
  <ds:schemaRefs>
    <ds:schemaRef ds:uri="http://schemas.microsoft.com/office/2006/metadata/properties"/>
    <ds:schemaRef ds:uri="http://schemas.microsoft.com/office/infopath/2007/PartnerControls"/>
    <ds:schemaRef ds:uri="http://schemas.microsoft.com/sharepoint/v3"/>
    <ds:schemaRef ds:uri="57a8fc3a-2b1c-4d0f-9d31-9e891fd94e66"/>
    <ds:schemaRef ds:uri="7b89bba3-8027-45bd-a570-d8b0d030bad0"/>
  </ds:schemaRefs>
</ds:datastoreItem>
</file>

<file path=customXml/itemProps4.xml><?xml version="1.0" encoding="utf-8"?>
<ds:datastoreItem xmlns:ds="http://schemas.openxmlformats.org/officeDocument/2006/customXml" ds:itemID="{92258918-BB3A-4C31-AA2E-FB7A736A4A8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1294</TotalTime>
  <Words>1070</Words>
  <Application>Microsoft Office PowerPoint</Application>
  <PresentationFormat>On-screen Show (4:3)</PresentationFormat>
  <Paragraphs>117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Mock interviews</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mccalla</cp:lastModifiedBy>
  <cp:revision>97</cp:revision>
  <dcterms:created xsi:type="dcterms:W3CDTF">2016-01-17T19:14:16Z</dcterms:created>
  <dcterms:modified xsi:type="dcterms:W3CDTF">2017-04-18T10:49:44Z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0x010100ED2642B7FA5E4DA4BAD5093338A237AF00EFA01646D6F1BA47B26E97A5DD071D02</vt:lpwstr>
  </property>
</Properties>
</file>