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handoutMasterIdLst>
    <p:handoutMasterId r:id="rId8"/>
  </p:handoutMasterIdLst>
  <p:sldIdLst>
    <p:sldId id="276" r:id="rId2"/>
    <p:sldId id="257" r:id="rId3"/>
    <p:sldId id="258" r:id="rId4"/>
    <p:sldId id="269" r:id="rId5"/>
    <p:sldId id="277" r:id="rId6"/>
    <p:sldId id="264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>
          <p15:clr>
            <a:srgbClr val="A4A3A4"/>
          </p15:clr>
        </p15:guide>
        <p15:guide id="2" pos="4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73"/>
    <a:srgbClr val="FFB414"/>
    <a:srgbClr val="FF66FF"/>
    <a:srgbClr val="80FF00"/>
    <a:srgbClr val="0A4E60"/>
    <a:srgbClr val="534481"/>
    <a:srgbClr val="8064A2"/>
    <a:srgbClr val="E54553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218" y="72"/>
      </p:cViewPr>
      <p:guideLst>
        <p:guide orient="horz" pos="2508"/>
        <p:guide pos="48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294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Craig" userId="c9371d30-b49f-4c7c-8c08-e4242bcf2fbb" providerId="ADAL" clId="{2E25AE9B-5F16-4850-8908-14A2CE337E40}"/>
    <pc:docChg chg="modSld">
      <pc:chgData name="Gordon Craig" userId="c9371d30-b49f-4c7c-8c08-e4242bcf2fbb" providerId="ADAL" clId="{2E25AE9B-5F16-4850-8908-14A2CE337E40}" dt="2019-04-23T13:24:20.896" v="3" actId="20577"/>
      <pc:docMkLst>
        <pc:docMk/>
      </pc:docMkLst>
      <pc:sldChg chg="modSp">
        <pc:chgData name="Gordon Craig" userId="c9371d30-b49f-4c7c-8c08-e4242bcf2fbb" providerId="ADAL" clId="{2E25AE9B-5F16-4850-8908-14A2CE337E40}" dt="2019-04-23T13:22:46.292" v="2" actId="6549"/>
        <pc:sldMkLst>
          <pc:docMk/>
          <pc:sldMk cId="0" sldId="264"/>
        </pc:sldMkLst>
        <pc:spChg chg="mod">
          <ac:chgData name="Gordon Craig" userId="c9371d30-b49f-4c7c-8c08-e4242bcf2fbb" providerId="ADAL" clId="{2E25AE9B-5F16-4850-8908-14A2CE337E40}" dt="2019-04-23T13:22:46.292" v="2" actId="6549"/>
          <ac:spMkLst>
            <pc:docMk/>
            <pc:sldMk cId="0" sldId="264"/>
            <ac:spMk id="3" creationId="{00000000-0000-0000-0000-000000000000}"/>
          </ac:spMkLst>
        </pc:spChg>
      </pc:sldChg>
      <pc:sldChg chg="modSp">
        <pc:chgData name="Gordon Craig" userId="c9371d30-b49f-4c7c-8c08-e4242bcf2fbb" providerId="ADAL" clId="{2E25AE9B-5F16-4850-8908-14A2CE337E40}" dt="2019-04-23T13:24:20.896" v="3" actId="20577"/>
        <pc:sldMkLst>
          <pc:docMk/>
          <pc:sldMk cId="0" sldId="269"/>
        </pc:sldMkLst>
        <pc:spChg chg="mod">
          <ac:chgData name="Gordon Craig" userId="c9371d30-b49f-4c7c-8c08-e4242bcf2fbb" providerId="ADAL" clId="{2E25AE9B-5F16-4850-8908-14A2CE337E40}" dt="2019-04-23T13:24:20.896" v="3" actId="20577"/>
          <ac:spMkLst>
            <pc:docMk/>
            <pc:sldMk cId="0" sldId="26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11072F-1A6B-4E49-8A02-985E563B86FD}" type="datetimeFigureOut">
              <a:rPr lang="en-GB"/>
              <a:pPr>
                <a:defRPr/>
              </a:pPr>
              <a:t>23/04/2019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10140A-0256-4538-86CA-429D8E1046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2daK\Google Drive\In progress\source-files\triangle-bg-pp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48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2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4638" y="809625"/>
            <a:ext cx="1689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231775" y="1555750"/>
            <a:ext cx="8682038" cy="0"/>
          </a:xfrm>
          <a:prstGeom prst="line">
            <a:avLst/>
          </a:prstGeom>
          <a:ln w="127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691313" y="1555750"/>
            <a:ext cx="2251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600">
                <a:solidFill>
                  <a:srgbClr val="FFFFFF"/>
                </a:solidFill>
              </a:rPr>
              <a:t>Routes to employment</a:t>
            </a: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350125" y="1316038"/>
            <a:ext cx="15922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>
                <a:solidFill>
                  <a:srgbClr val="FFFFFF"/>
                </a:solidFill>
              </a:rPr>
              <a:t>Learn and train</a:t>
            </a:r>
          </a:p>
        </p:txBody>
      </p:sp>
      <p:pic>
        <p:nvPicPr>
          <p:cNvPr id="8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352800" y="85858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Visits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8" name="Isosceles Triangle 17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85858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Visits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5785"/>
            <a:ext cx="4105276" cy="4525963"/>
          </a:xfrm>
        </p:spPr>
        <p:txBody>
          <a:bodyPr/>
          <a:lstStyle>
            <a:lvl1pPr>
              <a:buClr>
                <a:srgbClr val="006373"/>
              </a:buClr>
              <a:defRPr/>
            </a:lvl1pPr>
            <a:lvl2pPr>
              <a:buClr>
                <a:srgbClr val="006373"/>
              </a:buClr>
              <a:defRPr/>
            </a:lvl2pPr>
            <a:lvl3pPr>
              <a:buClr>
                <a:srgbClr val="006373"/>
              </a:buClr>
              <a:defRPr/>
            </a:lvl3pPr>
            <a:lvl4pPr>
              <a:buClr>
                <a:srgbClr val="006373"/>
              </a:buClr>
              <a:defRPr/>
            </a:lvl4pPr>
            <a:lvl5pPr>
              <a:buClr>
                <a:srgbClr val="006373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85858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Visits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E97FACD-46EC-4257-9101-8F51747A5264}" type="datetimeFigureOut">
              <a:rPr lang="en-US"/>
              <a:pPr>
                <a:defRPr/>
              </a:pPr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E85DC1F-1084-47B7-A23D-D4179A37B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6373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0"/>
        </a:spcBef>
        <a:spcAft>
          <a:spcPts val="600"/>
        </a:spcAft>
        <a:buClr>
          <a:srgbClr val="00637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www.myworldofwork.co.uk/ic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Visits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Learning intention</a:t>
            </a:r>
          </a:p>
          <a:p>
            <a:pPr eaLnBrk="1" fontAlgn="auto" hangingPunct="1"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I will be able to identify the main post school routes including employment, Modern Apprenticeships, college and university</a:t>
            </a:r>
          </a:p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Success criteria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describe the different routes into the world of work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gather information through asking appropriate questions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3"/>
          <p:cNvSpPr>
            <a:spLocks noGrp="1"/>
          </p:cNvSpPr>
          <p:nvPr>
            <p:ph idx="4294967295"/>
          </p:nvPr>
        </p:nvSpPr>
        <p:spPr>
          <a:xfrm>
            <a:off x="457200" y="1516064"/>
            <a:ext cx="8229600" cy="627062"/>
          </a:xfrm>
          <a:noFill/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In pairs, discuss what you can do when you leave school</a:t>
            </a:r>
            <a:endParaRPr lang="en-GB" sz="2800" dirty="0">
              <a:solidFill>
                <a:srgbClr val="006373"/>
              </a:solidFill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82296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 charset="0"/>
              <a:buChar char="•"/>
              <a:defRPr/>
            </a:pPr>
            <a:r>
              <a:rPr lang="en-GB" sz="2000" dirty="0">
                <a:latin typeface="+mn-lt"/>
              </a:rPr>
              <a:t> College</a:t>
            </a:r>
          </a:p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 charset="0"/>
              <a:buChar char="•"/>
              <a:defRPr/>
            </a:pPr>
            <a:r>
              <a:rPr lang="en-GB" sz="2000" dirty="0">
                <a:latin typeface="+mn-lt"/>
              </a:rPr>
              <a:t> Get a job</a:t>
            </a:r>
          </a:p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 charset="0"/>
              <a:buChar char="•"/>
              <a:defRPr/>
            </a:pPr>
            <a:r>
              <a:rPr lang="en-GB" sz="2000" dirty="0">
                <a:latin typeface="+mn-lt"/>
              </a:rPr>
              <a:t> Modern Apprenticeship </a:t>
            </a:r>
          </a:p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 charset="0"/>
              <a:buChar char="•"/>
              <a:defRPr/>
            </a:pPr>
            <a:r>
              <a:rPr lang="en-GB" sz="2000" dirty="0">
                <a:latin typeface="+mn-lt"/>
              </a:rPr>
              <a:t>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Discuss dos and don'ts when outside school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What health and safety requirements do you need to be aware of?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6"/>
          <p:cNvSpPr>
            <a:spLocks noGrp="1"/>
          </p:cNvSpPr>
          <p:nvPr>
            <p:ph idx="1"/>
          </p:nvPr>
        </p:nvSpPr>
        <p:spPr>
          <a:xfrm>
            <a:off x="457199" y="1420406"/>
            <a:ext cx="4105276" cy="4421342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Look at the questionnaire – are there any questions you want to add?</a:t>
            </a:r>
          </a:p>
          <a:p>
            <a:pPr marL="342000" indent="-342000" eaLnBrk="1" hangingPunct="1"/>
            <a:r>
              <a:rPr lang="en-GB" dirty="0"/>
              <a:t>Complete the questionnaires</a:t>
            </a:r>
          </a:p>
          <a:p>
            <a:pPr marL="342000" indent="-342000" eaLnBrk="1" hangingPunct="1"/>
            <a:r>
              <a:rPr lang="en-GB" dirty="0"/>
              <a:t>Did anything surprise you?</a:t>
            </a:r>
          </a:p>
        </p:txBody>
      </p:sp>
      <p:pic>
        <p:nvPicPr>
          <p:cNvPr id="1026" name="Picture 2" descr="C:\Users\A2daK\Google Drive\In progress\worksheet-visits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21325128">
            <a:off x="4714259" y="1827256"/>
            <a:ext cx="2752725" cy="3910809"/>
          </a:xfrm>
          <a:prstGeom prst="rect">
            <a:avLst/>
          </a:prstGeom>
          <a:noFill/>
          <a:ln w="12700" cmpd="sng"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</p:pic>
      <p:pic>
        <p:nvPicPr>
          <p:cNvPr id="4" name="Picture 2" descr="C:\Users\A2daK\Google Drive\In progress\worksheet-visi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0000">
            <a:off x="5768888" y="1532923"/>
            <a:ext cx="2752725" cy="3910810"/>
          </a:xfrm>
          <a:prstGeom prst="rect">
            <a:avLst/>
          </a:prstGeom>
          <a:noFill/>
          <a:ln w="12700" cmpd="sng"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0" y="4003675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/>
              <a:t>Go to </a:t>
            </a:r>
            <a:r>
              <a:rPr lang="en-GB" sz="1800" dirty="0">
                <a:solidFill>
                  <a:srgbClr val="00ABBC"/>
                </a:solidFill>
                <a:hlinkClick r:id="rId2"/>
              </a:rPr>
              <a:t>myworldofwork.co.uk/</a:t>
            </a:r>
            <a:r>
              <a:rPr lang="en-GB" sz="1800" dirty="0" err="1">
                <a:solidFill>
                  <a:srgbClr val="00ABBC"/>
                </a:solidFill>
                <a:hlinkClick r:id="rId2"/>
              </a:rPr>
              <a:t>ican</a:t>
            </a:r>
            <a:r>
              <a:rPr lang="en-GB" sz="1800" dirty="0">
                <a:solidFill>
                  <a:srgbClr val="534481"/>
                </a:solidFill>
              </a:rPr>
              <a:t> </a:t>
            </a:r>
            <a:r>
              <a:rPr lang="en-GB" sz="1800" dirty="0"/>
              <a:t>and use your </a:t>
            </a:r>
            <a:r>
              <a:rPr lang="en-GB" sz="1800" dirty="0">
                <a:solidFill>
                  <a:srgbClr val="8064A2"/>
                </a:solidFill>
              </a:rPr>
              <a:t>Profile</a:t>
            </a:r>
            <a:r>
              <a:rPr lang="en-GB" sz="1800" dirty="0"/>
              <a:t> to record what skills you have used taking part in this lesson</a:t>
            </a:r>
          </a:p>
          <a:p>
            <a:pPr algn="ctr"/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lum bright="-57000"/>
            <a:extLst/>
          </a:blip>
          <a:srcRect/>
          <a:stretch>
            <a:fillRect/>
          </a:stretch>
        </p:blipFill>
        <p:spPr bwMode="auto">
          <a:xfrm>
            <a:off x="3541060" y="2614662"/>
            <a:ext cx="2061882" cy="806148"/>
          </a:xfrm>
          <a:prstGeom prst="rect">
            <a:avLst/>
          </a:prstGeom>
          <a:ln>
            <a:noFill/>
          </a:ln>
          <a:ex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5">
      <a:dk1>
        <a:srgbClr val="54545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73"/>
      </a:hlink>
      <a:folHlink>
        <a:srgbClr val="800080"/>
      </a:folHlink>
    </a:clrScheme>
    <a:fontScheme name="MWW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57F1439770CFC74DA41FF1A41AD4D96E" ma:contentTypeVersion="9" ma:contentTypeDescription="" ma:contentTypeScope="" ma:versionID="002ced482f628c65e39658f78991bfce">
  <xsd:schema xmlns:xsd="http://www.w3.org/2001/XMLSchema" xmlns:xs="http://www.w3.org/2001/XMLSchema" xmlns:p="http://schemas.microsoft.com/office/2006/metadata/properties" xmlns:ns2="184af400-6cf4-4be6-9056-547874e8c8ee" targetNamespace="http://schemas.microsoft.com/office/2006/metadata/properties" ma:root="true" ma:fieldsID="23a9267562fefb9d65a17f478cc2c23f" ns2:_="">
    <xsd:import namespace="184af400-6cf4-4be6-9056-547874e8c8ee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dexed="tru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/>
    <IShare_BusinessOwner xmlns="184af400-6cf4-4be6-9056-547874e8c8ee" xsi:nil="true"/>
  </documentManagement>
</p:properties>
</file>

<file path=customXml/itemProps1.xml><?xml version="1.0" encoding="utf-8"?>
<ds:datastoreItem xmlns:ds="http://schemas.openxmlformats.org/officeDocument/2006/customXml" ds:itemID="{CF41A865-E3CC-4796-8F69-165AA0280B1C}"/>
</file>

<file path=customXml/itemProps2.xml><?xml version="1.0" encoding="utf-8"?>
<ds:datastoreItem xmlns:ds="http://schemas.openxmlformats.org/officeDocument/2006/customXml" ds:itemID="{230DF552-DD18-4C91-A84F-6421970FA7A2}"/>
</file>

<file path=customXml/itemProps3.xml><?xml version="1.0" encoding="utf-8"?>
<ds:datastoreItem xmlns:ds="http://schemas.openxmlformats.org/officeDocument/2006/customXml" ds:itemID="{42FB6AA7-05F1-40B5-BB5B-89C9F278C2D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</TotalTime>
  <Words>134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MS PGothic</vt:lpstr>
      <vt:lpstr>Arial</vt:lpstr>
      <vt:lpstr>Trebuchet MS</vt:lpstr>
      <vt:lpstr>Office Theme</vt:lpstr>
      <vt:lpstr>Visits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Gordon Craig</cp:lastModifiedBy>
  <cp:revision>115</cp:revision>
  <cp:lastPrinted>2016-01-25T04:11:31Z</cp:lastPrinted>
  <dcterms:created xsi:type="dcterms:W3CDTF">2016-01-17T19:14:16Z</dcterms:created>
  <dcterms:modified xsi:type="dcterms:W3CDTF">2019-04-23T13:24:25Z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0x0101002CFD50891A73487FBF1A841208B5DC08020057F1439770CFC74DA41FF1A41AD4D96E</vt:lpwstr>
  </property>
  <property fmtid="{D5CDD505-2E9C-101B-9397-08002B2CF9AE}" pid="3" name="TaxKeyword">
    <vt:lpwstr/>
  </property>
</Properties>
</file>