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1"/>
  </p:sldMasterIdLst>
  <p:handoutMasterIdLst>
    <p:handoutMasterId r:id="rId9"/>
  </p:handoutMasterIdLst>
  <p:sldIdLst>
    <p:sldId id="276" r:id="rId2"/>
    <p:sldId id="257" r:id="rId3"/>
    <p:sldId id="258" r:id="rId4"/>
    <p:sldId id="270" r:id="rId5"/>
    <p:sldId id="277" r:id="rId6"/>
    <p:sldId id="269" r:id="rId7"/>
    <p:sldId id="264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showPr showNarration="1">
    <p:present/>
    <p:sldAll/>
    <p:penClr>
      <a:srgbClr val="FF0000"/>
    </p:penClr>
  </p:showPr>
  <p:clrMru>
    <a:srgbClr val="F2EEF5"/>
    <a:srgbClr val="51477F"/>
    <a:srgbClr val="FFB414"/>
    <a:srgbClr val="FF66FF"/>
    <a:srgbClr val="80FF00"/>
    <a:srgbClr val="0A4E60"/>
    <a:srgbClr val="534481"/>
    <a:srgbClr val="8064A2"/>
    <a:srgbClr val="E54553"/>
    <a:srgbClr val="FFDC6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860" y="-252"/>
      </p:cViewPr>
      <p:guideLst>
        <p:guide orient="horz" pos="2508"/>
        <p:guide pos="48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2940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D82F367-53D8-414B-8C0A-74F3E3C1327A}" type="datetimeFigureOut">
              <a:rPr lang="en-GB"/>
              <a:pPr>
                <a:defRPr/>
              </a:pPr>
              <a:t>16/08/2016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09AE5F2-094D-494C-BEBD-57AAAED095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2daK\Google Drive\In progress\source-files\triangle-bg-ppt.pn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334500" cy="7048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2" descr="E:\Downloads\SDS_FINAL_POWERPOINTS\sdslogo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30175" y="5691188"/>
            <a:ext cx="18859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7199" y="204794"/>
            <a:ext cx="1133475" cy="4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4638" y="809625"/>
            <a:ext cx="16891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 userDrawn="1"/>
        </p:nvCxnSpPr>
        <p:spPr>
          <a:xfrm>
            <a:off x="231775" y="1555750"/>
            <a:ext cx="8682038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1313" y="1555750"/>
            <a:ext cx="22510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sz="1600">
                <a:solidFill>
                  <a:srgbClr val="FFFFFF"/>
                </a:solidFill>
              </a:rPr>
              <a:t>Routes to employment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7350125" y="1316038"/>
            <a:ext cx="159226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000">
                <a:solidFill>
                  <a:srgbClr val="FFFFFF"/>
                </a:solidFill>
              </a:rPr>
              <a:t>Learn and train</a:t>
            </a:r>
          </a:p>
        </p:txBody>
      </p:sp>
      <p:pic>
        <p:nvPicPr>
          <p:cNvPr id="9" name="Picture 2" descr="E:\Downloads\SDS_FINAL_POWERPOINTS\sdslogo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30175" y="5691188"/>
            <a:ext cx="18859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A2daK\Google Drive\In progress\i-can-icon-small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67675" y="6072188"/>
            <a:ext cx="666750" cy="566738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 userDrawn="1"/>
        </p:nvCxnSpPr>
        <p:spPr>
          <a:xfrm>
            <a:off x="457200" y="5927473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pupil-header-skills.ai"/>
          <p:cNvPicPr>
            <a:picLocks noChangeAspect="1"/>
          </p:cNvPicPr>
          <p:nvPr userDrawn="1"/>
        </p:nvPicPr>
        <p:blipFill>
          <a:blip r:embed="rId2"/>
          <a:srcRect b="43878"/>
          <a:stretch>
            <a:fillRect/>
          </a:stretch>
        </p:blipFill>
        <p:spPr bwMode="auto">
          <a:xfrm>
            <a:off x="0" y="0"/>
            <a:ext cx="914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E:\Downloads\SDS_FINAL_POWERPOINTS\sdslogo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30175" y="5691188"/>
            <a:ext cx="18859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7199" y="204794"/>
            <a:ext cx="1133475" cy="4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Users\A2daK\Google Drive\In progress\i-can-icon-small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067675" y="6072188"/>
            <a:ext cx="666750" cy="5667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 userDrawn="1"/>
        </p:nvSpPr>
        <p:spPr>
          <a:xfrm>
            <a:off x="0" y="858585"/>
            <a:ext cx="9144000" cy="322515"/>
          </a:xfrm>
          <a:prstGeom prst="rect">
            <a:avLst/>
          </a:prstGeom>
          <a:solidFill>
            <a:srgbClr val="F2EE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352800" y="839535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51477F"/>
                </a:solidFill>
              </a:rPr>
              <a:t>Skills and qualities</a:t>
            </a:r>
            <a:endParaRPr lang="en-GB" sz="1600" dirty="0">
              <a:solidFill>
                <a:srgbClr val="51477F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0800000">
            <a:off x="4443413" y="1181100"/>
            <a:ext cx="257175" cy="133350"/>
          </a:xfrm>
          <a:prstGeom prst="triangle">
            <a:avLst/>
          </a:prstGeom>
          <a:solidFill>
            <a:srgbClr val="F2EE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57200" y="5927473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>
            <a:spLocks noGrp="1"/>
          </p:cNvSpPr>
          <p:nvPr>
            <p:ph idx="10"/>
          </p:nvPr>
        </p:nvSpPr>
        <p:spPr>
          <a:xfrm>
            <a:off x="457200" y="1504950"/>
            <a:ext cx="8229600" cy="4308223"/>
          </a:xfrm>
          <a:prstGeom prst="rect">
            <a:avLst/>
          </a:prstGeom>
        </p:spPr>
        <p:txBody>
          <a:bodyPr/>
          <a:lstStyle>
            <a:lvl1pPr>
              <a:buClr>
                <a:srgbClr val="51477F"/>
              </a:buClr>
              <a:defRPr/>
            </a:lvl1pPr>
            <a:lvl2pPr>
              <a:buClr>
                <a:srgbClr val="51477F"/>
              </a:buClr>
              <a:defRPr/>
            </a:lvl2pPr>
            <a:lvl3pPr>
              <a:buClr>
                <a:srgbClr val="51477F"/>
              </a:buClr>
              <a:defRPr/>
            </a:lvl3pPr>
            <a:lvl4pPr>
              <a:buClr>
                <a:srgbClr val="51477F"/>
              </a:buClr>
              <a:defRPr/>
            </a:lvl4pPr>
            <a:lvl5pPr>
              <a:buClr>
                <a:srgbClr val="51477F"/>
              </a:buClr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             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9" descr="pupil-header-skills.ai"/>
          <p:cNvPicPr>
            <a:picLocks noChangeAspect="1"/>
          </p:cNvPicPr>
          <p:nvPr userDrawn="1"/>
        </p:nvPicPr>
        <p:blipFill>
          <a:blip r:embed="rId2"/>
          <a:srcRect b="43878"/>
          <a:stretch>
            <a:fillRect/>
          </a:stretch>
        </p:blipFill>
        <p:spPr bwMode="auto">
          <a:xfrm>
            <a:off x="0" y="0"/>
            <a:ext cx="914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E:\Downloads\SDS_FINAL_POWERPOINTS\sdslogo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30175" y="5691188"/>
            <a:ext cx="18859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7199" y="204794"/>
            <a:ext cx="1133475" cy="4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Users\A2daK\Google Drive\In progress\i-can-icon-small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067675" y="6072188"/>
            <a:ext cx="666750" cy="5667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 userDrawn="1"/>
        </p:nvSpPr>
        <p:spPr>
          <a:xfrm>
            <a:off x="0" y="858585"/>
            <a:ext cx="9144000" cy="322515"/>
          </a:xfrm>
          <a:prstGeom prst="rect">
            <a:avLst/>
          </a:prstGeom>
          <a:solidFill>
            <a:srgbClr val="F2EE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352800" y="839535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51477F"/>
                </a:solidFill>
              </a:rPr>
              <a:t>Skills and qualities</a:t>
            </a:r>
            <a:endParaRPr lang="en-GB" sz="1600" dirty="0">
              <a:solidFill>
                <a:srgbClr val="51477F"/>
              </a:solidFill>
            </a:endParaRPr>
          </a:p>
        </p:txBody>
      </p:sp>
      <p:sp>
        <p:nvSpPr>
          <p:cNvPr id="17" name="Isosceles Triangle 16"/>
          <p:cNvSpPr/>
          <p:nvPr userDrawn="1"/>
        </p:nvSpPr>
        <p:spPr>
          <a:xfrm rot="10800000">
            <a:off x="4443413" y="1181100"/>
            <a:ext cx="257175" cy="133350"/>
          </a:xfrm>
          <a:prstGeom prst="triangle">
            <a:avLst/>
          </a:prstGeom>
          <a:solidFill>
            <a:srgbClr val="F2EE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57200" y="5927473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57200" y="1504950"/>
            <a:ext cx="8229600" cy="4308223"/>
          </a:xfrm>
          <a:prstGeom prst="rect">
            <a:avLst/>
          </a:prstGeom>
        </p:spPr>
        <p:txBody>
          <a:bodyPr/>
          <a:lstStyle>
            <a:lvl1pPr>
              <a:buClr>
                <a:srgbClr val="51477F"/>
              </a:buClr>
              <a:defRPr/>
            </a:lvl1pPr>
            <a:lvl2pPr>
              <a:buClr>
                <a:srgbClr val="51477F"/>
              </a:buClr>
              <a:defRPr/>
            </a:lvl2pPr>
            <a:lvl3pPr>
              <a:buClr>
                <a:srgbClr val="51477F"/>
              </a:buClr>
              <a:defRPr/>
            </a:lvl3pPr>
            <a:lvl4pPr>
              <a:buClr>
                <a:srgbClr val="51477F"/>
              </a:buClr>
              <a:defRPr/>
            </a:lvl4pPr>
            <a:lvl5pPr>
              <a:buClr>
                <a:srgbClr val="51477F"/>
              </a:buClr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             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999999"/>
                </a:solidFill>
                <a:latin typeface="Arial" charset="0"/>
              </a:defRPr>
            </a:lvl1pPr>
          </a:lstStyle>
          <a:p>
            <a:pPr>
              <a:defRPr/>
            </a:pPr>
            <a:fld id="{D056C18C-64E2-46D3-BAD8-9530A123FB88}" type="datetimeFigureOut">
              <a:rPr lang="en-US"/>
              <a:pPr>
                <a:defRPr/>
              </a:pPr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999999"/>
                </a:solidFill>
                <a:latin typeface="Arial" charset="0"/>
              </a:defRPr>
            </a:lvl1pPr>
          </a:lstStyle>
          <a:p>
            <a:pPr>
              <a:defRPr/>
            </a:pPr>
            <a:fld id="{D96C6A7A-42DD-4853-97A5-18BD97875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8064A2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51477F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51477F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1477F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1477F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1477F"/>
        </a:buClr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www.myworldofwork.co.uk/ica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Skills and qualities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 eaLnBrk="1" fontAlgn="auto" hangingPunct="1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534481"/>
                </a:solidFill>
                <a:latin typeface="+mj-lt"/>
                <a:ea typeface="ＭＳ Ｐゴシック" charset="0"/>
              </a:rPr>
              <a:t>Learning intention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charset="0"/>
              <a:buChar char="•"/>
              <a:defRPr/>
            </a:pPr>
            <a:r>
              <a:rPr lang="en-GB" dirty="0" smtClean="0">
                <a:ea typeface="ＭＳ Ｐゴシック" charset="0"/>
              </a:rPr>
              <a:t>I will learn about the </a:t>
            </a:r>
            <a:r>
              <a:rPr lang="en-US" dirty="0" smtClean="0">
                <a:ea typeface="ＭＳ Ｐゴシック" charset="0"/>
              </a:rPr>
              <a:t>skills and qualities of myself and my classmates</a:t>
            </a:r>
            <a:r>
              <a:rPr lang="en-GB" sz="2200" dirty="0" smtClean="0"/>
              <a:t> </a:t>
            </a:r>
          </a:p>
          <a:p>
            <a:pPr marL="0" indent="0" eaLnBrk="1" fontAlgn="auto" hangingPunct="1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534481"/>
                </a:solidFill>
                <a:latin typeface="+mj-lt"/>
                <a:ea typeface="ＭＳ Ｐゴシック" charset="0"/>
              </a:rPr>
              <a:t>Success criteria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/>
            </a:pPr>
            <a:r>
              <a:rPr lang="en-US" dirty="0" smtClean="0">
                <a:ea typeface="ＭＳ Ｐゴシック" charset="0"/>
              </a:rPr>
              <a:t>I can identify the skills and qualities that I and those around me have</a:t>
            </a:r>
            <a:endParaRPr lang="en-GB" dirty="0" smtClean="0">
              <a:ea typeface="ＭＳ Ｐゴシック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/>
            </a:pPr>
            <a:r>
              <a:rPr lang="en-US" dirty="0" smtClean="0">
                <a:ea typeface="ＭＳ Ｐゴシック" charset="0"/>
              </a:rPr>
              <a:t>I can demonstrate that I value others contributions through listening actively and responding appropriately</a:t>
            </a:r>
            <a:endParaRPr 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None/>
            </a:pPr>
            <a:r>
              <a:rPr lang="en-GB" sz="2400" dirty="0" smtClean="0">
                <a:solidFill>
                  <a:srgbClr val="534481"/>
                </a:solidFill>
                <a:latin typeface="+mj-lt"/>
                <a:ea typeface="ＭＳ Ｐゴシック" charset="0"/>
              </a:rPr>
              <a:t>What skills and qualities should a teacher have?</a:t>
            </a:r>
            <a:r>
              <a:rPr lang="en-US" sz="2400" dirty="0" smtClean="0">
                <a:solidFill>
                  <a:srgbClr val="534481"/>
                </a:solidFill>
                <a:latin typeface="+mj-lt"/>
                <a:ea typeface="ＭＳ Ｐゴシック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457200" y="2497138"/>
          <a:ext cx="8229600" cy="296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52700"/>
                <a:gridCol w="56769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 smtClean="0">
                          <a:solidFill>
                            <a:srgbClr val="51477F"/>
                          </a:solidFill>
                          <a:latin typeface="+mn-lt"/>
                          <a:ea typeface="+mn-ea"/>
                          <a:cs typeface="+mn-cs"/>
                        </a:rPr>
                        <a:t>My name: </a:t>
                      </a:r>
                    </a:p>
                  </a:txBody>
                  <a:tcPr>
                    <a:solidFill>
                      <a:srgbClr val="F2E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 smtClean="0">
                          <a:solidFill>
                            <a:srgbClr val="51477F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John Smith</a:t>
                      </a:r>
                    </a:p>
                  </a:txBody>
                  <a:tcPr>
                    <a:solidFill>
                      <a:srgbClr val="F2EE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 smtClean="0">
                          <a:solidFill>
                            <a:srgbClr val="51477F"/>
                          </a:solidFill>
                          <a:latin typeface="+mn-lt"/>
                          <a:ea typeface="+mn-ea"/>
                          <a:cs typeface="+mn-cs"/>
                        </a:rPr>
                        <a:t>I work well…</a:t>
                      </a:r>
                    </a:p>
                  </a:txBody>
                  <a:tcPr>
                    <a:solidFill>
                      <a:srgbClr val="F2E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 smtClean="0">
                          <a:solidFill>
                            <a:srgbClr val="51477F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with people</a:t>
                      </a:r>
                    </a:p>
                  </a:txBody>
                  <a:tcPr>
                    <a:solidFill>
                      <a:srgbClr val="F2EE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 smtClean="0">
                          <a:solidFill>
                            <a:srgbClr val="51477F"/>
                          </a:solidFill>
                          <a:latin typeface="+mn-lt"/>
                          <a:ea typeface="+mn-ea"/>
                          <a:cs typeface="+mn-cs"/>
                        </a:rPr>
                        <a:t>I will….</a:t>
                      </a: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 smtClean="0">
                          <a:solidFill>
                            <a:srgbClr val="51477F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accept responsibility</a:t>
                      </a: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 smtClean="0">
                          <a:solidFill>
                            <a:srgbClr val="51477F"/>
                          </a:solidFill>
                          <a:latin typeface="+mn-lt"/>
                          <a:ea typeface="+mn-ea"/>
                          <a:cs typeface="+mn-cs"/>
                        </a:rPr>
                        <a:t>I am...</a:t>
                      </a: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 smtClean="0">
                          <a:solidFill>
                            <a:srgbClr val="51477F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hard working</a:t>
                      </a: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 smtClean="0">
                          <a:solidFill>
                            <a:srgbClr val="51477F"/>
                          </a:solidFill>
                          <a:latin typeface="+mn-lt"/>
                          <a:ea typeface="+mn-ea"/>
                          <a:cs typeface="+mn-cs"/>
                        </a:rPr>
                        <a:t>I can…</a:t>
                      </a: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 smtClean="0">
                          <a:solidFill>
                            <a:srgbClr val="51477F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solve problems</a:t>
                      </a: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 smtClean="0">
                          <a:solidFill>
                            <a:srgbClr val="51477F"/>
                          </a:solidFill>
                          <a:latin typeface="+mn-lt"/>
                          <a:ea typeface="+mn-ea"/>
                          <a:cs typeface="+mn-cs"/>
                        </a:rPr>
                        <a:t>I like…</a:t>
                      </a: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 smtClean="0">
                          <a:solidFill>
                            <a:srgbClr val="51477F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using </a:t>
                      </a:r>
                      <a:r>
                        <a:rPr lang="en-GB" sz="1800" b="0" kern="1200" baseline="0" dirty="0" err="1" smtClean="0">
                          <a:solidFill>
                            <a:srgbClr val="51477F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lego</a:t>
                      </a:r>
                      <a:r>
                        <a:rPr lang="en-GB" sz="1800" b="0" kern="1200" baseline="0" dirty="0" smtClean="0">
                          <a:solidFill>
                            <a:srgbClr val="51477F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to build things</a:t>
                      </a: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 smtClean="0">
                          <a:solidFill>
                            <a:srgbClr val="51477F"/>
                          </a:solidFill>
                          <a:latin typeface="+mn-lt"/>
                          <a:ea typeface="+mn-ea"/>
                          <a:cs typeface="+mn-cs"/>
                        </a:rPr>
                        <a:t>I enjoy…</a:t>
                      </a:r>
                      <a:endParaRPr lang="en-GB" dirty="0" smtClean="0"/>
                    </a:p>
                  </a:txBody>
                  <a:tcPr>
                    <a:solidFill>
                      <a:srgbClr val="F2E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 smtClean="0">
                          <a:solidFill>
                            <a:srgbClr val="51477F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baking. I make cakes for my friends</a:t>
                      </a: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 smtClean="0">
                          <a:solidFill>
                            <a:srgbClr val="51477F"/>
                          </a:solidFill>
                          <a:latin typeface="+mn-lt"/>
                          <a:ea typeface="+mn-ea"/>
                          <a:cs typeface="+mn-cs"/>
                        </a:rPr>
                        <a:t>I am good at…</a:t>
                      </a:r>
                      <a:endParaRPr lang="en-GB" dirty="0" smtClean="0"/>
                    </a:p>
                  </a:txBody>
                  <a:tcPr>
                    <a:solidFill>
                      <a:srgbClr val="F2E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 smtClean="0">
                          <a:solidFill>
                            <a:srgbClr val="51477F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languages, I can speak French   </a:t>
                      </a: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1525498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ts val="0"/>
              </a:spcBef>
              <a:buClr>
                <a:schemeClr val="accent4"/>
              </a:buClr>
              <a:buFont typeface="Arial" charset="0"/>
              <a:buNone/>
              <a:defRPr/>
            </a:pPr>
            <a:r>
              <a:rPr lang="en-GB" dirty="0" smtClean="0">
                <a:solidFill>
                  <a:srgbClr val="534481"/>
                </a:solidFill>
                <a:ea typeface="ＭＳ Ｐゴシック" charset="0"/>
              </a:rPr>
              <a:t>Write down your skills and qualities and give examples where possible</a:t>
            </a:r>
            <a:endParaRPr lang="en-GB" dirty="0">
              <a:solidFill>
                <a:schemeClr val="accent2"/>
              </a:solidFill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455613" y="1504950"/>
            <a:ext cx="8229600" cy="798513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0"/>
              </a:spcBef>
              <a:buClr>
                <a:schemeClr val="accent4"/>
              </a:buClr>
              <a:buFont typeface="Arial" charset="0"/>
              <a:buNone/>
              <a:defRPr/>
            </a:pPr>
            <a:r>
              <a:rPr lang="en-GB" sz="2400" dirty="0">
                <a:solidFill>
                  <a:srgbClr val="534481"/>
                </a:solidFill>
                <a:latin typeface="+mj-lt"/>
                <a:ea typeface="ＭＳ Ｐゴシック" charset="0"/>
              </a:rPr>
              <a:t>In your groups write down the skills and qualities each person </a:t>
            </a:r>
            <a:r>
              <a:rPr lang="en-GB" sz="2400" dirty="0" smtClean="0">
                <a:solidFill>
                  <a:srgbClr val="534481"/>
                </a:solidFill>
                <a:latin typeface="+mj-lt"/>
                <a:ea typeface="ＭＳ Ｐゴシック" charset="0"/>
              </a:rPr>
              <a:t>has</a:t>
            </a:r>
            <a:endParaRPr lang="en-GB" sz="2400" dirty="0">
              <a:solidFill>
                <a:schemeClr val="accent2"/>
              </a:solidFill>
              <a:latin typeface="+mj-lt"/>
              <a:ea typeface="ＭＳ Ｐゴシック" charset="0"/>
            </a:endParaRPr>
          </a:p>
        </p:txBody>
      </p:sp>
      <p:pic>
        <p:nvPicPr>
          <p:cNvPr id="4" name="Picture 3" descr="Caring Icon.pn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 flipH="1">
            <a:off x="7975787" y="4358636"/>
            <a:ext cx="769971" cy="725923"/>
          </a:xfrm>
          <a:prstGeom prst="rect">
            <a:avLst/>
          </a:prstGeom>
        </p:spPr>
      </p:pic>
      <p:pic>
        <p:nvPicPr>
          <p:cNvPr id="5" name="Picture 4" descr="Confidence Icon.pn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 flipH="1">
            <a:off x="6247412" y="2590571"/>
            <a:ext cx="569224" cy="580092"/>
          </a:xfrm>
          <a:prstGeom prst="rect">
            <a:avLst/>
          </a:prstGeom>
        </p:spPr>
      </p:pic>
      <p:pic>
        <p:nvPicPr>
          <p:cNvPr id="6" name="Picture 5" descr="Creative Icon.pn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 flipH="1">
            <a:off x="8075684" y="2605458"/>
            <a:ext cx="570176" cy="561833"/>
          </a:xfrm>
          <a:prstGeom prst="rect">
            <a:avLst/>
          </a:prstGeom>
        </p:spPr>
      </p:pic>
      <p:pic>
        <p:nvPicPr>
          <p:cNvPr id="8" name="Picture 7" descr="Enterprise Icon.png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 flipH="1">
            <a:off x="2500597" y="4358637"/>
            <a:ext cx="667158" cy="725923"/>
          </a:xfrm>
          <a:prstGeom prst="rect">
            <a:avLst/>
          </a:prstGeom>
        </p:spPr>
      </p:pic>
      <p:pic>
        <p:nvPicPr>
          <p:cNvPr id="9" name="Picture 8" descr="Leadership Icon.pn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 flipH="1">
            <a:off x="2573618" y="2609568"/>
            <a:ext cx="601829" cy="644035"/>
          </a:xfrm>
          <a:prstGeom prst="rect">
            <a:avLst/>
          </a:prstGeom>
        </p:spPr>
      </p:pic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2189163" y="3522663"/>
            <a:ext cx="13700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/>
              <a:t>Leadership</a:t>
            </a:r>
          </a:p>
          <a:p>
            <a:endParaRPr lang="en-US" sz="1800"/>
          </a:p>
        </p:txBody>
      </p:sp>
      <p:sp>
        <p:nvSpPr>
          <p:cNvPr id="9226" name="TextBox 11"/>
          <p:cNvSpPr txBox="1">
            <a:spLocks noChangeArrowheads="1"/>
          </p:cNvSpPr>
          <p:nvPr/>
        </p:nvSpPr>
        <p:spPr bwMode="auto">
          <a:xfrm>
            <a:off x="360363" y="3511550"/>
            <a:ext cx="13700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/>
              <a:t>Team work      </a:t>
            </a:r>
          </a:p>
          <a:p>
            <a:endParaRPr lang="en-US" sz="1800"/>
          </a:p>
        </p:txBody>
      </p:sp>
      <p:sp>
        <p:nvSpPr>
          <p:cNvPr id="9227" name="TextBox 12"/>
          <p:cNvSpPr txBox="1">
            <a:spLocks noChangeArrowheads="1"/>
          </p:cNvSpPr>
          <p:nvPr/>
        </p:nvSpPr>
        <p:spPr bwMode="auto">
          <a:xfrm>
            <a:off x="4017963" y="3532188"/>
            <a:ext cx="13700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/>
              <a:t>Organised</a:t>
            </a:r>
          </a:p>
          <a:p>
            <a:endParaRPr lang="en-US" sz="1800"/>
          </a:p>
        </p:txBody>
      </p:sp>
      <p:sp>
        <p:nvSpPr>
          <p:cNvPr id="9228" name="TextBox 13"/>
          <p:cNvSpPr txBox="1">
            <a:spLocks noChangeArrowheads="1"/>
          </p:cNvSpPr>
          <p:nvPr/>
        </p:nvSpPr>
        <p:spPr bwMode="auto">
          <a:xfrm>
            <a:off x="5846763" y="3543300"/>
            <a:ext cx="13700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/>
              <a:t>Confident</a:t>
            </a:r>
          </a:p>
          <a:p>
            <a:endParaRPr lang="en-US" sz="1800"/>
          </a:p>
        </p:txBody>
      </p:sp>
      <p:sp>
        <p:nvSpPr>
          <p:cNvPr id="9229" name="TextBox 14"/>
          <p:cNvSpPr txBox="1">
            <a:spLocks noChangeArrowheads="1"/>
          </p:cNvSpPr>
          <p:nvPr/>
        </p:nvSpPr>
        <p:spPr bwMode="auto">
          <a:xfrm>
            <a:off x="7675563" y="3502025"/>
            <a:ext cx="13700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/>
              <a:t>Creative</a:t>
            </a:r>
          </a:p>
          <a:p>
            <a:endParaRPr lang="en-US" sz="1800"/>
          </a:p>
        </p:txBody>
      </p:sp>
      <p:pic>
        <p:nvPicPr>
          <p:cNvPr id="17" name="Picture 16" descr="Motivated Icon.png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 flipH="1">
            <a:off x="4377070" y="4358637"/>
            <a:ext cx="581298" cy="727051"/>
          </a:xfrm>
          <a:prstGeom prst="rect">
            <a:avLst/>
          </a:prstGeom>
        </p:spPr>
      </p:pic>
      <p:pic>
        <p:nvPicPr>
          <p:cNvPr id="18" name="Picture 17" descr="Organised Icon.png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482061" y="2609501"/>
            <a:ext cx="442435" cy="642695"/>
          </a:xfrm>
          <a:prstGeom prst="rect">
            <a:avLst/>
          </a:prstGeom>
        </p:spPr>
      </p:pic>
      <p:sp>
        <p:nvSpPr>
          <p:cNvPr id="9232" name="TextBox 18"/>
          <p:cNvSpPr txBox="1">
            <a:spLocks noChangeArrowheads="1"/>
          </p:cNvSpPr>
          <p:nvPr/>
        </p:nvSpPr>
        <p:spPr bwMode="auto">
          <a:xfrm>
            <a:off x="2189163" y="5357813"/>
            <a:ext cx="1370012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/>
              <a:t>Motivation</a:t>
            </a:r>
          </a:p>
          <a:p>
            <a:endParaRPr lang="en-US" sz="1800"/>
          </a:p>
        </p:txBody>
      </p:sp>
      <p:sp>
        <p:nvSpPr>
          <p:cNvPr id="9233" name="TextBox 19"/>
          <p:cNvSpPr txBox="1">
            <a:spLocks noChangeArrowheads="1"/>
          </p:cNvSpPr>
          <p:nvPr/>
        </p:nvSpPr>
        <p:spPr bwMode="auto">
          <a:xfrm>
            <a:off x="101600" y="5348288"/>
            <a:ext cx="18891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/>
              <a:t>Communication</a:t>
            </a:r>
          </a:p>
          <a:p>
            <a:endParaRPr lang="en-US" sz="1800"/>
          </a:p>
        </p:txBody>
      </p:sp>
      <p:sp>
        <p:nvSpPr>
          <p:cNvPr id="9234" name="TextBox 20"/>
          <p:cNvSpPr txBox="1">
            <a:spLocks noChangeArrowheads="1"/>
          </p:cNvSpPr>
          <p:nvPr/>
        </p:nvSpPr>
        <p:spPr bwMode="auto">
          <a:xfrm>
            <a:off x="4017963" y="5368925"/>
            <a:ext cx="137001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/>
              <a:t>Enterprise</a:t>
            </a:r>
          </a:p>
          <a:p>
            <a:endParaRPr lang="en-US" sz="1800"/>
          </a:p>
        </p:txBody>
      </p:sp>
      <p:sp>
        <p:nvSpPr>
          <p:cNvPr id="9235" name="TextBox 21"/>
          <p:cNvSpPr txBox="1">
            <a:spLocks noChangeArrowheads="1"/>
          </p:cNvSpPr>
          <p:nvPr/>
        </p:nvSpPr>
        <p:spPr bwMode="auto">
          <a:xfrm>
            <a:off x="5576888" y="5378450"/>
            <a:ext cx="191135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/>
              <a:t>Problem solving</a:t>
            </a:r>
          </a:p>
          <a:p>
            <a:endParaRPr lang="en-US" sz="1800"/>
          </a:p>
        </p:txBody>
      </p:sp>
      <p:sp>
        <p:nvSpPr>
          <p:cNvPr id="9236" name="TextBox 22"/>
          <p:cNvSpPr txBox="1">
            <a:spLocks noChangeArrowheads="1"/>
          </p:cNvSpPr>
          <p:nvPr/>
        </p:nvSpPr>
        <p:spPr bwMode="auto">
          <a:xfrm>
            <a:off x="7675563" y="5337175"/>
            <a:ext cx="1370012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/>
              <a:t>Caring</a:t>
            </a:r>
          </a:p>
          <a:p>
            <a:endParaRPr lang="en-US" sz="1800"/>
          </a:p>
        </p:txBody>
      </p:sp>
      <p:pic>
        <p:nvPicPr>
          <p:cNvPr id="9237" name="Picture 23" descr="Problem Solver Icon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27750" y="4359275"/>
            <a:ext cx="72072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4" descr="Team Player Icon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5950" y="2609850"/>
            <a:ext cx="85883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5" descr="Communication Icon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0713" y="4359275"/>
            <a:ext cx="84931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ontent Placeholder 6"/>
          <p:cNvSpPr txBox="1">
            <a:spLocks/>
          </p:cNvSpPr>
          <p:nvPr/>
        </p:nvSpPr>
        <p:spPr bwMode="auto">
          <a:xfrm>
            <a:off x="573088" y="2006600"/>
            <a:ext cx="82296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en-GB" sz="1600" b="1" dirty="0" smtClean="0">
                <a:solidFill>
                  <a:srgbClr val="534481"/>
                </a:solidFill>
                <a:latin typeface="+mj-lt"/>
              </a:rPr>
              <a:t>Skills to consider</a:t>
            </a:r>
            <a:endParaRPr lang="en-GB" sz="1600" b="1" dirty="0">
              <a:solidFill>
                <a:schemeClr val="accent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6725" y="1515973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ts val="0"/>
              </a:spcBef>
              <a:buClr>
                <a:schemeClr val="accent4"/>
              </a:buClr>
              <a:buFont typeface="Arial" charset="0"/>
              <a:buNone/>
              <a:defRPr/>
            </a:pPr>
            <a:r>
              <a:rPr lang="en-GB" dirty="0" smtClean="0">
                <a:solidFill>
                  <a:srgbClr val="534481"/>
                </a:solidFill>
                <a:ea typeface="ＭＳ Ｐゴシック" charset="0"/>
              </a:rPr>
              <a:t>Write down your skills and qualities and give examples where possible</a:t>
            </a:r>
            <a:endParaRPr lang="en-GB" dirty="0">
              <a:solidFill>
                <a:schemeClr val="accent2"/>
              </a:solidFill>
              <a:ea typeface="ＭＳ Ｐゴシック" charset="0"/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466725" y="2487613"/>
          <a:ext cx="8229600" cy="296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52700"/>
                <a:gridCol w="56769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 smtClean="0">
                          <a:solidFill>
                            <a:srgbClr val="51477F"/>
                          </a:solidFill>
                          <a:latin typeface="+mn-lt"/>
                          <a:ea typeface="+mn-ea"/>
                          <a:cs typeface="+mn-cs"/>
                        </a:rPr>
                        <a:t>My name: </a:t>
                      </a:r>
                    </a:p>
                  </a:txBody>
                  <a:tcPr>
                    <a:solidFill>
                      <a:srgbClr val="F2E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800" b="0" kern="1200" baseline="0" dirty="0" smtClean="0">
                        <a:solidFill>
                          <a:srgbClr val="51477F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2EE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 smtClean="0">
                          <a:solidFill>
                            <a:srgbClr val="51477F"/>
                          </a:solidFill>
                          <a:latin typeface="+mn-lt"/>
                          <a:ea typeface="+mn-ea"/>
                          <a:cs typeface="+mn-cs"/>
                        </a:rPr>
                        <a:t>I work well…</a:t>
                      </a:r>
                    </a:p>
                  </a:txBody>
                  <a:tcPr>
                    <a:solidFill>
                      <a:srgbClr val="F2E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800" b="0" kern="1200" baseline="0" dirty="0" smtClean="0">
                        <a:solidFill>
                          <a:srgbClr val="51477F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2EE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 smtClean="0">
                          <a:solidFill>
                            <a:srgbClr val="51477F"/>
                          </a:solidFill>
                          <a:latin typeface="+mn-lt"/>
                          <a:ea typeface="+mn-ea"/>
                          <a:cs typeface="+mn-cs"/>
                        </a:rPr>
                        <a:t>I will….</a:t>
                      </a: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 smtClean="0">
                          <a:solidFill>
                            <a:srgbClr val="51477F"/>
                          </a:solidFill>
                          <a:latin typeface="+mn-lt"/>
                          <a:ea typeface="+mn-ea"/>
                          <a:cs typeface="+mn-cs"/>
                        </a:rPr>
                        <a:t>I am...</a:t>
                      </a: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 smtClean="0">
                          <a:solidFill>
                            <a:srgbClr val="51477F"/>
                          </a:solidFill>
                          <a:latin typeface="+mn-lt"/>
                          <a:ea typeface="+mn-ea"/>
                          <a:cs typeface="+mn-cs"/>
                        </a:rPr>
                        <a:t>I can…</a:t>
                      </a: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kern="1200" baseline="0" dirty="0" smtClean="0">
                          <a:solidFill>
                            <a:srgbClr val="51477F"/>
                          </a:solidFill>
                          <a:latin typeface="+mn-lt"/>
                          <a:ea typeface="+mn-ea"/>
                          <a:cs typeface="+mn-cs"/>
                        </a:rPr>
                        <a:t>I like…</a:t>
                      </a: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 smtClean="0">
                          <a:solidFill>
                            <a:srgbClr val="51477F"/>
                          </a:solidFill>
                          <a:latin typeface="+mn-lt"/>
                          <a:ea typeface="+mn-ea"/>
                          <a:cs typeface="+mn-cs"/>
                        </a:rPr>
                        <a:t>I enjoy…</a:t>
                      </a:r>
                      <a:endParaRPr lang="en-GB" dirty="0" smtClean="0"/>
                    </a:p>
                  </a:txBody>
                  <a:tcPr>
                    <a:solidFill>
                      <a:srgbClr val="F2E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 smtClean="0">
                          <a:solidFill>
                            <a:srgbClr val="51477F"/>
                          </a:solidFill>
                          <a:latin typeface="+mn-lt"/>
                          <a:ea typeface="+mn-ea"/>
                          <a:cs typeface="+mn-cs"/>
                        </a:rPr>
                        <a:t>I am good at…</a:t>
                      </a:r>
                      <a:endParaRPr lang="en-GB" dirty="0" smtClean="0"/>
                    </a:p>
                  </a:txBody>
                  <a:tcPr>
                    <a:solidFill>
                      <a:srgbClr val="F2E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dirty="0"/>
                    </a:p>
                  </a:txBody>
                  <a:tcPr>
                    <a:solidFill>
                      <a:srgbClr val="F2EE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6000" y="4003675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800" dirty="0"/>
              <a:t>Go to </a:t>
            </a:r>
            <a:r>
              <a:rPr lang="en-GB" sz="1800" dirty="0">
                <a:solidFill>
                  <a:srgbClr val="534481"/>
                </a:solidFill>
                <a:hlinkClick r:id="rId2"/>
              </a:rPr>
              <a:t>myworldofwork.co.uk/</a:t>
            </a:r>
            <a:r>
              <a:rPr lang="en-GB" sz="1800" dirty="0" err="1">
                <a:solidFill>
                  <a:srgbClr val="534481"/>
                </a:solidFill>
                <a:hlinkClick r:id="rId2"/>
              </a:rPr>
              <a:t>ican</a:t>
            </a:r>
            <a:r>
              <a:rPr lang="en-GB" sz="1800" dirty="0">
                <a:solidFill>
                  <a:srgbClr val="534481"/>
                </a:solidFill>
              </a:rPr>
              <a:t> </a:t>
            </a:r>
            <a:r>
              <a:rPr lang="en-GB" sz="1800" dirty="0"/>
              <a:t>and use </a:t>
            </a:r>
            <a:r>
              <a:rPr lang="en-GB" sz="1800" dirty="0">
                <a:solidFill>
                  <a:srgbClr val="534481"/>
                </a:solidFill>
              </a:rPr>
              <a:t>Skills builder </a:t>
            </a:r>
            <a:r>
              <a:rPr lang="en-GB" sz="1800" dirty="0"/>
              <a:t>to record what skills you have used taking part in this activity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bright="-57000"/>
            <a:extLst/>
          </a:blip>
          <a:srcRect/>
          <a:stretch>
            <a:fillRect/>
          </a:stretch>
        </p:blipFill>
        <p:spPr bwMode="auto">
          <a:xfrm>
            <a:off x="3541060" y="2614662"/>
            <a:ext cx="2061882" cy="806148"/>
          </a:xfrm>
          <a:prstGeom prst="rect">
            <a:avLst/>
          </a:prstGeom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7">
      <a:dk1>
        <a:srgbClr val="545454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859E27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800080"/>
      </a:folHlink>
    </a:clrScheme>
    <a:fontScheme name="MWW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</TotalTime>
  <Words>208</Words>
  <Application>Microsoft Office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Skills and qualities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</cp:lastModifiedBy>
  <cp:revision>102</cp:revision>
  <cp:lastPrinted>2016-01-25T04:11:31Z</cp:lastPrinted>
  <dcterms:created xsi:type="dcterms:W3CDTF">2016-01-17T19:14:16Z</dcterms:created>
  <dcterms:modified xsi:type="dcterms:W3CDTF">2016-08-16T17:43:41Z</dcterms:modified>
</cp:coreProperties>
</file>