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custDataLst>
    <p:tags r:id="rId9"/>
  </p:custDataLst>
  <p:defaultTextStyle>
    <a:lvl1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1pPr>
    <a:lvl2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2pPr>
    <a:lvl3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3pPr>
    <a:lvl4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4pPr>
    <a:lvl5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5pPr>
    <a:lvl6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6pPr>
    <a:lvl7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7pPr>
    <a:lvl8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8pPr>
    <a:lvl9pPr defTabSz="457200">
      <a:defRPr sz="2400">
        <a:solidFill>
          <a:srgbClr val="545454"/>
        </a:solidFill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ECB"/>
          </a:solidFill>
        </a:fill>
      </a:tcStyle>
    </a:wholeTbl>
    <a:band2H>
      <a:tcTxStyle/>
      <a:tcStyle>
        <a:tcBdr/>
        <a:fill>
          <a:solidFill>
            <a:srgbClr val="EDEF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9E27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9E27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9E27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45454"/>
              </a:solidFill>
              <a:prstDash val="solid"/>
              <a:bevel/>
            </a:ln>
          </a:top>
          <a:bottom>
            <a:ln w="25400" cap="flat">
              <a:solidFill>
                <a:srgbClr val="54545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45454"/>
              </a:solidFill>
              <a:prstDash val="solid"/>
              <a:bevel/>
            </a:ln>
          </a:top>
          <a:bottom>
            <a:ln w="25400" cap="flat">
              <a:solidFill>
                <a:srgbClr val="54545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45454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45454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45454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545454"/>
              </a:solidFill>
              <a:prstDash val="solid"/>
              <a:bevel/>
            </a:ln>
          </a:left>
          <a:right>
            <a:ln w="12700" cap="flat">
              <a:solidFill>
                <a:srgbClr val="545454"/>
              </a:solidFill>
              <a:prstDash val="solid"/>
              <a:bevel/>
            </a:ln>
          </a:right>
          <a:top>
            <a:ln w="12700" cap="flat">
              <a:solidFill>
                <a:srgbClr val="545454"/>
              </a:solidFill>
              <a:prstDash val="solid"/>
              <a:bevel/>
            </a:ln>
          </a:top>
          <a:bottom>
            <a:ln w="12700" cap="flat">
              <a:solidFill>
                <a:srgbClr val="545454"/>
              </a:solidFill>
              <a:prstDash val="solid"/>
              <a:bevel/>
            </a:ln>
          </a:bottom>
          <a:insideH>
            <a:ln w="12700" cap="flat">
              <a:solidFill>
                <a:srgbClr val="545454"/>
              </a:solidFill>
              <a:prstDash val="solid"/>
              <a:bevel/>
            </a:ln>
          </a:insideH>
          <a:insideV>
            <a:ln w="12700" cap="flat">
              <a:solidFill>
                <a:srgbClr val="545454"/>
              </a:solidFill>
              <a:prstDash val="solid"/>
              <a:bevel/>
            </a:ln>
          </a:insideV>
        </a:tcBdr>
        <a:fill>
          <a:solidFill>
            <a:srgbClr val="545454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545454"/>
              </a:solidFill>
              <a:prstDash val="solid"/>
              <a:bevel/>
            </a:ln>
          </a:left>
          <a:right>
            <a:ln w="12700" cap="flat">
              <a:solidFill>
                <a:srgbClr val="545454"/>
              </a:solidFill>
              <a:prstDash val="solid"/>
              <a:bevel/>
            </a:ln>
          </a:right>
          <a:top>
            <a:ln w="12700" cap="flat">
              <a:solidFill>
                <a:srgbClr val="545454"/>
              </a:solidFill>
              <a:prstDash val="solid"/>
              <a:bevel/>
            </a:ln>
          </a:top>
          <a:bottom>
            <a:ln w="12700" cap="flat">
              <a:solidFill>
                <a:srgbClr val="545454"/>
              </a:solidFill>
              <a:prstDash val="solid"/>
              <a:bevel/>
            </a:ln>
          </a:bottom>
          <a:insideH>
            <a:ln w="12700" cap="flat">
              <a:solidFill>
                <a:srgbClr val="545454"/>
              </a:solidFill>
              <a:prstDash val="solid"/>
              <a:bevel/>
            </a:ln>
          </a:insideH>
          <a:insideV>
            <a:ln w="12700" cap="flat">
              <a:solidFill>
                <a:srgbClr val="545454"/>
              </a:solidFill>
              <a:prstDash val="solid"/>
              <a:bevel/>
            </a:ln>
          </a:insideV>
        </a:tcBdr>
        <a:fill>
          <a:solidFill>
            <a:srgbClr val="545454">
              <a:alpha val="20000"/>
            </a:srgbClr>
          </a:solidFill>
        </a:fill>
      </a:tcStyle>
    </a:firstCol>
    <a:lastRow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545454"/>
              </a:solidFill>
              <a:prstDash val="solid"/>
              <a:bevel/>
            </a:ln>
          </a:left>
          <a:right>
            <a:ln w="12700" cap="flat">
              <a:solidFill>
                <a:srgbClr val="545454"/>
              </a:solidFill>
              <a:prstDash val="solid"/>
              <a:bevel/>
            </a:ln>
          </a:right>
          <a:top>
            <a:ln w="50800" cap="flat">
              <a:solidFill>
                <a:srgbClr val="545454"/>
              </a:solidFill>
              <a:prstDash val="solid"/>
              <a:bevel/>
            </a:ln>
          </a:top>
          <a:bottom>
            <a:ln w="12700" cap="flat">
              <a:solidFill>
                <a:srgbClr val="545454"/>
              </a:solidFill>
              <a:prstDash val="solid"/>
              <a:bevel/>
            </a:ln>
          </a:bottom>
          <a:insideH>
            <a:ln w="12700" cap="flat">
              <a:solidFill>
                <a:srgbClr val="545454"/>
              </a:solidFill>
              <a:prstDash val="solid"/>
              <a:bevel/>
            </a:ln>
          </a:insideH>
          <a:insideV>
            <a:ln w="12700" cap="flat">
              <a:solidFill>
                <a:srgbClr val="54545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545454"/>
        </a:fontRef>
        <a:srgbClr val="545454"/>
      </a:tcTxStyle>
      <a:tcStyle>
        <a:tcBdr>
          <a:left>
            <a:ln w="12700" cap="flat">
              <a:solidFill>
                <a:srgbClr val="545454"/>
              </a:solidFill>
              <a:prstDash val="solid"/>
              <a:bevel/>
            </a:ln>
          </a:left>
          <a:right>
            <a:ln w="12700" cap="flat">
              <a:solidFill>
                <a:srgbClr val="545454"/>
              </a:solidFill>
              <a:prstDash val="solid"/>
              <a:bevel/>
            </a:ln>
          </a:right>
          <a:top>
            <a:ln w="12700" cap="flat">
              <a:solidFill>
                <a:srgbClr val="545454"/>
              </a:solidFill>
              <a:prstDash val="solid"/>
              <a:bevel/>
            </a:ln>
          </a:top>
          <a:bottom>
            <a:ln w="25400" cap="flat">
              <a:solidFill>
                <a:srgbClr val="545454"/>
              </a:solidFill>
              <a:prstDash val="solid"/>
              <a:bevel/>
            </a:ln>
          </a:bottom>
          <a:insideH>
            <a:ln w="12700" cap="flat">
              <a:solidFill>
                <a:srgbClr val="545454"/>
              </a:solidFill>
              <a:prstDash val="solid"/>
              <a:bevel/>
            </a:ln>
          </a:insideH>
          <a:insideV>
            <a:ln w="12700" cap="flat">
              <a:solidFill>
                <a:srgbClr val="545454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5.png" descr="C:\Users\A2daK\Google Drive\In progress\source-files\triangle-bg-pp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34500" cy="7048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2693988"/>
            <a:ext cx="7772400" cy="147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Click to edit Master title style</a:t>
            </a:r>
          </a:p>
        </p:txBody>
      </p:sp>
      <p:pic>
        <p:nvPicPr>
          <p:cNvPr id="14" name="image3.png" descr="E:\Downloads\SDS_FINAL_POWERPOINTS\sdslogo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30175" y="5691187"/>
            <a:ext cx="1885950" cy="133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198" y="204792"/>
            <a:ext cx="1133476" cy="4413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638" y="809625"/>
            <a:ext cx="1689101" cy="66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231773" y="1555750"/>
            <a:ext cx="8682041" cy="0"/>
          </a:xfrm>
          <a:prstGeom prst="line">
            <a:avLst/>
          </a:prstGeom>
          <a:ln w="12700">
            <a:solidFill>
              <a:srgbClr val="FFFFFF"/>
            </a:solidFill>
            <a:prstDash val="sysDot"/>
          </a:ln>
        </p:spPr>
        <p:txBody>
          <a:bodyPr lIns="0" tIns="0" rIns="0" bIns="0"/>
          <a:lstStyle/>
          <a:p>
            <a:pPr lvl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789480" y="1555749"/>
            <a:ext cx="2152907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Routes to employment</a:t>
            </a:r>
          </a:p>
        </p:txBody>
      </p:sp>
      <p:sp>
        <p:nvSpPr>
          <p:cNvPr id="20" name="Shape 20"/>
          <p:cNvSpPr/>
          <p:nvPr/>
        </p:nvSpPr>
        <p:spPr>
          <a:xfrm>
            <a:off x="7350125" y="1316037"/>
            <a:ext cx="1592263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21" name="image3.png" descr="E:\Downloads\SDS_FINAL_POWERPOINTS\sdslogo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30175" y="5691187"/>
            <a:ext cx="1885950" cy="133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4.png" descr="C:\Users\A2daK\Google Drive\In progress\i-can-icon-small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67675" y="6072187"/>
            <a:ext cx="666750" cy="56674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/>
        </p:nvSpPr>
        <p:spPr>
          <a:xfrm>
            <a:off x="457200" y="5927473"/>
            <a:ext cx="8229602" cy="2"/>
          </a:xfrm>
          <a:prstGeom prst="line">
            <a:avLst/>
          </a:prstGeom>
          <a:ln w="12700">
            <a:solidFill>
              <a:srgbClr val="D9D9D9"/>
            </a:solidFill>
          </a:ln>
        </p:spPr>
        <p:txBody>
          <a:bodyPr lIns="0" tIns="0" rIns="0" bIns="0"/>
          <a:lstStyle/>
          <a:p>
            <a:pPr lvl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Fifth level             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last-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Fifth level             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Fifth level             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Fifth level             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C:\Users\A2daK\Google Drive\In progress\interests-header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335"/>
            <a:ext cx="9144000" cy="85725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7198" y="204792"/>
            <a:ext cx="1133476" cy="441322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 descr="E:\Downloads\SDS_FINAL_POWERPOINTS\sdslogo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-130175" y="5691187"/>
            <a:ext cx="1885950" cy="133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4.png" descr="C:\Users\A2daK\Google Drive\In progress\i-can-icon-small.pn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067675" y="6072187"/>
            <a:ext cx="666750" cy="56674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0" y="858584"/>
            <a:ext cx="9144000" cy="322517"/>
          </a:xfrm>
          <a:prstGeom prst="rect">
            <a:avLst/>
          </a:prstGeom>
          <a:solidFill>
            <a:srgbClr val="E5EFF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3352800" y="839534"/>
            <a:ext cx="2438400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solidFill>
                  <a:srgbClr val="5E9EAA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5E9EAA"/>
                </a:solidFill>
              </a:rPr>
              <a:t>My interests</a:t>
            </a:r>
          </a:p>
        </p:txBody>
      </p:sp>
      <p:sp>
        <p:nvSpPr>
          <p:cNvPr id="8" name="Shape 8"/>
          <p:cNvSpPr/>
          <p:nvPr/>
        </p:nvSpPr>
        <p:spPr>
          <a:xfrm rot="10800000">
            <a:off x="4443412" y="1181099"/>
            <a:ext cx="257176" cy="133352"/>
          </a:xfrm>
          <a:prstGeom prst="triangle">
            <a:avLst/>
          </a:prstGeom>
          <a:solidFill>
            <a:srgbClr val="E5EFF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457200" y="5927473"/>
            <a:ext cx="8229602" cy="2"/>
          </a:xfrm>
          <a:prstGeom prst="line">
            <a:avLst/>
          </a:prstGeom>
          <a:ln w="12700">
            <a:solidFill>
              <a:srgbClr val="D9D9D9"/>
            </a:solidFill>
          </a:ln>
        </p:spPr>
        <p:txBody>
          <a:bodyPr lIns="0" tIns="0" rIns="0" bIns="0"/>
          <a:lstStyle/>
          <a:p>
            <a:pPr lvl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7200" y="1504950"/>
            <a:ext cx="8229600" cy="5353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Fifth level     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1pPr>
      <a:lvl2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2pPr>
      <a:lvl3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3pPr>
      <a:lvl4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4pPr>
      <a:lvl5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5pPr>
      <a:lvl6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6pPr>
      <a:lvl7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7pPr>
      <a:lvl8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8pPr>
      <a:lvl9pPr algn="ctr" defTabSz="457200">
        <a:defRPr sz="4800">
          <a:solidFill>
            <a:srgbClr val="5E9EAA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indent="-342900" defTabSz="457200">
        <a:spcBef>
          <a:spcPts val="600"/>
        </a:spcBef>
        <a:buClr>
          <a:srgbClr val="5E9EAA"/>
        </a:buClr>
        <a:buSzPct val="100000"/>
        <a:buFont typeface="Arial"/>
        <a:buChar char="•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1pPr>
      <a:lvl2pPr marL="742950" indent="-285750" defTabSz="457200">
        <a:spcBef>
          <a:spcPts val="600"/>
        </a:spcBef>
        <a:buClr>
          <a:srgbClr val="5E9EAA"/>
        </a:buClr>
        <a:buSzPct val="100000"/>
        <a:buFont typeface="Arial"/>
        <a:buChar char="–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2pPr>
      <a:lvl3pPr marL="1168400" indent="-254000" defTabSz="457200">
        <a:spcBef>
          <a:spcPts val="600"/>
        </a:spcBef>
        <a:buClr>
          <a:srgbClr val="5E9EAA"/>
        </a:buClr>
        <a:buSzPct val="100000"/>
        <a:buFont typeface="Arial"/>
        <a:buChar char="•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3pPr>
      <a:lvl4pPr marL="1657350" indent="-285750" defTabSz="457200">
        <a:spcBef>
          <a:spcPts val="600"/>
        </a:spcBef>
        <a:buClr>
          <a:srgbClr val="5E9EAA"/>
        </a:buClr>
        <a:buSzPct val="100000"/>
        <a:buFont typeface="Arial"/>
        <a:buChar char="–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4pPr>
      <a:lvl5pPr marL="2155370" indent="-326570" defTabSz="457200">
        <a:spcBef>
          <a:spcPts val="600"/>
        </a:spcBef>
        <a:buClr>
          <a:srgbClr val="5E9EAA"/>
        </a:buClr>
        <a:buSzPct val="100000"/>
        <a:buFont typeface="Arial"/>
        <a:buChar char="»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5pPr>
      <a:lvl6pPr marL="2514600" indent="-228600" defTabSz="457200">
        <a:spcBef>
          <a:spcPts val="600"/>
        </a:spcBef>
        <a:buClr>
          <a:srgbClr val="5E9EAA"/>
        </a:buClr>
        <a:buSzPct val="100000"/>
        <a:buFont typeface="Arial"/>
        <a:buChar char="•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6pPr>
      <a:lvl7pPr marL="2971800" indent="-228600" defTabSz="457200">
        <a:spcBef>
          <a:spcPts val="600"/>
        </a:spcBef>
        <a:buClr>
          <a:srgbClr val="5E9EAA"/>
        </a:buClr>
        <a:buSzPct val="100000"/>
        <a:buFont typeface="Arial"/>
        <a:buChar char="•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7pPr>
      <a:lvl8pPr marL="3429000" indent="-228600" defTabSz="457200">
        <a:spcBef>
          <a:spcPts val="600"/>
        </a:spcBef>
        <a:buClr>
          <a:srgbClr val="5E9EAA"/>
        </a:buClr>
        <a:buSzPct val="100000"/>
        <a:buFont typeface="Arial"/>
        <a:buChar char="•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8pPr>
      <a:lvl9pPr marL="3886200" indent="-228600" defTabSz="457200">
        <a:spcBef>
          <a:spcPts val="600"/>
        </a:spcBef>
        <a:buClr>
          <a:srgbClr val="5E9EAA"/>
        </a:buClr>
        <a:buSzPct val="100000"/>
        <a:buFont typeface="Arial"/>
        <a:buChar char="•"/>
        <a:defRPr sz="2000">
          <a:solidFill>
            <a:srgbClr val="545454"/>
          </a:solidFill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pri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My interests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457200" y="1504949"/>
            <a:ext cx="8229600" cy="43082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BACC6"/>
                </a:solidFill>
                <a:latin typeface="Trebuchet MS"/>
                <a:ea typeface="Trebuchet MS"/>
                <a:cs typeface="Trebuchet MS"/>
                <a:sym typeface="Trebuchet MS"/>
              </a:rPr>
              <a:t>Learning intention</a:t>
            </a:r>
          </a:p>
          <a:p>
            <a:pPr marL="381000" lvl="0" indent="-381000">
              <a:buClr>
                <a:srgbClr val="4BACC6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I will learn about interests and how they can influence choices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BACC6"/>
                </a:solidFill>
                <a:latin typeface="Trebuchet MS"/>
                <a:ea typeface="Trebuchet MS"/>
                <a:cs typeface="Trebuchet MS"/>
                <a:sym typeface="Trebuchet MS"/>
              </a:rPr>
              <a:t>Success criteria</a:t>
            </a:r>
          </a:p>
          <a:p>
            <a:pPr marL="381000" lvl="0" indent="-381000">
              <a:buClr>
                <a:srgbClr val="4BACC6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I can identify my interests and know how they can help me in the future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457200" y="1544636"/>
            <a:ext cx="8229600" cy="6651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SzTx/>
              <a:buNone/>
              <a:defRPr sz="2400">
                <a:solidFill>
                  <a:srgbClr val="5E9EAA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E9EAA"/>
                </a:solidFill>
              </a:rPr>
              <a:t>What are interests?</a:t>
            </a:r>
          </a:p>
        </p:txBody>
      </p:sp>
      <p:sp>
        <p:nvSpPr>
          <p:cNvPr id="40" name="Shape 40"/>
          <p:cNvSpPr/>
          <p:nvPr/>
        </p:nvSpPr>
        <p:spPr>
          <a:xfrm>
            <a:off x="457200" y="2019299"/>
            <a:ext cx="8229600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21732" indent="-321732">
              <a:spcBef>
                <a:spcPts val="600"/>
              </a:spcBef>
              <a:buClr>
                <a:srgbClr val="5E9EAA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</a:rPr>
              <a:t>Interests are things you enjoy and have an interest in – like playing football or baking</a:t>
            </a:r>
          </a:p>
        </p:txBody>
      </p:sp>
      <p:sp>
        <p:nvSpPr>
          <p:cNvPr id="41" name="Shape 41"/>
          <p:cNvSpPr/>
          <p:nvPr/>
        </p:nvSpPr>
        <p:spPr>
          <a:xfrm>
            <a:off x="447675" y="2705099"/>
            <a:ext cx="8229600" cy="743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21732" lvl="0" indent="-321732">
              <a:spcBef>
                <a:spcPts val="600"/>
              </a:spcBef>
              <a:buClr>
                <a:srgbClr val="5E9EAA"/>
              </a:buClr>
              <a:buSzPts val="2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  <a:latin typeface="Arial"/>
                <a:ea typeface="Arial"/>
                <a:cs typeface="Arial"/>
                <a:sym typeface="Arial"/>
              </a:rPr>
              <a:t>What interests do you have?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321732" lvl="0" indent="-321732">
              <a:spcBef>
                <a:spcPts val="600"/>
              </a:spcBef>
              <a:buClr>
                <a:srgbClr val="5E9EAA"/>
              </a:buClr>
              <a:buSzPts val="2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45454"/>
                </a:solidFill>
                <a:latin typeface="Arial"/>
                <a:ea typeface="Arial"/>
                <a:cs typeface="Arial"/>
                <a:sym typeface="Arial"/>
              </a:rPr>
              <a:t>Choose your top three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 animBg="1" advAuto="0"/>
      <p:bldP spid="41" grpId="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57200" y="1504949"/>
            <a:ext cx="8229600" cy="430822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lIns="0" tIns="0" rIns="0" bIns="0">
            <a:normAutofit/>
          </a:bodyPr>
          <a:lstStyle/>
          <a:p>
            <a:pPr marL="381000" lvl="0" indent="-38100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545454"/>
                </a:solidFill>
              </a:rPr>
              <a:t>Go to</a:t>
            </a:r>
            <a:r>
              <a:rPr lang="en-GB" sz="2000" dirty="0">
                <a:solidFill>
                  <a:srgbClr val="545454"/>
                </a:solidFill>
              </a:rPr>
              <a:t> </a:t>
            </a:r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myworldofwork.co.uk/primary</a:t>
            </a:r>
            <a:r>
              <a:rPr sz="2000" dirty="0">
                <a:solidFill>
                  <a:srgbClr val="545454"/>
                </a:solidFill>
              </a:rPr>
              <a:t> and log in</a:t>
            </a:r>
          </a:p>
          <a:p>
            <a:pPr marL="381000" lvl="0" indent="-38100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545454"/>
                </a:solidFill>
              </a:rPr>
              <a:t>Select My interests and complete the quiz</a:t>
            </a:r>
          </a:p>
          <a:p>
            <a:pPr marL="774700" lvl="1" indent="-3175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545454"/>
                </a:solidFill>
              </a:rPr>
              <a:t>Select your </a:t>
            </a:r>
            <a:r>
              <a:rPr sz="2000" dirty="0" err="1">
                <a:solidFill>
                  <a:srgbClr val="545454"/>
                </a:solidFill>
              </a:rPr>
              <a:t>favourite</a:t>
            </a:r>
            <a:r>
              <a:rPr sz="2000" dirty="0">
                <a:solidFill>
                  <a:srgbClr val="545454"/>
                </a:solidFill>
              </a:rPr>
              <a:t> image from each page </a:t>
            </a:r>
          </a:p>
          <a:p>
            <a:pPr marL="774700" lvl="1" indent="-3175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545454"/>
                </a:solidFill>
              </a:rPr>
              <a:t>Pick things you’d enjoy and your answers will be used to build up a picture of who you are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69900" y="2674935"/>
            <a:ext cx="787717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2000" i="1">
                <a:solidFill>
                  <a:srgbClr val="545454"/>
                </a:solidFill>
              </a:rPr>
              <a:t>‘When you’re doing something you enjoy, it’s easier to pay attention and feel motivated.’</a:t>
            </a:r>
          </a:p>
        </p:txBody>
      </p:sp>
      <p:sp>
        <p:nvSpPr>
          <p:cNvPr id="46" name="Shape 46"/>
          <p:cNvSpPr/>
          <p:nvPr/>
        </p:nvSpPr>
        <p:spPr>
          <a:xfrm>
            <a:off x="457199" y="1869700"/>
            <a:ext cx="8229601" cy="5171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347472" indent="-347472">
              <a:spcBef>
                <a:spcPts val="600"/>
              </a:spcBef>
              <a:defRPr>
                <a:solidFill>
                  <a:srgbClr val="5E9EAA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E9EAA"/>
                </a:solidFill>
              </a:rPr>
              <a:t>How will you use your interests to help you in the future?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 animBg="1" advAuto="0"/>
      <p:bldP spid="46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2286000" y="3660774"/>
            <a:ext cx="457200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545454"/>
                </a:solidFill>
                <a:latin typeface="Trebuchet MS"/>
                <a:ea typeface="Trebuchet MS"/>
                <a:cs typeface="Trebuchet MS"/>
                <a:sym typeface="Trebuchet MS"/>
              </a:rPr>
              <a:t>Go to</a:t>
            </a:r>
            <a:r>
              <a:rPr lang="en-GB" dirty="0">
                <a:solidFill>
                  <a:srgbClr val="54545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myworldofwork.co.uk/primary</a:t>
            </a:r>
            <a:r>
              <a:rPr dirty="0">
                <a:solidFill>
                  <a:srgbClr val="00B0F0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 </a:t>
            </a:r>
            <a:r>
              <a:rPr dirty="0">
                <a:solidFill>
                  <a:srgbClr val="545454"/>
                </a:solidFill>
                <a:latin typeface="Trebuchet MS"/>
                <a:ea typeface="Trebuchet MS"/>
                <a:cs typeface="Trebuchet MS"/>
                <a:sym typeface="Trebuchet MS"/>
              </a:rPr>
              <a:t>and use </a:t>
            </a:r>
            <a:r>
              <a:rPr lang="en-GB" dirty="0">
                <a:solidFill>
                  <a:srgbClr val="534481"/>
                </a:solidFill>
                <a:latin typeface="Trebuchet MS"/>
                <a:ea typeface="Trebuchet MS"/>
                <a:cs typeface="Trebuchet MS"/>
                <a:sym typeface="Trebuchet MS"/>
              </a:rPr>
              <a:t>your Profile </a:t>
            </a:r>
            <a:r>
              <a:rPr dirty="0">
                <a:solidFill>
                  <a:srgbClr val="545454"/>
                </a:solidFill>
                <a:latin typeface="Trebuchet MS"/>
                <a:ea typeface="Trebuchet MS"/>
                <a:cs typeface="Trebuchet MS"/>
                <a:sym typeface="Trebuchet MS"/>
              </a:rPr>
              <a:t>to record what skills you have used taking part in this activity</a:t>
            </a:r>
          </a:p>
        </p:txBody>
      </p:sp>
      <p:pic>
        <p:nvPicPr>
          <p:cNvPr id="49" name="WoW Logo@800x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23890" y="2349816"/>
            <a:ext cx="2296220" cy="891543"/>
          </a:xfrm>
          <a:prstGeom prst="rect">
            <a:avLst/>
          </a:prstGeom>
          <a:ln w="12700">
            <a:miter lim="400000"/>
          </a:ln>
        </p:spPr>
      </p:pic>
    </p:spTree>
    <p:custDataLst>
      <p:tags r:id="rId1"/>
    </p:custData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">
  <a:themeElements>
    <a:clrScheme name="Custom 1">
      <a:dk1>
        <a:srgbClr val="545454"/>
      </a:dk1>
      <a:lt1>
        <a:srgbClr val="FFFFFF"/>
      </a:lt1>
      <a:dk2>
        <a:srgbClr val="A7A7A7"/>
      </a:dk2>
      <a:lt2>
        <a:srgbClr val="535353"/>
      </a:lt2>
      <a:accent1>
        <a:srgbClr val="95B3D7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95B3D7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45454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45454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45454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45454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08CCFBCB-78C0-44C7-AA6A-6FFED820A9B5}"/>
</file>

<file path=customXml/itemProps2.xml><?xml version="1.0" encoding="utf-8"?>
<ds:datastoreItem xmlns:ds="http://schemas.openxmlformats.org/officeDocument/2006/customXml" ds:itemID="{9C7E4D28-AFBA-4F59-9337-03764D135420}"/>
</file>

<file path=customXml/itemProps3.xml><?xml version="1.0" encoding="utf-8"?>
<ds:datastoreItem xmlns:ds="http://schemas.openxmlformats.org/officeDocument/2006/customXml" ds:itemID="{2380051E-4E3D-41FF-930E-B5550B2D9F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162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Helvetica</vt:lpstr>
      <vt:lpstr>Helvetica Neue</vt:lpstr>
      <vt:lpstr>Trebuchet MS</vt:lpstr>
      <vt:lpstr>Default</vt:lpstr>
      <vt:lpstr>My interests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interests</dc:title>
  <dc:creator>Rosie Williamson</dc:creator>
  <cp:lastModifiedBy>Keith Falconer</cp:lastModifiedBy>
  <cp:revision>12</cp:revision>
  <dcterms:modified xsi:type="dcterms:W3CDTF">2022-02-01T15:19:37Z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75729A2F-76BD-4F2B-B345-DADB0B055281</vt:lpwstr>
  </property>
  <property fmtid="{D5CDD505-2E9C-101B-9397-08002B2CF9AE}" pid="3" name="ArticulatePath">
    <vt:lpwstr>My-interests</vt:lpwstr>
  </property>
  <property fmtid="{D5CDD505-2E9C-101B-9397-08002B2CF9AE}" pid="4" name="ContentTypeId">
    <vt:lpwstr>0x0101002CFD50891A73487FBF1A841208B5DC080200B3BE325D2768F84386F09DCF9C462129</vt:lpwstr>
  </property>
</Properties>
</file>