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20"/>
  </p:notesMasterIdLst>
  <p:handoutMasterIdLst>
    <p:handoutMasterId r:id="rId21"/>
  </p:handoutMasterIdLst>
  <p:sldIdLst>
    <p:sldId id="276" r:id="rId5"/>
    <p:sldId id="257" r:id="rId6"/>
    <p:sldId id="277" r:id="rId7"/>
    <p:sldId id="279" r:id="rId8"/>
    <p:sldId id="280" r:id="rId9"/>
    <p:sldId id="281" r:id="rId10"/>
    <p:sldId id="282" r:id="rId11"/>
    <p:sldId id="289" r:id="rId12"/>
    <p:sldId id="294" r:id="rId13"/>
    <p:sldId id="295" r:id="rId14"/>
    <p:sldId id="296" r:id="rId15"/>
    <p:sldId id="297" r:id="rId16"/>
    <p:sldId id="278" r:id="rId17"/>
    <p:sldId id="283" r:id="rId18"/>
    <p:sldId id="264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agleshama" initials="e" lastIdx="6" clrIdx="0"/>
  <p:cmAuthor id="1" name="Microsoft" initials="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E27"/>
    <a:srgbClr val="F3F7E6"/>
    <a:srgbClr val="00ABBC"/>
    <a:srgbClr val="8064A2"/>
    <a:srgbClr val="FFB414"/>
    <a:srgbClr val="FF66FF"/>
    <a:srgbClr val="80FF00"/>
    <a:srgbClr val="0A4E60"/>
    <a:srgbClr val="534481"/>
    <a:srgbClr val="E5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 snapToGrid="0" snapToObjects="1">
      <p:cViewPr varScale="1">
        <p:scale>
          <a:sx n="101" d="100"/>
          <a:sy n="101" d="100"/>
        </p:scale>
        <p:origin x="1836" y="72"/>
      </p:cViewPr>
      <p:guideLst>
        <p:guide orient="horz" pos="2508"/>
        <p:guide pos="4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8301A-7888-4B52-8441-891F8BD94ADF}" type="datetimeFigureOut">
              <a:rPr lang="en-GB"/>
              <a:pPr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C55D03-3D78-42E4-9952-F216CFFC69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181C-DA78-4BE3-B5CA-FF30B38D93C1}" type="datetimeFigureOut">
              <a:rPr lang="en-GB" smtClean="0"/>
              <a:pPr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26E8C-F434-40A0-B676-6D9C7CC2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Eddy and Ian. Use these examples to bring them to life. Eddy- Donkey, Katy Perry. </a:t>
            </a:r>
            <a:r>
              <a:rPr lang="en-GB"/>
              <a:t>Ian-</a:t>
            </a:r>
            <a:r>
              <a:rPr lang="en-GB" baseline="0"/>
              <a:t> </a:t>
            </a:r>
            <a:r>
              <a:rPr lang="en-GB"/>
              <a:t>Shrek</a:t>
            </a:r>
            <a:r>
              <a:rPr lang="en-GB" dirty="0"/>
              <a:t>, Andy Murray.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E8C-F434-40A0-B676-6D9C7CC2310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Sharon and </a:t>
            </a:r>
            <a:r>
              <a:rPr lang="en-GB" dirty="0" err="1"/>
              <a:t>Naz</a:t>
            </a:r>
            <a:r>
              <a:rPr lang="en-GB" dirty="0"/>
              <a:t>. Use these examples to bring them to life. Sharon- James Bond, Lady Gaga. </a:t>
            </a:r>
            <a:r>
              <a:rPr lang="en-GB" dirty="0" err="1"/>
              <a:t>Naz</a:t>
            </a:r>
            <a:r>
              <a:rPr lang="en-GB" dirty="0"/>
              <a:t>- JK Rowling, Dr Who.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E8C-F434-40A0-B676-6D9C7CC2310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Frank and Tom. Use these examples to bring them to life. Frank- Martin O’Neill, Cheryl Cole. Tom- Simon </a:t>
            </a:r>
            <a:r>
              <a:rPr lang="en-GB" dirty="0" err="1"/>
              <a:t>Cowell</a:t>
            </a:r>
            <a:r>
              <a:rPr lang="en-GB" dirty="0"/>
              <a:t>, Sir Alex Ferguson.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E8C-F434-40A0-B676-6D9C7CC2310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through the preferences for Jane</a:t>
            </a:r>
            <a:r>
              <a:rPr lang="en-GB" baseline="0" dirty="0"/>
              <a:t> and Paula</a:t>
            </a:r>
            <a:r>
              <a:rPr lang="en-GB" dirty="0"/>
              <a:t>. Use these examples to bring them to life. Jane- Fred</a:t>
            </a:r>
            <a:r>
              <a:rPr lang="en-GB" baseline="0" dirty="0"/>
              <a:t> and </a:t>
            </a:r>
            <a:r>
              <a:rPr lang="en-GB" baseline="0" dirty="0" err="1"/>
              <a:t>Welma</a:t>
            </a:r>
            <a:r>
              <a:rPr lang="en-GB" baseline="0" dirty="0"/>
              <a:t>, Marge Simpson</a:t>
            </a:r>
            <a:r>
              <a:rPr lang="en-GB" dirty="0"/>
              <a:t>. Paula- Shaggy</a:t>
            </a:r>
            <a:r>
              <a:rPr lang="en-GB" baseline="0" dirty="0"/>
              <a:t> and Scooby, Homer Simpson.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E8C-F434-40A0-B676-6D9C7CC2310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6E8C-F434-40A0-B676-6D9C7CC2310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38163" y="2909888"/>
            <a:ext cx="8067675" cy="1038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4638" y="809625"/>
            <a:ext cx="1689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231775" y="1555750"/>
            <a:ext cx="8682038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6691313" y="1555750"/>
            <a:ext cx="225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600">
                <a:solidFill>
                  <a:srgbClr val="FFFFFF"/>
                </a:solidFill>
              </a:rPr>
              <a:t>Routes to employment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350125" y="1316038"/>
            <a:ext cx="1592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</a:rPr>
              <a:t>Learn and train</a:t>
            </a:r>
          </a:p>
        </p:txBody>
      </p:sp>
      <p:pic>
        <p:nvPicPr>
          <p:cNvPr id="8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352800" y="85858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2</a:t>
            </a:r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859E27"/>
              </a:buClr>
              <a:defRPr/>
            </a:lvl1pPr>
            <a:lvl2pPr>
              <a:buClr>
                <a:srgbClr val="859E27"/>
              </a:buClr>
              <a:defRPr/>
            </a:lvl2pPr>
            <a:lvl3pPr>
              <a:buClr>
                <a:srgbClr val="859E27"/>
              </a:buClr>
              <a:defRPr/>
            </a:lvl3pPr>
            <a:lvl4pPr>
              <a:buClr>
                <a:srgbClr val="859E27"/>
              </a:buClr>
              <a:defRPr/>
            </a:lvl4pPr>
            <a:lvl5pPr>
              <a:buClr>
                <a:srgbClr val="859E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85858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2</a:t>
            </a:r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457199" y="1381125"/>
            <a:ext cx="3986214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57199" y="3676650"/>
            <a:ext cx="3986214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700588" y="1381125"/>
            <a:ext cx="3976688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700588" y="3676650"/>
            <a:ext cx="3976688" cy="2089978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C:\Users\A2daK\Google Drive\In progress\green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A2daK\Google Drive\In progress\i-can-icon-smal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67675" y="6072188"/>
            <a:ext cx="666750" cy="5667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858585"/>
            <a:ext cx="9144000" cy="322515"/>
          </a:xfrm>
          <a:prstGeom prst="rect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352800" y="85858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859E27"/>
                </a:solidFill>
              </a:rPr>
              <a:t>Animal Me 2</a:t>
            </a:r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4443413" y="1181100"/>
            <a:ext cx="257175" cy="133350"/>
          </a:xfrm>
          <a:prstGeom prst="triangle">
            <a:avLst/>
          </a:prstGeom>
          <a:solidFill>
            <a:srgbClr val="F3F7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5927473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308223"/>
          </a:xfrm>
          <a:prstGeom prst="rect">
            <a:avLst/>
          </a:prstGeom>
        </p:spPr>
        <p:txBody>
          <a:bodyPr/>
          <a:lstStyle>
            <a:lvl1pPr>
              <a:buClr>
                <a:srgbClr val="859E27"/>
              </a:buClr>
              <a:defRPr/>
            </a:lvl1pPr>
            <a:lvl2pPr>
              <a:buClr>
                <a:srgbClr val="859E27"/>
              </a:buClr>
              <a:defRPr/>
            </a:lvl2pPr>
            <a:lvl3pPr>
              <a:buClr>
                <a:srgbClr val="859E27"/>
              </a:buClr>
              <a:defRPr/>
            </a:lvl3pPr>
            <a:lvl4pPr>
              <a:buClr>
                <a:srgbClr val="859E27"/>
              </a:buClr>
              <a:defRPr/>
            </a:lvl4pPr>
            <a:lvl5pPr>
              <a:buClr>
                <a:srgbClr val="859E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fld id="{86FCA815-A90B-4DA6-A4F1-F33757EF498A}" type="datetimeFigureOut">
              <a:rPr lang="en-US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fld id="{5552EDA0-A421-44D0-A9E3-18091786C5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8" r:id="rId4"/>
    <p:sldLayoutId id="214748381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859E27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600"/>
        </a:spcAft>
        <a:buClr>
          <a:srgbClr val="859E2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59E27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worldofwork.co.uk/my-career-option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prim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 Me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Polar bear - ISTJ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Teddy bear - ESFJ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Black bear - ESTJ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303980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Quiet, gentle and good peacemaker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Has original ideas and often idealistic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Believe in helping and are very loyal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Laidback but likely to be messy and unstructured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Curious | Adaptable | Idealistic</a:t>
            </a:r>
            <a:endParaRPr lang="en-GB" sz="1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4775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Outspoken, assertive and self confident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Good at devising plans and achieving goals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be bold and direct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More concerned with getting the job done than how people feel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Decisive | Organiser | Logical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039809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Warm, energetic and loves people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Responsible and dependable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Practical and realistic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Have definite ideas about how things should be done and will tell people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Determined | Enthusiastic | Helpful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Bears</a:t>
            </a:r>
          </a:p>
        </p:txBody>
      </p:sp>
      <p:pic>
        <p:nvPicPr>
          <p:cNvPr id="2050" name="Picture 2" descr="J:\Downloads\SDS\svgs\polar-be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227" y="2006796"/>
            <a:ext cx="909714" cy="909714"/>
          </a:xfrm>
          <a:prstGeom prst="rect">
            <a:avLst/>
          </a:prstGeom>
          <a:noFill/>
        </p:spPr>
      </p:pic>
      <p:pic>
        <p:nvPicPr>
          <p:cNvPr id="2051" name="Picture 3" descr="J:\Downloads\SDS\svgs\teddy-be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4274699"/>
            <a:ext cx="833016" cy="947302"/>
          </a:xfrm>
          <a:prstGeom prst="rect">
            <a:avLst/>
          </a:prstGeom>
          <a:noFill/>
        </p:spPr>
      </p:pic>
      <p:pic>
        <p:nvPicPr>
          <p:cNvPr id="2052" name="Picture 4" descr="J:\Downloads\SDS\svgs\black-be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5166" y="4274699"/>
            <a:ext cx="843683" cy="86323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60642" y="1783258"/>
            <a:ext cx="294776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Co-operative and caring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work at a steady pace until the job is done 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Friendly, but usually won’t express their views until asked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Loyal to family, employer and friends.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Independent | Kind | Dependable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Koala - ISFJ</a:t>
            </a:r>
          </a:p>
        </p:txBody>
      </p:sp>
      <p:pic>
        <p:nvPicPr>
          <p:cNvPr id="19" name="Picture 5" descr="J:\Downloads\SDS\svgs\koa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1711" y="2006796"/>
            <a:ext cx="975238" cy="96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Barn owl - INTJ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41" y="1783258"/>
            <a:ext cx="2988684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Innovative, creative and good planners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imaginative projects with their own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Can be direct and challenging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self-confident with good communication skills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Leader | Decisive | Analytical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Falcon - ENTP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Tawny Owl - INTP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2954083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Organised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Private and independent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 calm, but creative thinker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Natural and leader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have strong views and believe they are right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Original | Driven | Achiever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8868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Curious about what makes things work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Prefers to find solutions than implement them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Shy with new people, but fun and confident in their small circle of close friends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Enjoy working on their own with little routine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Independent | Logical | Curious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20173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Ideas people who see possibilities everywhere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finish less things than they start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Good at problem solving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curious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Quick thinker who likes logic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Ingenious | Outspoken | Strategist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Birds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Eagle - ENTJ</a:t>
            </a:r>
          </a:p>
        </p:txBody>
      </p:sp>
      <p:pic>
        <p:nvPicPr>
          <p:cNvPr id="3074" name="Picture 2" descr="J:\Downloads\SDS\svgs\barn-ow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1978221"/>
            <a:ext cx="794413" cy="867810"/>
          </a:xfrm>
          <a:prstGeom prst="rect">
            <a:avLst/>
          </a:prstGeom>
          <a:noFill/>
        </p:spPr>
      </p:pic>
      <p:pic>
        <p:nvPicPr>
          <p:cNvPr id="3075" name="Picture 3" descr="J:\Downloads\SDS\svgs\ea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402" y="1978221"/>
            <a:ext cx="811683" cy="893714"/>
          </a:xfrm>
          <a:prstGeom prst="rect">
            <a:avLst/>
          </a:prstGeom>
          <a:noFill/>
        </p:spPr>
      </p:pic>
      <p:pic>
        <p:nvPicPr>
          <p:cNvPr id="3076" name="Picture 4" descr="J:\Downloads\SDS\svgs\fal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4296411"/>
            <a:ext cx="794413" cy="822476"/>
          </a:xfrm>
          <a:prstGeom prst="rect">
            <a:avLst/>
          </a:prstGeom>
          <a:noFill/>
        </p:spPr>
      </p:pic>
      <p:pic>
        <p:nvPicPr>
          <p:cNvPr id="3077" name="Picture 5" descr="J:\Downloads\SDS\svgs\tawny-ow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325" y="4296411"/>
            <a:ext cx="809524" cy="820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Panther - ESTP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641" y="1783258"/>
            <a:ext cx="2785836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Innovative, creative and good planners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imaginative projects with their own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Likes to take charge but not do everything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Often self-confident with good communication skills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Leader | Decisive | Analytical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Cat - ISFP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Tiger - ISTP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3" y="1792783"/>
            <a:ext cx="2769150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enjoy developing ideas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Observant and assertive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Gets bored quickly, dislikes theory, like to get on with it, but doesn’t always finish it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Loves to have fun and fun to be around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Spontaneous | Explorer | Achiever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88682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Confident and independent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Makes decisions based on fact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 to be up and about, doing things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Have firm beliefs but don’t always follow the rules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Logical | Flexible | Tolerant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1" y="4154983"/>
            <a:ext cx="306838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Quite private – can be hard to get to know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Fun to be with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A doer, uncomfortable with too much thinking or theory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No desire to lead or control or be so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Strong desire to please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Observant | Considerate | Loyal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Cats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Lion - ESFP</a:t>
            </a:r>
          </a:p>
        </p:txBody>
      </p:sp>
      <p:pic>
        <p:nvPicPr>
          <p:cNvPr id="4098" name="Picture 2" descr="J:\Downloads\SDS\svgs\c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167" y="4489101"/>
            <a:ext cx="1280000" cy="683810"/>
          </a:xfrm>
          <a:prstGeom prst="rect">
            <a:avLst/>
          </a:prstGeom>
          <a:noFill/>
        </p:spPr>
      </p:pic>
      <p:pic>
        <p:nvPicPr>
          <p:cNvPr id="4099" name="Picture 3" descr="J:\Downloads\SDS\svgs\l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77" y="1915426"/>
            <a:ext cx="1036699" cy="1036699"/>
          </a:xfrm>
          <a:prstGeom prst="rect">
            <a:avLst/>
          </a:prstGeom>
          <a:noFill/>
        </p:spPr>
      </p:pic>
      <p:pic>
        <p:nvPicPr>
          <p:cNvPr id="4100" name="Picture 4" descr="J:\Downloads\SDS\svgs\panth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942" y="2023299"/>
            <a:ext cx="1083810" cy="820952"/>
          </a:xfrm>
          <a:prstGeom prst="rect">
            <a:avLst/>
          </a:prstGeom>
          <a:noFill/>
        </p:spPr>
      </p:pic>
      <p:pic>
        <p:nvPicPr>
          <p:cNvPr id="4101" name="Picture 5" descr="J:\Downloads\SDS\svgs\tig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0795" y="4375768"/>
            <a:ext cx="952381" cy="91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 eaLnBrk="1" hangingPunct="1"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What does this mean?</a:t>
            </a: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Everyone is different – teams need all personality types</a:t>
            </a: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By understanding ourselves better we can learn to get on with classmates better</a:t>
            </a: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By understanding each other, we can work better in teams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 eaLnBrk="1" hangingPunct="1"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Job ideas</a:t>
            </a: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Here is how to investigate job ideas on line:-</a:t>
            </a: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My World of Work </a:t>
            </a:r>
            <a:r>
              <a:rPr lang="en-GB" dirty="0">
                <a:solidFill>
                  <a:srgbClr val="00ABBC"/>
                </a:solidFill>
                <a:latin typeface="Arial" pitchFamily="34" charset="0"/>
                <a:cs typeface="Arial" pitchFamily="34" charset="0"/>
                <a:hlinkClick r:id="rId2"/>
              </a:rPr>
              <a:t>https://www.myworldofwork.co.uk/my-career-options</a:t>
            </a:r>
            <a:endParaRPr lang="en-GB" dirty="0">
              <a:solidFill>
                <a:srgbClr val="00ABBC"/>
              </a:solidFill>
              <a:latin typeface="Arial" pitchFamily="34" charset="0"/>
              <a:cs typeface="Arial" pitchFamily="34" charset="0"/>
            </a:endParaRPr>
          </a:p>
          <a:p>
            <a:pPr marL="342000" indent="-342000"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Using the worksheet, explore your favourite job idea</a:t>
            </a:r>
          </a:p>
          <a:p>
            <a:pPr>
              <a:buNone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4003675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Go to </a:t>
            </a:r>
            <a:r>
              <a:rPr lang="en-GB" sz="1800" dirty="0">
                <a:solidFill>
                  <a:srgbClr val="00ABBC"/>
                </a:solidFill>
                <a:hlinkClick r:id="rId3"/>
              </a:rPr>
              <a:t>myworldofwork.co.uk/primary</a:t>
            </a:r>
            <a:r>
              <a:rPr lang="en-GB" sz="1800" dirty="0">
                <a:solidFill>
                  <a:srgbClr val="534481"/>
                </a:solidFill>
                <a:hlinkClick r:id="rId3"/>
              </a:rPr>
              <a:t> </a:t>
            </a:r>
            <a:r>
              <a:rPr lang="en-GB" sz="1800" dirty="0"/>
              <a:t>and use your </a:t>
            </a:r>
            <a:r>
              <a:rPr lang="en-GB" sz="1800" dirty="0">
                <a:solidFill>
                  <a:srgbClr val="8064A2"/>
                </a:solidFill>
              </a:rPr>
              <a:t>Profile</a:t>
            </a:r>
            <a:r>
              <a:rPr lang="en-GB" sz="1800" dirty="0"/>
              <a:t> to record what skills you have used taking part in this lesson</a:t>
            </a:r>
          </a:p>
          <a:p>
            <a:pPr algn="ctr"/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lum bright="-57000"/>
          </a:blip>
          <a:srcRect/>
          <a:stretch>
            <a:fillRect/>
          </a:stretch>
        </p:blipFill>
        <p:spPr bwMode="auto">
          <a:xfrm>
            <a:off x="3541060" y="2614662"/>
            <a:ext cx="2061882" cy="806148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buClr>
                <a:schemeClr val="accent4"/>
              </a:buClr>
              <a:buNone/>
              <a:defRPr/>
            </a:pPr>
            <a:r>
              <a:rPr 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Learning intention</a:t>
            </a:r>
          </a:p>
          <a:p>
            <a:pPr eaLnBrk="1" fontAlgn="auto" hangingPunct="1">
              <a:buFont typeface="Arial" charset="0"/>
              <a:buChar char="•"/>
              <a:defRPr/>
            </a:pPr>
            <a:r>
              <a:rPr lang="en-GB" dirty="0">
                <a:ea typeface="ＭＳ Ｐゴシック" charset="0"/>
              </a:rPr>
              <a:t>I will learn about my personality and strengths and how these relate to different jobs</a:t>
            </a:r>
          </a:p>
          <a:p>
            <a:pPr marL="0" indent="0" eaLnBrk="1" fontAlgn="auto" hangingPunct="1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Success criteria</a:t>
            </a:r>
          </a:p>
          <a:p>
            <a:pPr marL="342000" indent="-342000">
              <a:defRPr/>
            </a:pPr>
            <a:r>
              <a:rPr lang="en-GB" dirty="0"/>
              <a:t>I can understand the meaning of preferences</a:t>
            </a:r>
          </a:p>
          <a:p>
            <a:pPr marL="342000" indent="-342000">
              <a:defRPr/>
            </a:pPr>
            <a:r>
              <a:rPr lang="en-GB" dirty="0"/>
              <a:t>I can identify my strengths</a:t>
            </a:r>
          </a:p>
          <a:p>
            <a:pPr marL="342000" indent="-342000">
              <a:defRPr/>
            </a:pPr>
            <a:r>
              <a:rPr lang="en-GB" dirty="0"/>
              <a:t>I can participate in a team better through an understanding of my own strengths and those of other people </a:t>
            </a:r>
          </a:p>
          <a:p>
            <a:pPr marL="342000" indent="-342000">
              <a:defRPr/>
            </a:pPr>
            <a:r>
              <a:rPr lang="en-GB" dirty="0"/>
              <a:t>I can research different jobs on My World of Work</a:t>
            </a:r>
          </a:p>
          <a:p>
            <a:endParaRPr lang="en-GB" dirty="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725" y="1554163"/>
            <a:ext cx="8229600" cy="588962"/>
          </a:xfrm>
          <a:noFill/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GB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What are preferences?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5" y="207645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None/>
              <a:defRPr/>
            </a:pPr>
            <a:r>
              <a:rPr lang="en-US" dirty="0">
                <a:solidFill>
                  <a:srgbClr val="859E27"/>
                </a:solidFill>
                <a:ea typeface="ＭＳ Ｐゴシック" charset="0"/>
              </a:rPr>
              <a:t>For example</a:t>
            </a:r>
          </a:p>
          <a:p>
            <a:pPr marL="3420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859E27"/>
              </a:buClr>
              <a:buFont typeface="Arial"/>
              <a:buChar char="•"/>
              <a:defRPr/>
            </a:pPr>
            <a:r>
              <a:rPr lang="en-GB" sz="2000" dirty="0">
                <a:latin typeface="+mn-lt"/>
                <a:ea typeface="ＭＳ Ｐゴシック" charset="0"/>
              </a:rPr>
              <a:t>  Fold your arms one way and then the other</a:t>
            </a:r>
          </a:p>
          <a:p>
            <a:pPr marL="3420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859E27"/>
              </a:buClr>
              <a:buFont typeface="Arial"/>
              <a:buChar char="•"/>
              <a:defRPr/>
            </a:pPr>
            <a:r>
              <a:rPr lang="en-GB" sz="2000" dirty="0">
                <a:latin typeface="+mn-lt"/>
                <a:ea typeface="ＭＳ Ｐゴシック" charset="0"/>
              </a:rPr>
              <a:t>  Write your name with one hand and then the other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6" y="34671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59E27"/>
                </a:solidFill>
                <a:latin typeface="+mj-lt"/>
                <a:ea typeface="ＭＳ Ｐゴシック" charset="0"/>
              </a:rPr>
              <a:t>Although we can fold our arms many ways and write with both hands we tend to just use one – our preference.</a:t>
            </a:r>
            <a:endParaRPr lang="en-GB" dirty="0">
              <a:solidFill>
                <a:srgbClr val="859E27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Eddy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think out loud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variety and action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act quickly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a good talker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give my opinion</a:t>
            </a: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Ian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quiet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be careful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a good listener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keep my thoughts to myself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think before I speak</a:t>
            </a:r>
            <a:endParaRPr lang="en-US" altLang="en-US" dirty="0">
              <a:ea typeface="ＭＳ Ｐゴシック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Sharon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the facts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details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focus on what works now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using what I’ve learned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more practical and sensible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 eaLnBrk="1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endParaRPr lang="en-GB" altLang="en-US" b="1" dirty="0">
              <a:ea typeface="ＭＳ Ｐゴシック" charset="0"/>
            </a:endParaRPr>
          </a:p>
          <a:p>
            <a:pPr lvl="0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 err="1">
                <a:solidFill>
                  <a:srgbClr val="859E27"/>
                </a:solidFill>
                <a:latin typeface="+mj-lt"/>
                <a:ea typeface="ＭＳ Ｐゴシック" charset="0"/>
              </a:rPr>
              <a:t>Naz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look for the possibilities 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work out what it means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focus on how to make it different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learning new skills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I’m more of a dreamer and imaginative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Frank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follow my heart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ask, ‘How will it affect people?’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pleasing people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Giving praise is more important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be careful saying things that could upset someone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ts val="1200"/>
              </a:spcBef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Tom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follow my head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ask, ‘Is it the right decision?’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rules and principles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Telling it ‘how it is’ more important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tend to give and take criticism quite easily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numCol="2" spcCol="180000"/>
          <a:lstStyle/>
          <a:p>
            <a:pPr>
              <a:spcBef>
                <a:spcPts val="1200"/>
              </a:spcBef>
              <a:buNone/>
            </a:pPr>
            <a:r>
              <a:rPr lang="en-US" sz="2400" dirty="0">
                <a:solidFill>
                  <a:srgbClr val="859E27"/>
                </a:solidFill>
                <a:latin typeface="+mj-lt"/>
                <a:cs typeface="Arial" pitchFamily="34" charset="0"/>
              </a:rPr>
              <a:t>Jane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plan and organise things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to make decisions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prefer finishing tasks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quite like using lists</a:t>
            </a:r>
          </a:p>
          <a:p>
            <a:pPr lvl="0">
              <a:defRPr/>
            </a:pPr>
            <a:r>
              <a:rPr lang="en-GB" altLang="en-US" dirty="0">
                <a:ea typeface="ＭＳ Ｐゴシック" charset="0"/>
              </a:rPr>
              <a:t>I like things tidy </a:t>
            </a: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defRPr/>
            </a:pPr>
            <a:endParaRPr lang="en-US" altLang="en-US" dirty="0">
              <a:ea typeface="ＭＳ Ｐゴシック" charset="0"/>
            </a:endParaRPr>
          </a:p>
          <a:p>
            <a:pPr lvl="0">
              <a:spcBef>
                <a:spcPct val="20000"/>
              </a:spcBef>
              <a:buClr>
                <a:schemeClr val="accent4"/>
              </a:buClr>
              <a:buNone/>
              <a:defRPr/>
            </a:pPr>
            <a:endParaRPr lang="en-GB" altLang="en-US" b="1" dirty="0">
              <a:ea typeface="ＭＳ Ｐゴシック" charset="0"/>
            </a:endParaRPr>
          </a:p>
          <a:p>
            <a:pPr lvl="0">
              <a:buClr>
                <a:schemeClr val="accent4"/>
              </a:buClr>
              <a:buNone/>
              <a:defRPr/>
            </a:pPr>
            <a:r>
              <a:rPr lang="en-GB" altLang="en-US" sz="2400" dirty="0">
                <a:solidFill>
                  <a:srgbClr val="859E27"/>
                </a:solidFill>
                <a:latin typeface="+mj-lt"/>
                <a:ea typeface="ＭＳ Ｐゴシック" charset="0"/>
              </a:rPr>
              <a:t>Paula</a:t>
            </a:r>
            <a:br>
              <a:rPr lang="en-GB" altLang="en-US" b="1" dirty="0">
                <a:ea typeface="ＭＳ Ｐゴシック" charset="0"/>
              </a:rPr>
            </a:br>
            <a:endParaRPr lang="en-GB" altLang="en-US" b="1" dirty="0">
              <a:ea typeface="ＭＳ Ｐゴシック" charset="0"/>
            </a:endParaRPr>
          </a:p>
          <a:p>
            <a:pPr>
              <a:defRPr/>
            </a:pPr>
            <a:r>
              <a:rPr lang="en-GB" altLang="en-US" dirty="0">
                <a:ea typeface="ＭＳ Ｐゴシック" charset="0"/>
              </a:rPr>
              <a:t>I like to see how things turn out</a:t>
            </a:r>
          </a:p>
          <a:p>
            <a:pPr>
              <a:defRPr/>
            </a:pPr>
            <a:r>
              <a:rPr lang="en-GB" altLang="en-US" dirty="0">
                <a:ea typeface="ＭＳ Ｐゴシック" charset="0"/>
              </a:rPr>
              <a:t>I like to keep my options open</a:t>
            </a:r>
          </a:p>
          <a:p>
            <a:pPr>
              <a:defRPr/>
            </a:pPr>
            <a:r>
              <a:rPr lang="en-GB" altLang="en-US" dirty="0">
                <a:ea typeface="ＭＳ Ｐゴシック" charset="0"/>
              </a:rPr>
              <a:t>I prefer starting tasks</a:t>
            </a:r>
          </a:p>
          <a:p>
            <a:pPr>
              <a:defRPr/>
            </a:pPr>
            <a:r>
              <a:rPr lang="en-GB" altLang="en-US" dirty="0">
                <a:ea typeface="ＭＳ Ｐゴシック" charset="0"/>
              </a:rPr>
              <a:t>I’d rather not use lists</a:t>
            </a:r>
          </a:p>
          <a:p>
            <a:pPr>
              <a:defRPr/>
            </a:pPr>
            <a:r>
              <a:rPr lang="en-GB" altLang="en-US" dirty="0">
                <a:ea typeface="ＭＳ Ｐゴシック" charset="0"/>
              </a:rPr>
              <a:t>I don’t mind things untidy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cons-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5" y="3716338"/>
            <a:ext cx="20447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lvl="0" indent="-3420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Take the  </a:t>
            </a:r>
            <a:r>
              <a:rPr lang="en-US" dirty="0">
                <a:solidFill>
                  <a:srgbClr val="859E27"/>
                </a:solidFill>
                <a:latin typeface="Arial" pitchFamily="34" charset="0"/>
                <a:cs typeface="Arial" pitchFamily="34" charset="0"/>
              </a:rPr>
              <a:t>Animal me </a:t>
            </a:r>
            <a:r>
              <a:rPr lang="en-US" dirty="0">
                <a:latin typeface="Arial" pitchFamily="34" charset="0"/>
                <a:cs typeface="Arial" pitchFamily="34" charset="0"/>
              </a:rPr>
              <a:t>quiz</a:t>
            </a:r>
          </a:p>
          <a:p>
            <a:pPr marL="342000" lvl="0" indent="-3420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Find out which animal you are most like</a:t>
            </a:r>
          </a:p>
          <a:p>
            <a:pPr marL="342000" lvl="0" indent="-3420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Understand your personality and what you are good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and also what jobs 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might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suit you.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000" lvl="0" indent="-3420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Discuss the results as a class – are they what you expected?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267" y="1466850"/>
            <a:ext cx="361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Seal - INFP</a:t>
            </a:r>
          </a:p>
          <a:p>
            <a:endParaRPr lang="en-GB" sz="1600" dirty="0">
              <a:solidFill>
                <a:srgbClr val="859E2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42" y="1783258"/>
            <a:ext cx="2947760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Generally cheerful with an infectious enthusiasm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Curious about everything and always seem to be asking ‘why?’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Co-operative and very sociable but also need time alone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Care about others and likes to be liked</a:t>
            </a:r>
          </a:p>
          <a:p>
            <a:pPr marL="126000">
              <a:spcAft>
                <a:spcPts val="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Fun | Imaginative | Spontaneous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792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Seahorse - INFJ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167" y="377190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Dolphin - ENFJ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8792" y="1792783"/>
            <a:ext cx="292550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Quiet, gentle and good peacemaker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Adaptable, doesn’t make a fuss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Has original ideas and often idealistic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Laidback but likely to be messy and unstructured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Curious | Adaptable | Idealistic</a:t>
            </a:r>
            <a:endParaRPr lang="en-GB" sz="1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44" y="4154983"/>
            <a:ext cx="294775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Loves doing things for others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If not confident can worry excessively, feel guilty and be sensitive to criticism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Popular and good communicators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Trustworthy, can inspire and lead others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Organiser | Caring | Helper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8792" y="4154983"/>
            <a:ext cx="3039808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Gentle, caring and highly intuitive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Great instinct and usually know or sense when something is right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Likes peace and harmony.  Dislikes conflict and can become agitated and angry</a:t>
            </a:r>
          </a:p>
          <a:p>
            <a:pPr marL="126000" indent="-126000">
              <a:spcAft>
                <a:spcPts val="400"/>
              </a:spcAft>
              <a:buFont typeface="Arial" pitchFamily="34" charset="0"/>
              <a:buChar char="•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Creative and can be messy</a:t>
            </a:r>
          </a:p>
          <a:p>
            <a:pPr marL="126000">
              <a:spcAft>
                <a:spcPts val="400"/>
              </a:spcAft>
            </a:pPr>
            <a:r>
              <a:rPr lang="en-GB" sz="1000" b="1" dirty="0">
                <a:solidFill>
                  <a:srgbClr val="859E27"/>
                </a:solidFill>
                <a:latin typeface="+mn-lt"/>
              </a:rPr>
              <a:t>Organised | Creative | Caring</a:t>
            </a:r>
          </a:p>
        </p:txBody>
      </p:sp>
      <p:pic>
        <p:nvPicPr>
          <p:cNvPr id="1026" name="Picture 2" descr="J:\Downloads\SDS\svgs\clownf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0761" y="1851238"/>
            <a:ext cx="1015238" cy="1099048"/>
          </a:xfrm>
          <a:prstGeom prst="rect">
            <a:avLst/>
          </a:prstGeom>
          <a:noFill/>
        </p:spPr>
      </p:pic>
      <p:pic>
        <p:nvPicPr>
          <p:cNvPr id="1027" name="Picture 3" descr="J:\Downloads\SDS\svgs\se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539" y="2095032"/>
            <a:ext cx="866667" cy="735238"/>
          </a:xfrm>
          <a:prstGeom prst="rect">
            <a:avLst/>
          </a:prstGeom>
          <a:noFill/>
        </p:spPr>
      </p:pic>
      <p:pic>
        <p:nvPicPr>
          <p:cNvPr id="1028" name="Picture 4" descr="J:\Downloads\SDS\svgs\dolph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918" y="4112404"/>
            <a:ext cx="727619" cy="1001905"/>
          </a:xfrm>
          <a:prstGeom prst="rect">
            <a:avLst/>
          </a:prstGeom>
          <a:noFill/>
        </p:spPr>
      </p:pic>
      <p:pic>
        <p:nvPicPr>
          <p:cNvPr id="1029" name="Picture 5" descr="J:\Downloads\SDS\svgs\seahor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6773" y="4202608"/>
            <a:ext cx="380952" cy="980952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4046266" y="3333750"/>
            <a:ext cx="1059134" cy="438150"/>
          </a:xfrm>
          <a:prstGeom prst="roundRect">
            <a:avLst/>
          </a:prstGeom>
          <a:solidFill>
            <a:srgbClr val="859E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b="1" dirty="0">
                <a:latin typeface="Arial" pitchFamily="34" charset="0"/>
                <a:cs typeface="Arial" pitchFamily="34" charset="0"/>
              </a:rPr>
              <a:t>Sea animals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563" y="1466850"/>
            <a:ext cx="361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859E27"/>
                </a:solidFill>
              </a:rPr>
              <a:t>Clownfish - ENFP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859E27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B3BE325D2768F84386F09DCF9C462129" ma:contentTypeVersion="14" ma:contentTypeDescription="" ma:contentTypeScope="" ma:versionID="7bda1aa459ccb4eb86e210ee687f857e">
  <xsd:schema xmlns:xsd="http://www.w3.org/2001/XMLSchema" xmlns:xs="http://www.w3.org/2001/XMLSchema" xmlns:p="http://schemas.microsoft.com/office/2006/metadata/properties" xmlns:ns2="184af400-6cf4-4be6-9056-547874e8c8ee" xmlns:ns3="c012cc42-52de-4202-afa1-4f92ca21af9d" targetNamespace="http://schemas.microsoft.com/office/2006/metadata/properties" ma:root="true" ma:fieldsID="7fea8cec4c9ee64c43a3245dcdc47aef" ns2:_="" ns3:_="">
    <xsd:import namespace="184af400-6cf4-4be6-9056-547874e8c8ee"/>
    <xsd:import namespace="c012cc42-52de-4202-afa1-4f92ca21af9d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2cc42-52de-4202-afa1-4f92ca21a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184af400-6cf4-4be6-9056-547874e8c8ee" xsi:nil="true"/>
    <TaxKeywordTaxHTField xmlns="184af400-6cf4-4be6-9056-547874e8c8ee">
      <Terms xmlns="http://schemas.microsoft.com/office/infopath/2007/PartnerControls"/>
    </TaxKeywordTaxHTField>
    <IShare_PermanentPreservation xmlns="184af400-6cf4-4be6-9056-547874e8c8ee">false</IShare_PermanentPreservation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IShare_BusinessOwner xmlns="184af400-6cf4-4be6-9056-547874e8c8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C02B9-8CA8-4DE4-917B-7C8A571739A3}"/>
</file>

<file path=customXml/itemProps2.xml><?xml version="1.0" encoding="utf-8"?>
<ds:datastoreItem xmlns:ds="http://schemas.openxmlformats.org/officeDocument/2006/customXml" ds:itemID="{27BFD134-EF55-47EA-94BD-09736D94F6FC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57a8fc3a-2b1c-4d0f-9d31-9e891fd94e66"/>
    <ds:schemaRef ds:uri="7b89bba3-8027-45bd-a570-d8b0d030bad0"/>
    <ds:schemaRef ds:uri="http://schemas.microsoft.com/sharepoint/v3"/>
    <ds:schemaRef ds:uri="http://schemas.microsoft.com/office/2006/metadata/properties"/>
    <ds:schemaRef ds:uri="184af400-6cf4-4be6-9056-547874e8c8e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3AF205-9D75-47F9-8E31-76A8277725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1251</Words>
  <Application>Microsoft Office PowerPoint</Application>
  <PresentationFormat>On-screen Show (4:3)</PresentationFormat>
  <Paragraphs>198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Office Theme</vt:lpstr>
      <vt:lpstr>Animal 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Keith Falconer</cp:lastModifiedBy>
  <cp:revision>153</cp:revision>
  <cp:lastPrinted>2016-01-25T04:11:31Z</cp:lastPrinted>
  <dcterms:created xsi:type="dcterms:W3CDTF">2016-01-17T19:14:16Z</dcterms:created>
  <dcterms:modified xsi:type="dcterms:W3CDTF">2022-01-31T17:05:24Z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0x0101002CFD50891A73487FBF1A841208B5DC080200B3BE325D2768F84386F09DCF9C462129</vt:lpwstr>
  </property>
  <property fmtid="{D5CDD505-2E9C-101B-9397-08002B2CF9AE}" pid="3" name="TaxKeyword">
    <vt:lpwstr/>
  </property>
  <property fmtid="{D5CDD505-2E9C-101B-9397-08002B2CF9AE}" pid="4" name="ArticulateGUID">
    <vt:lpwstr>17C9CC49-44F0-4A71-A09F-C6110E79721F</vt:lpwstr>
  </property>
  <property fmtid="{D5CDD505-2E9C-101B-9397-08002B2CF9AE}" pid="5" name="ArticulatePath">
    <vt:lpwstr>Animal me 2 presentation (pptx)</vt:lpwstr>
  </property>
</Properties>
</file>