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9" r:id="rId4"/>
  </p:sldMasterIdLst>
  <p:notesMasterIdLst>
    <p:notesMasterId r:id="rId18"/>
  </p:notesMasterIdLst>
  <p:handoutMasterIdLst>
    <p:handoutMasterId r:id="rId19"/>
  </p:handoutMasterIdLst>
  <p:sldIdLst>
    <p:sldId id="276" r:id="rId5"/>
    <p:sldId id="257" r:id="rId6"/>
    <p:sldId id="258" r:id="rId7"/>
    <p:sldId id="279" r:id="rId8"/>
    <p:sldId id="280" r:id="rId9"/>
    <p:sldId id="281" r:id="rId10"/>
    <p:sldId id="277" r:id="rId11"/>
    <p:sldId id="278" r:id="rId12"/>
    <p:sldId id="293" r:id="rId13"/>
    <p:sldId id="290" r:id="rId14"/>
    <p:sldId id="291" r:id="rId15"/>
    <p:sldId id="292" r:id="rId16"/>
    <p:sldId id="264" r:id="rId17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08">
          <p15:clr>
            <a:srgbClr val="A4A3A4"/>
          </p15:clr>
        </p15:guide>
        <p15:guide id="2" pos="48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agleshama" initials="e" lastIdx="4" clrIdx="0"/>
  <p:cmAuthor id="1" name="Microsoft" initials="M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clrMode="bw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64A2"/>
    <a:srgbClr val="859E27"/>
    <a:srgbClr val="F3F7E6"/>
    <a:srgbClr val="00ABBC"/>
    <a:srgbClr val="FFB414"/>
    <a:srgbClr val="FF66FF"/>
    <a:srgbClr val="80FF00"/>
    <a:srgbClr val="0A4E60"/>
    <a:srgbClr val="534481"/>
    <a:srgbClr val="E545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716" y="12"/>
      </p:cViewPr>
      <p:guideLst>
        <p:guide orient="horz" pos="2508"/>
        <p:guide pos="4835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9" d="100"/>
          <a:sy n="89" d="100"/>
        </p:scale>
        <p:origin x="2940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rdon Craig" userId="c9371d30-b49f-4c7c-8c08-e4242bcf2fbb" providerId="ADAL" clId="{40B8134D-CE51-4812-B063-FB3187E1E11D}"/>
    <pc:docChg chg="modSld">
      <pc:chgData name="Gordon Craig" userId="c9371d30-b49f-4c7c-8c08-e4242bcf2fbb" providerId="ADAL" clId="{40B8134D-CE51-4812-B063-FB3187E1E11D}" dt="2019-04-23T12:54:09.613" v="34" actId="20577"/>
      <pc:docMkLst>
        <pc:docMk/>
      </pc:docMkLst>
      <pc:sldChg chg="modSp">
        <pc:chgData name="Gordon Craig" userId="c9371d30-b49f-4c7c-8c08-e4242bcf2fbb" providerId="ADAL" clId="{40B8134D-CE51-4812-B063-FB3187E1E11D}" dt="2019-04-23T12:54:09.613" v="34" actId="20577"/>
        <pc:sldMkLst>
          <pc:docMk/>
          <pc:sldMk cId="0" sldId="264"/>
        </pc:sldMkLst>
        <pc:spChg chg="mod">
          <ac:chgData name="Gordon Craig" userId="c9371d30-b49f-4c7c-8c08-e4242bcf2fbb" providerId="ADAL" clId="{40B8134D-CE51-4812-B063-FB3187E1E11D}" dt="2019-04-23T12:54:09.613" v="34" actId="20577"/>
          <ac:spMkLst>
            <pc:docMk/>
            <pc:sldMk cId="0" sldId="264"/>
            <ac:spMk id="4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rebuchet M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5D8301A-7888-4B52-8441-891F8BD94ADF}" type="datetimeFigureOut">
              <a:rPr lang="en-GB"/>
              <a:pPr/>
              <a:t>31/01/2022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rebuchet M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8C55D03-3D78-42E4-9952-F216CFFC698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8BFC6D-DFF0-4B01-A1F9-E8CD5C59EB3B}" type="datetimeFigureOut">
              <a:rPr lang="en-GB" smtClean="0"/>
              <a:pPr/>
              <a:t>31/01/2022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89E94-96AE-4EFE-B948-200BD3E2CC5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Go through the preferences for Eddy and Ian. Use these examples to bring them to life. Eddy – Donkey, Katy Perry. Ian – Shrek, Andy Murray.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9E94-96AE-4EFE-B948-200BD3E2CC54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Go through the preferences for Sharon and </a:t>
            </a:r>
            <a:r>
              <a:rPr lang="en-GB" dirty="0" err="1"/>
              <a:t>Naz</a:t>
            </a:r>
            <a:r>
              <a:rPr lang="en-GB" dirty="0"/>
              <a:t>. Use these examples to bring them to life. Sharon- James Bond, Lady Gaga. </a:t>
            </a:r>
            <a:r>
              <a:rPr lang="en-GB" dirty="0" err="1"/>
              <a:t>Naz</a:t>
            </a:r>
            <a:r>
              <a:rPr lang="en-GB" dirty="0"/>
              <a:t>- JK Rowling, Dr Who.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9E94-96AE-4EFE-B948-200BD3E2CC54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Go through the preferences for Frank and Tom. Use these examples to bring them to life. Frank- Martin O’Neill, Cheryl Cole. Tom- Simon </a:t>
            </a:r>
            <a:r>
              <a:rPr lang="en-GB" dirty="0" err="1"/>
              <a:t>Cowell</a:t>
            </a:r>
            <a:r>
              <a:rPr lang="en-GB" dirty="0"/>
              <a:t>, Sir Alex Ferguson.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9E94-96AE-4EFE-B948-200BD3E2CC54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Go through the preferences for Jane and Paula. Use these examples to bring them to life. Jane- Fred and Velma, Marge Simpson. Paula- Shaggy and Scooby, Homer Simpson.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9E94-96AE-4EFE-B948-200BD3E2CC54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2daK\Google Drive\In progress\source-files\triangle-bg-ppt.png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334500" cy="70485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8163" y="2971800"/>
            <a:ext cx="8067675" cy="10382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6" name="Picture 2" descr="E:\Downloads\SDS_FINAL_POWERPOINTS\sdslogo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130175" y="5691188"/>
            <a:ext cx="188595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57199" y="204794"/>
            <a:ext cx="1133475" cy="44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74638" y="809625"/>
            <a:ext cx="16891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/>
          <p:cNvCxnSpPr/>
          <p:nvPr userDrawn="1"/>
        </p:nvCxnSpPr>
        <p:spPr>
          <a:xfrm>
            <a:off x="231775" y="1555750"/>
            <a:ext cx="8682038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10"/>
          <p:cNvSpPr>
            <a:spLocks noChangeArrowheads="1"/>
          </p:cNvSpPr>
          <p:nvPr userDrawn="1"/>
        </p:nvSpPr>
        <p:spPr bwMode="auto">
          <a:xfrm>
            <a:off x="6691313" y="1555750"/>
            <a:ext cx="22510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GB" sz="1600">
                <a:solidFill>
                  <a:srgbClr val="FFFFFF"/>
                </a:solidFill>
              </a:rPr>
              <a:t>Routes to employment</a:t>
            </a:r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6" name="TextBox 12"/>
          <p:cNvSpPr txBox="1">
            <a:spLocks noChangeArrowheads="1"/>
          </p:cNvSpPr>
          <p:nvPr userDrawn="1"/>
        </p:nvSpPr>
        <p:spPr bwMode="auto">
          <a:xfrm>
            <a:off x="7350125" y="1316038"/>
            <a:ext cx="1592263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/>
            <a:r>
              <a:rPr lang="en-US" sz="1000">
                <a:solidFill>
                  <a:srgbClr val="FFFFFF"/>
                </a:solidFill>
              </a:rPr>
              <a:t>Learn and train</a:t>
            </a:r>
          </a:p>
        </p:txBody>
      </p:sp>
      <p:pic>
        <p:nvPicPr>
          <p:cNvPr id="7" name="Picture 2" descr="E:\Downloads\SDS_FINAL_POWERPOINTS\sdslogo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130175" y="5691188"/>
            <a:ext cx="188595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A2daK\Google Drive\In progress\i-can-icon-small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067675" y="6072188"/>
            <a:ext cx="666750" cy="566738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 userDrawn="1"/>
        </p:nvCxnSpPr>
        <p:spPr>
          <a:xfrm>
            <a:off x="457200" y="5927473"/>
            <a:ext cx="82296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858585"/>
            <a:ext cx="9144000" cy="322515"/>
          </a:xfrm>
          <a:prstGeom prst="rect">
            <a:avLst/>
          </a:prstGeom>
          <a:solidFill>
            <a:srgbClr val="F3F7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Isosceles Triangle 16"/>
          <p:cNvSpPr/>
          <p:nvPr userDrawn="1"/>
        </p:nvSpPr>
        <p:spPr>
          <a:xfrm rot="10800000">
            <a:off x="4443413" y="1181100"/>
            <a:ext cx="257175" cy="133350"/>
          </a:xfrm>
          <a:prstGeom prst="triangle">
            <a:avLst/>
          </a:prstGeom>
          <a:solidFill>
            <a:srgbClr val="F3F7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7" descr="C:\Users\A2daK\Google Drive\In progress\green-header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335"/>
            <a:ext cx="9144000" cy="85725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 userDrawn="1"/>
        </p:nvSpPr>
        <p:spPr>
          <a:xfrm>
            <a:off x="3352800" y="839535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859E27"/>
                </a:solidFill>
              </a:rPr>
              <a:t>Animal Me 1</a:t>
            </a:r>
            <a:endParaRPr lang="en-GB" sz="1600" dirty="0">
              <a:solidFill>
                <a:srgbClr val="859E27"/>
              </a:solidFill>
            </a:endParaRPr>
          </a:p>
        </p:txBody>
      </p:sp>
      <p:pic>
        <p:nvPicPr>
          <p:cNvPr id="10" name="Picture 2" descr="E:\Downloads\SDS_FINAL_POWERPOINTS\sdslogo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130175" y="5691188"/>
            <a:ext cx="188595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57199" y="204794"/>
            <a:ext cx="1133475" cy="44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C:\Users\A2daK\Google Drive\In progress\i-can-icon-small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8067675" y="6072188"/>
            <a:ext cx="666750" cy="566738"/>
          </a:xfrm>
          <a:prstGeom prst="rect">
            <a:avLst/>
          </a:prstGeom>
          <a:noFill/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57200" y="1504950"/>
            <a:ext cx="8229600" cy="4308223"/>
          </a:xfrm>
          <a:prstGeom prst="rect">
            <a:avLst/>
          </a:prstGeom>
        </p:spPr>
        <p:txBody>
          <a:bodyPr/>
          <a:lstStyle>
            <a:lvl1pPr>
              <a:buClr>
                <a:srgbClr val="859E27"/>
              </a:buClr>
              <a:defRPr/>
            </a:lvl1pPr>
            <a:lvl2pPr>
              <a:buClr>
                <a:srgbClr val="859E27"/>
              </a:buClr>
              <a:defRPr/>
            </a:lvl2pPr>
            <a:lvl3pPr>
              <a:buClr>
                <a:srgbClr val="859E27"/>
              </a:buClr>
              <a:defRPr/>
            </a:lvl3pPr>
            <a:lvl4pPr>
              <a:buClr>
                <a:srgbClr val="859E27"/>
              </a:buClr>
              <a:defRPr/>
            </a:lvl4pPr>
            <a:lvl5pPr>
              <a:buClr>
                <a:srgbClr val="859E27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             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5927473"/>
            <a:ext cx="82296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1" name="Picture 17" descr="C:\Users\A2daK\Google Drive\In progress\green-header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335"/>
            <a:ext cx="9144000" cy="857250"/>
          </a:xfrm>
          <a:prstGeom prst="rect">
            <a:avLst/>
          </a:prstGeom>
          <a:noFill/>
        </p:spPr>
      </p:pic>
      <p:pic>
        <p:nvPicPr>
          <p:cNvPr id="10" name="Picture 2" descr="E:\Downloads\SDS_FINAL_POWERPOINTS\sdslogo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130175" y="5691188"/>
            <a:ext cx="188595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57199" y="204794"/>
            <a:ext cx="1133475" cy="44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A2daK\Google Drive\In progress\i-can-icon-small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8067675" y="6072188"/>
            <a:ext cx="666750" cy="566738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 userDrawn="1"/>
        </p:nvSpPr>
        <p:spPr>
          <a:xfrm>
            <a:off x="0" y="858585"/>
            <a:ext cx="9144000" cy="322515"/>
          </a:xfrm>
          <a:prstGeom prst="rect">
            <a:avLst/>
          </a:prstGeom>
          <a:solidFill>
            <a:srgbClr val="F3F7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Isosceles Triangle 26"/>
          <p:cNvSpPr/>
          <p:nvPr userDrawn="1"/>
        </p:nvSpPr>
        <p:spPr>
          <a:xfrm rot="10800000">
            <a:off x="4443413" y="1181100"/>
            <a:ext cx="257175" cy="133350"/>
          </a:xfrm>
          <a:prstGeom prst="triangle">
            <a:avLst/>
          </a:prstGeom>
          <a:solidFill>
            <a:srgbClr val="F3F7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 userDrawn="1"/>
        </p:nvSpPr>
        <p:spPr>
          <a:xfrm>
            <a:off x="3352800" y="839535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859E27"/>
                </a:solidFill>
              </a:rPr>
              <a:t>Animal Me 1</a:t>
            </a:r>
            <a:endParaRPr lang="en-GB" sz="1600" dirty="0">
              <a:solidFill>
                <a:srgbClr val="859E27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200" y="5927473"/>
            <a:ext cx="82296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504950"/>
            <a:ext cx="8229600" cy="4308223"/>
          </a:xfrm>
          <a:prstGeom prst="rect">
            <a:avLst/>
          </a:prstGeom>
        </p:spPr>
        <p:txBody>
          <a:bodyPr/>
          <a:lstStyle>
            <a:lvl1pPr>
              <a:buClr>
                <a:srgbClr val="859E27"/>
              </a:buClr>
              <a:defRPr/>
            </a:lvl1pPr>
            <a:lvl2pPr>
              <a:buClr>
                <a:srgbClr val="859E27"/>
              </a:buClr>
              <a:defRPr/>
            </a:lvl2pPr>
            <a:lvl3pPr>
              <a:buClr>
                <a:srgbClr val="859E27"/>
              </a:buClr>
              <a:defRPr/>
            </a:lvl3pPr>
            <a:lvl4pPr>
              <a:buClr>
                <a:srgbClr val="859E27"/>
              </a:buClr>
              <a:defRPr/>
            </a:lvl4pPr>
            <a:lvl5pPr>
              <a:buClr>
                <a:srgbClr val="859E27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             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7" descr="C:\Users\A2daK\Google Drive\In progress\green-header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335"/>
            <a:ext cx="9144000" cy="85725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57199" y="204794"/>
            <a:ext cx="1133475" cy="44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E:\Downloads\SDS_FINAL_POWERPOINTS\sdslogo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-130175" y="5691188"/>
            <a:ext cx="188595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Users\A2daK\Google Drive\In progress\i-can-icon-small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8067675" y="6072188"/>
            <a:ext cx="666750" cy="56673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 userDrawn="1"/>
        </p:nvSpPr>
        <p:spPr>
          <a:xfrm>
            <a:off x="0" y="858585"/>
            <a:ext cx="9144000" cy="322515"/>
          </a:xfrm>
          <a:prstGeom prst="rect">
            <a:avLst/>
          </a:prstGeom>
          <a:solidFill>
            <a:srgbClr val="F3F7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3352800" y="839535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859E27"/>
                </a:solidFill>
              </a:rPr>
              <a:t>Animal Me 1</a:t>
            </a:r>
            <a:endParaRPr lang="en-GB" sz="1600" dirty="0">
              <a:solidFill>
                <a:srgbClr val="859E27"/>
              </a:solidFill>
            </a:endParaRPr>
          </a:p>
        </p:txBody>
      </p:sp>
      <p:sp>
        <p:nvSpPr>
          <p:cNvPr id="12" name="Isosceles Triangle 11"/>
          <p:cNvSpPr/>
          <p:nvPr userDrawn="1"/>
        </p:nvSpPr>
        <p:spPr>
          <a:xfrm rot="10800000">
            <a:off x="4443413" y="1181100"/>
            <a:ext cx="257175" cy="133350"/>
          </a:xfrm>
          <a:prstGeom prst="triangle">
            <a:avLst/>
          </a:prstGeom>
          <a:solidFill>
            <a:srgbClr val="F3F7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5927473"/>
            <a:ext cx="82296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 userDrawn="1"/>
        </p:nvSpPr>
        <p:spPr>
          <a:xfrm>
            <a:off x="457199" y="1381125"/>
            <a:ext cx="3986214" cy="2089978"/>
          </a:xfrm>
          <a:prstGeom prst="rect">
            <a:avLst/>
          </a:prstGeom>
          <a:solidFill>
            <a:srgbClr val="F3F7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sp>
        <p:nvSpPr>
          <p:cNvPr id="35" name="Rectangle 34"/>
          <p:cNvSpPr/>
          <p:nvPr userDrawn="1"/>
        </p:nvSpPr>
        <p:spPr>
          <a:xfrm>
            <a:off x="457199" y="3676650"/>
            <a:ext cx="3986214" cy="2089978"/>
          </a:xfrm>
          <a:prstGeom prst="rect">
            <a:avLst/>
          </a:prstGeom>
          <a:solidFill>
            <a:srgbClr val="F3F7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sp>
        <p:nvSpPr>
          <p:cNvPr id="36" name="Rectangle 35"/>
          <p:cNvSpPr/>
          <p:nvPr userDrawn="1"/>
        </p:nvSpPr>
        <p:spPr>
          <a:xfrm>
            <a:off x="4700588" y="1381125"/>
            <a:ext cx="3976688" cy="2089978"/>
          </a:xfrm>
          <a:prstGeom prst="rect">
            <a:avLst/>
          </a:prstGeom>
          <a:solidFill>
            <a:srgbClr val="F3F7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4700588" y="3676650"/>
            <a:ext cx="3976688" cy="2089978"/>
          </a:xfrm>
          <a:prstGeom prst="rect">
            <a:avLst/>
          </a:prstGeom>
          <a:solidFill>
            <a:srgbClr val="F3F7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99999"/>
                </a:solidFill>
                <a:latin typeface="Arial" pitchFamily="34" charset="0"/>
              </a:defRPr>
            </a:lvl1pPr>
          </a:lstStyle>
          <a:p>
            <a:fld id="{86FCA815-A90B-4DA6-A4F1-F33757EF498A}" type="datetimeFigureOut">
              <a:rPr lang="en-US"/>
              <a:pPr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99999"/>
                </a:solidFill>
                <a:latin typeface="Arial" pitchFamily="34" charset="0"/>
              </a:defRPr>
            </a:lvl1pPr>
          </a:lstStyle>
          <a:p>
            <a:fld id="{5552EDA0-A421-44D0-A9E3-18091786C5B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859E27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8064A2"/>
          </a:solidFill>
          <a:latin typeface="Trebuchet MS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8064A2"/>
          </a:solidFill>
          <a:latin typeface="Trebuchet MS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8064A2"/>
          </a:solidFill>
          <a:latin typeface="Trebuchet MS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8064A2"/>
          </a:solidFill>
          <a:latin typeface="Trebuchet MS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ts val="0"/>
        </a:spcBef>
        <a:spcAft>
          <a:spcPts val="600"/>
        </a:spcAft>
        <a:buClr>
          <a:srgbClr val="859E27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859E27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859E27"/>
        </a:buClr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859E27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859E27"/>
        </a:buClr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hyperlink" Target="https://www.myworldofwork.co.uk/primary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Animal Me 1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99267" y="1466850"/>
            <a:ext cx="3611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859E27"/>
                </a:solidFill>
              </a:rPr>
              <a:t>Polar bear - ISTJ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0642" y="1783258"/>
            <a:ext cx="2947760" cy="146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6000" indent="-126000">
              <a:spcAft>
                <a:spcPts val="400"/>
              </a:spcAft>
              <a:buFont typeface="Arial" pitchFamily="34" charset="0"/>
              <a:buChar char="•"/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Co-operative and caring</a:t>
            </a:r>
          </a:p>
          <a:p>
            <a:pPr marL="126000" indent="-126000">
              <a:spcAft>
                <a:spcPts val="400"/>
              </a:spcAft>
              <a:buFont typeface="Arial" pitchFamily="34" charset="0"/>
              <a:buChar char="•"/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Can work at a steady pace until the job is done </a:t>
            </a:r>
          </a:p>
          <a:p>
            <a:pPr marL="126000" indent="-126000">
              <a:spcAft>
                <a:spcPts val="400"/>
              </a:spcAft>
              <a:buFont typeface="Arial" pitchFamily="34" charset="0"/>
              <a:buChar char="•"/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Friendly, but usually won’t express their views until asked</a:t>
            </a:r>
          </a:p>
          <a:p>
            <a:pPr marL="126000" indent="-126000">
              <a:spcAft>
                <a:spcPts val="400"/>
              </a:spcAft>
              <a:buFont typeface="Arial" pitchFamily="34" charset="0"/>
              <a:buChar char="•"/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Loyal to family, employer and friends.</a:t>
            </a:r>
          </a:p>
          <a:p>
            <a:pPr marL="126000">
              <a:spcAft>
                <a:spcPts val="0"/>
              </a:spcAft>
            </a:pPr>
            <a:r>
              <a:rPr lang="en-GB" sz="1000" b="1" dirty="0">
                <a:solidFill>
                  <a:srgbClr val="859E27"/>
                </a:solidFill>
                <a:latin typeface="+mn-lt"/>
              </a:rPr>
              <a:t>Independent | Kind | Dependable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08792" y="3771900"/>
            <a:ext cx="3611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859E27"/>
                </a:solidFill>
              </a:rPr>
              <a:t>Teddy bear - ESFJ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0167" y="3771900"/>
            <a:ext cx="3611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859E27"/>
                </a:solidFill>
              </a:rPr>
              <a:t>Black bear - ESTJ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08792" y="1792783"/>
            <a:ext cx="3039808" cy="1297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6000" indent="-126000">
              <a:spcAft>
                <a:spcPts val="400"/>
              </a:spcAft>
              <a:buFont typeface="Arial" pitchFamily="34" charset="0"/>
              <a:buChar char="•"/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Quiet, gentle and good peacemaker</a:t>
            </a:r>
          </a:p>
          <a:p>
            <a:pPr marL="126000" indent="-126000">
              <a:spcAft>
                <a:spcPts val="400"/>
              </a:spcAft>
              <a:buFont typeface="Arial" pitchFamily="34" charset="0"/>
              <a:buChar char="•"/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Has original ideas and often idealistic</a:t>
            </a:r>
          </a:p>
          <a:p>
            <a:pPr marL="126000" indent="-126000">
              <a:spcAft>
                <a:spcPts val="400"/>
              </a:spcAft>
              <a:buFont typeface="Arial" pitchFamily="34" charset="0"/>
              <a:buChar char="•"/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Believe in helping and are very loyal</a:t>
            </a:r>
          </a:p>
          <a:p>
            <a:pPr marL="126000" indent="-126000">
              <a:spcAft>
                <a:spcPts val="400"/>
              </a:spcAft>
              <a:buFont typeface="Arial" pitchFamily="34" charset="0"/>
              <a:buChar char="•"/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Laidback but likely to be messy and unstructured</a:t>
            </a:r>
          </a:p>
          <a:p>
            <a:pPr marL="126000">
              <a:spcAft>
                <a:spcPts val="400"/>
              </a:spcAft>
            </a:pPr>
            <a:r>
              <a:rPr lang="en-GB" sz="1000" b="1" dirty="0">
                <a:solidFill>
                  <a:srgbClr val="859E27"/>
                </a:solidFill>
                <a:latin typeface="+mn-lt"/>
              </a:rPr>
              <a:t>Curious | Adaptable | Idealistic</a:t>
            </a:r>
            <a:endParaRPr lang="en-GB" sz="1000" dirty="0">
              <a:solidFill>
                <a:schemeClr val="tx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0644" y="4154983"/>
            <a:ext cx="2947758" cy="146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6000" indent="-126000">
              <a:spcAft>
                <a:spcPts val="400"/>
              </a:spcAft>
              <a:buFont typeface="Arial" pitchFamily="34" charset="0"/>
              <a:buChar char="•"/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Outspoken, assertive and self confident</a:t>
            </a:r>
          </a:p>
          <a:p>
            <a:pPr marL="126000" indent="-126000">
              <a:spcAft>
                <a:spcPts val="400"/>
              </a:spcAft>
              <a:buFont typeface="Arial" pitchFamily="34" charset="0"/>
              <a:buChar char="•"/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Good at devising plans and achieving goals</a:t>
            </a:r>
          </a:p>
          <a:p>
            <a:pPr marL="126000" indent="-126000">
              <a:spcAft>
                <a:spcPts val="400"/>
              </a:spcAft>
              <a:buFont typeface="Arial" pitchFamily="34" charset="0"/>
              <a:buChar char="•"/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Can be bold and direct</a:t>
            </a:r>
          </a:p>
          <a:p>
            <a:pPr marL="126000" indent="-126000">
              <a:spcAft>
                <a:spcPts val="400"/>
              </a:spcAft>
              <a:buFont typeface="Arial" pitchFamily="34" charset="0"/>
              <a:buChar char="•"/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More concerned with getting the job done than how people feel</a:t>
            </a:r>
          </a:p>
          <a:p>
            <a:pPr marL="126000">
              <a:spcAft>
                <a:spcPts val="400"/>
              </a:spcAft>
            </a:pPr>
            <a:r>
              <a:rPr lang="en-GB" sz="1000" b="1" dirty="0">
                <a:solidFill>
                  <a:srgbClr val="859E27"/>
                </a:solidFill>
                <a:latin typeface="+mn-lt"/>
              </a:rPr>
              <a:t>Decisive | Organiser | Logical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08791" y="4154983"/>
            <a:ext cx="3039809" cy="1297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6000" indent="-126000">
              <a:spcAft>
                <a:spcPts val="400"/>
              </a:spcAft>
              <a:buFont typeface="Arial" pitchFamily="34" charset="0"/>
              <a:buChar char="•"/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Warm, energetic and loves people</a:t>
            </a:r>
          </a:p>
          <a:p>
            <a:pPr marL="126000" indent="-126000">
              <a:spcAft>
                <a:spcPts val="400"/>
              </a:spcAft>
              <a:buFont typeface="Arial" pitchFamily="34" charset="0"/>
              <a:buChar char="•"/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Responsible and dependable</a:t>
            </a:r>
          </a:p>
          <a:p>
            <a:pPr marL="126000" indent="-126000">
              <a:spcAft>
                <a:spcPts val="400"/>
              </a:spcAft>
              <a:buFont typeface="Arial" pitchFamily="34" charset="0"/>
              <a:buChar char="•"/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Practical and realistic</a:t>
            </a:r>
          </a:p>
          <a:p>
            <a:pPr marL="126000" indent="-126000">
              <a:spcAft>
                <a:spcPts val="400"/>
              </a:spcAft>
              <a:buFont typeface="Arial" pitchFamily="34" charset="0"/>
              <a:buChar char="•"/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Have definite ideas about how things should be done and will tell people</a:t>
            </a:r>
          </a:p>
          <a:p>
            <a:pPr marL="126000">
              <a:spcAft>
                <a:spcPts val="400"/>
              </a:spcAft>
            </a:pPr>
            <a:r>
              <a:rPr lang="en-GB" sz="1000" b="1" dirty="0">
                <a:solidFill>
                  <a:srgbClr val="859E27"/>
                </a:solidFill>
                <a:latin typeface="+mn-lt"/>
              </a:rPr>
              <a:t>Determined | Enthusiastic | Helpful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046266" y="3333750"/>
            <a:ext cx="1059134" cy="438150"/>
          </a:xfrm>
          <a:prstGeom prst="roundRect">
            <a:avLst/>
          </a:prstGeom>
          <a:solidFill>
            <a:srgbClr val="859E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200" b="1" dirty="0">
                <a:latin typeface="Arial" pitchFamily="34" charset="0"/>
                <a:cs typeface="Arial" pitchFamily="34" charset="0"/>
              </a:rPr>
              <a:t>Bears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7563" y="1466850"/>
            <a:ext cx="3611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859E27"/>
                </a:solidFill>
              </a:rPr>
              <a:t>Koala - ISFJ</a:t>
            </a:r>
          </a:p>
        </p:txBody>
      </p:sp>
      <p:pic>
        <p:nvPicPr>
          <p:cNvPr id="2050" name="Picture 2" descr="J:\Downloads\SDS\svgs\polar-bea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05227" y="2006796"/>
            <a:ext cx="909714" cy="909714"/>
          </a:xfrm>
          <a:prstGeom prst="rect">
            <a:avLst/>
          </a:prstGeom>
          <a:noFill/>
        </p:spPr>
      </p:pic>
      <p:pic>
        <p:nvPicPr>
          <p:cNvPr id="2051" name="Picture 3" descr="J:\Downloads\SDS\svgs\teddy-bea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1925" y="4274699"/>
            <a:ext cx="833016" cy="947302"/>
          </a:xfrm>
          <a:prstGeom prst="rect">
            <a:avLst/>
          </a:prstGeom>
          <a:noFill/>
        </p:spPr>
      </p:pic>
      <p:pic>
        <p:nvPicPr>
          <p:cNvPr id="2052" name="Picture 4" descr="J:\Downloads\SDS\svgs\black-bea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15166" y="4274699"/>
            <a:ext cx="843683" cy="863238"/>
          </a:xfrm>
          <a:prstGeom prst="rect">
            <a:avLst/>
          </a:prstGeom>
          <a:noFill/>
        </p:spPr>
      </p:pic>
      <p:pic>
        <p:nvPicPr>
          <p:cNvPr id="2053" name="Picture 5" descr="J:\Downloads\SDS\svgs\koala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1711" y="2006796"/>
            <a:ext cx="975238" cy="9625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99267" y="1466850"/>
            <a:ext cx="3611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859E27"/>
                </a:solidFill>
              </a:rPr>
              <a:t>Barn owl - INTJ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0641" y="1783258"/>
            <a:ext cx="2988684" cy="146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6000" indent="-126000">
              <a:spcAft>
                <a:spcPts val="400"/>
              </a:spcAft>
              <a:buFont typeface="Arial" pitchFamily="34" charset="0"/>
              <a:buChar char="•"/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Innovative, creative and good planners</a:t>
            </a:r>
          </a:p>
          <a:p>
            <a:pPr marL="126000" indent="-126000">
              <a:spcAft>
                <a:spcPts val="400"/>
              </a:spcAft>
              <a:buFont typeface="Arial" pitchFamily="34" charset="0"/>
              <a:buChar char="•"/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Like imaginative projects with their own ideas</a:t>
            </a:r>
          </a:p>
          <a:p>
            <a:pPr marL="126000" indent="-126000">
              <a:spcAft>
                <a:spcPts val="400"/>
              </a:spcAft>
              <a:buFont typeface="Arial" pitchFamily="34" charset="0"/>
              <a:buChar char="•"/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Can be direct and challenging</a:t>
            </a:r>
          </a:p>
          <a:p>
            <a:pPr marL="126000" indent="-126000">
              <a:spcAft>
                <a:spcPts val="400"/>
              </a:spcAft>
              <a:buFont typeface="Arial" pitchFamily="34" charset="0"/>
              <a:buChar char="•"/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Often self-confident with good communication skills</a:t>
            </a:r>
          </a:p>
          <a:p>
            <a:pPr marL="126000">
              <a:spcAft>
                <a:spcPts val="0"/>
              </a:spcAft>
            </a:pPr>
            <a:r>
              <a:rPr lang="en-GB" sz="1000" b="1" dirty="0">
                <a:solidFill>
                  <a:srgbClr val="859E27"/>
                </a:solidFill>
                <a:latin typeface="+mn-lt"/>
              </a:rPr>
              <a:t>Leader | Decisive | Analytical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08792" y="3771900"/>
            <a:ext cx="3611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859E27"/>
                </a:solidFill>
              </a:rPr>
              <a:t>Falcon - ENTP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0167" y="3771900"/>
            <a:ext cx="3611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859E27"/>
                </a:solidFill>
              </a:rPr>
              <a:t>Tawny Owl - INTP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08792" y="1792783"/>
            <a:ext cx="2954083" cy="1518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6000" indent="-126000">
              <a:spcAft>
                <a:spcPts val="400"/>
              </a:spcAft>
              <a:buFont typeface="Arial" pitchFamily="34" charset="0"/>
              <a:buChar char="•"/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Organised</a:t>
            </a:r>
          </a:p>
          <a:p>
            <a:pPr marL="126000" indent="-126000">
              <a:spcAft>
                <a:spcPts val="400"/>
              </a:spcAft>
              <a:buFont typeface="Arial" pitchFamily="34" charset="0"/>
              <a:buChar char="•"/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Private and independent</a:t>
            </a:r>
          </a:p>
          <a:p>
            <a:pPr marL="126000" indent="-126000">
              <a:spcAft>
                <a:spcPts val="400"/>
              </a:spcAft>
              <a:buFont typeface="Arial" pitchFamily="34" charset="0"/>
              <a:buChar char="•"/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A calm, but creative thinker</a:t>
            </a:r>
          </a:p>
          <a:p>
            <a:pPr marL="126000" indent="-126000">
              <a:spcAft>
                <a:spcPts val="400"/>
              </a:spcAft>
              <a:buFont typeface="Arial" pitchFamily="34" charset="0"/>
              <a:buChar char="•"/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Natural and leader</a:t>
            </a:r>
          </a:p>
          <a:p>
            <a:pPr marL="126000" indent="-126000">
              <a:spcAft>
                <a:spcPts val="400"/>
              </a:spcAft>
              <a:buFont typeface="Arial" pitchFamily="34" charset="0"/>
              <a:buChar char="•"/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Often have strong views and believe they are right</a:t>
            </a:r>
          </a:p>
          <a:p>
            <a:pPr marL="126000">
              <a:spcAft>
                <a:spcPts val="400"/>
              </a:spcAft>
            </a:pPr>
            <a:r>
              <a:rPr lang="en-GB" sz="1000" b="1" dirty="0">
                <a:solidFill>
                  <a:srgbClr val="859E27"/>
                </a:solidFill>
                <a:latin typeface="+mn-lt"/>
              </a:rPr>
              <a:t>Original | Driven | Achiever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0644" y="4154983"/>
            <a:ext cx="2988682" cy="1636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6000" indent="-126000">
              <a:spcAft>
                <a:spcPts val="400"/>
              </a:spcAft>
              <a:buFont typeface="Arial" pitchFamily="34" charset="0"/>
              <a:buChar char="•"/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Curious about what makes things work</a:t>
            </a:r>
          </a:p>
          <a:p>
            <a:pPr marL="126000" indent="-126000">
              <a:spcAft>
                <a:spcPts val="400"/>
              </a:spcAft>
              <a:buFont typeface="Arial" pitchFamily="34" charset="0"/>
              <a:buChar char="•"/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Prefers to find solutions than implement them</a:t>
            </a:r>
          </a:p>
          <a:p>
            <a:pPr marL="126000" indent="-126000">
              <a:spcAft>
                <a:spcPts val="400"/>
              </a:spcAft>
              <a:buFont typeface="Arial" pitchFamily="34" charset="0"/>
              <a:buChar char="•"/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Shy with new people, but fun and confident in their small circle of close friends</a:t>
            </a:r>
          </a:p>
          <a:p>
            <a:pPr marL="126000" indent="-126000">
              <a:spcAft>
                <a:spcPts val="400"/>
              </a:spcAft>
              <a:buFont typeface="Arial" pitchFamily="34" charset="0"/>
              <a:buChar char="•"/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Enjoy working on their own with little routine</a:t>
            </a:r>
          </a:p>
          <a:p>
            <a:pPr marL="126000">
              <a:spcAft>
                <a:spcPts val="400"/>
              </a:spcAft>
            </a:pPr>
            <a:r>
              <a:rPr lang="en-GB" sz="1000" b="1" dirty="0">
                <a:solidFill>
                  <a:srgbClr val="859E27"/>
                </a:solidFill>
                <a:latin typeface="+mn-lt"/>
              </a:rPr>
              <a:t>Independent | Logical | Curious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08791" y="4154983"/>
            <a:ext cx="3201734" cy="1349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6000" indent="-126000">
              <a:spcAft>
                <a:spcPts val="400"/>
              </a:spcAft>
              <a:buFont typeface="Arial" pitchFamily="34" charset="0"/>
              <a:buChar char="•"/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Ideas people who see possibilities everywhere</a:t>
            </a:r>
          </a:p>
          <a:p>
            <a:pPr marL="126000" indent="-126000">
              <a:spcAft>
                <a:spcPts val="400"/>
              </a:spcAft>
              <a:buFont typeface="Arial" pitchFamily="34" charset="0"/>
              <a:buChar char="•"/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Often finish less things than they start</a:t>
            </a:r>
          </a:p>
          <a:p>
            <a:pPr marL="126000" indent="-126000">
              <a:spcAft>
                <a:spcPts val="400"/>
              </a:spcAft>
              <a:buFont typeface="Arial" pitchFamily="34" charset="0"/>
              <a:buChar char="•"/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Good at problem solving</a:t>
            </a:r>
          </a:p>
          <a:p>
            <a:pPr marL="126000" indent="-126000">
              <a:spcAft>
                <a:spcPts val="400"/>
              </a:spcAft>
              <a:buFont typeface="Arial" pitchFamily="34" charset="0"/>
              <a:buChar char="•"/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Creative and curious</a:t>
            </a:r>
          </a:p>
          <a:p>
            <a:pPr marL="126000" indent="-126000">
              <a:spcAft>
                <a:spcPts val="400"/>
              </a:spcAft>
              <a:buFont typeface="Arial" pitchFamily="34" charset="0"/>
              <a:buChar char="•"/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Quick thinker who likes logic</a:t>
            </a:r>
          </a:p>
          <a:p>
            <a:pPr marL="126000">
              <a:spcAft>
                <a:spcPts val="400"/>
              </a:spcAft>
            </a:pPr>
            <a:r>
              <a:rPr lang="en-GB" sz="1000" b="1" dirty="0">
                <a:solidFill>
                  <a:srgbClr val="859E27"/>
                </a:solidFill>
                <a:latin typeface="+mn-lt"/>
              </a:rPr>
              <a:t>Ingenious | Outspoken | Strategist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046266" y="3333750"/>
            <a:ext cx="1059134" cy="438150"/>
          </a:xfrm>
          <a:prstGeom prst="roundRect">
            <a:avLst/>
          </a:prstGeom>
          <a:solidFill>
            <a:srgbClr val="859E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200" b="1" dirty="0">
                <a:latin typeface="Arial" pitchFamily="34" charset="0"/>
                <a:cs typeface="Arial" pitchFamily="34" charset="0"/>
              </a:rPr>
              <a:t>Birds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7563" y="1466850"/>
            <a:ext cx="3611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859E27"/>
                </a:solidFill>
              </a:rPr>
              <a:t>Eagle - ENTJ</a:t>
            </a:r>
          </a:p>
        </p:txBody>
      </p:sp>
      <p:pic>
        <p:nvPicPr>
          <p:cNvPr id="3074" name="Picture 2" descr="J:\Downloads\SDS\svgs\barn-ow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62875" y="1978221"/>
            <a:ext cx="794413" cy="867810"/>
          </a:xfrm>
          <a:prstGeom prst="rect">
            <a:avLst/>
          </a:prstGeom>
          <a:noFill/>
        </p:spPr>
      </p:pic>
      <p:pic>
        <p:nvPicPr>
          <p:cNvPr id="3075" name="Picture 3" descr="J:\Downloads\SDS\svgs\eagl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8402" y="1978221"/>
            <a:ext cx="811683" cy="893714"/>
          </a:xfrm>
          <a:prstGeom prst="rect">
            <a:avLst/>
          </a:prstGeom>
          <a:noFill/>
        </p:spPr>
      </p:pic>
      <p:pic>
        <p:nvPicPr>
          <p:cNvPr id="3076" name="Picture 4" descr="J:\Downloads\SDS\svgs\falco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00975" y="4296411"/>
            <a:ext cx="794413" cy="822476"/>
          </a:xfrm>
          <a:prstGeom prst="rect">
            <a:avLst/>
          </a:prstGeom>
          <a:noFill/>
        </p:spPr>
      </p:pic>
      <p:pic>
        <p:nvPicPr>
          <p:cNvPr id="3077" name="Picture 5" descr="J:\Downloads\SDS\svgs\tawny-ow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49325" y="4296411"/>
            <a:ext cx="809524" cy="8203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99267" y="1466850"/>
            <a:ext cx="3611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859E27"/>
                </a:solidFill>
              </a:rPr>
              <a:t>Panther - ESTP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0641" y="1783258"/>
            <a:ext cx="2785836" cy="1636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6000" indent="-126000">
              <a:spcAft>
                <a:spcPts val="400"/>
              </a:spcAft>
              <a:buFont typeface="Arial" pitchFamily="34" charset="0"/>
              <a:buChar char="•"/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Innovative, creative and good planners</a:t>
            </a:r>
          </a:p>
          <a:p>
            <a:pPr marL="126000" indent="-126000">
              <a:spcAft>
                <a:spcPts val="400"/>
              </a:spcAft>
              <a:buFont typeface="Arial" pitchFamily="34" charset="0"/>
              <a:buChar char="•"/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Like imaginative projects with their own ideas</a:t>
            </a:r>
          </a:p>
          <a:p>
            <a:pPr marL="126000" indent="-126000">
              <a:spcAft>
                <a:spcPts val="400"/>
              </a:spcAft>
              <a:buFont typeface="Arial" pitchFamily="34" charset="0"/>
              <a:buChar char="•"/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Likes to take charge but not do everything</a:t>
            </a:r>
          </a:p>
          <a:p>
            <a:pPr marL="126000" indent="-126000">
              <a:spcAft>
                <a:spcPts val="400"/>
              </a:spcAft>
              <a:buFont typeface="Arial" pitchFamily="34" charset="0"/>
              <a:buChar char="•"/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Often self-confident with good communication skills</a:t>
            </a:r>
          </a:p>
          <a:p>
            <a:pPr marL="126000">
              <a:spcAft>
                <a:spcPts val="0"/>
              </a:spcAft>
            </a:pPr>
            <a:r>
              <a:rPr lang="en-GB" sz="1000" b="1" dirty="0">
                <a:solidFill>
                  <a:srgbClr val="859E27"/>
                </a:solidFill>
                <a:latin typeface="+mn-lt"/>
              </a:rPr>
              <a:t>Leader | Decisive | Analytical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08792" y="3771900"/>
            <a:ext cx="3611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859E27"/>
                </a:solidFill>
              </a:rPr>
              <a:t>Cat - ISFP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0167" y="3771900"/>
            <a:ext cx="3611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859E27"/>
                </a:solidFill>
              </a:rPr>
              <a:t>Tiger - ISTP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08793" y="1792783"/>
            <a:ext cx="2769150" cy="146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6000" indent="-126000">
              <a:spcAft>
                <a:spcPts val="400"/>
              </a:spcAft>
              <a:buFont typeface="Arial" pitchFamily="34" charset="0"/>
              <a:buChar char="•"/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Creative and enjoy developing ideas</a:t>
            </a:r>
          </a:p>
          <a:p>
            <a:pPr marL="126000" indent="-126000">
              <a:spcAft>
                <a:spcPts val="400"/>
              </a:spcAft>
              <a:buFont typeface="Arial" pitchFamily="34" charset="0"/>
              <a:buChar char="•"/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Observant and assertive</a:t>
            </a:r>
          </a:p>
          <a:p>
            <a:pPr marL="126000" indent="-126000">
              <a:spcAft>
                <a:spcPts val="400"/>
              </a:spcAft>
              <a:buFont typeface="Arial" pitchFamily="34" charset="0"/>
              <a:buChar char="•"/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Gets bored quickly, dislikes theory, like to get on with it, but doesn’t always finish it</a:t>
            </a:r>
          </a:p>
          <a:p>
            <a:pPr marL="126000" indent="-126000">
              <a:spcAft>
                <a:spcPts val="400"/>
              </a:spcAft>
              <a:buFont typeface="Arial" pitchFamily="34" charset="0"/>
              <a:buChar char="•"/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Loves to have fun and fun to be around</a:t>
            </a:r>
          </a:p>
          <a:p>
            <a:pPr marL="126000">
              <a:spcAft>
                <a:spcPts val="400"/>
              </a:spcAft>
            </a:pPr>
            <a:r>
              <a:rPr lang="en-GB" sz="1000" b="1" dirty="0">
                <a:solidFill>
                  <a:srgbClr val="859E27"/>
                </a:solidFill>
                <a:latin typeface="+mn-lt"/>
              </a:rPr>
              <a:t>Spontaneous | Explorer | Achiever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0644" y="4154983"/>
            <a:ext cx="2988682" cy="1297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6000" indent="-126000">
              <a:spcAft>
                <a:spcPts val="400"/>
              </a:spcAft>
              <a:buFont typeface="Arial" pitchFamily="34" charset="0"/>
              <a:buChar char="•"/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Confident and independent</a:t>
            </a:r>
          </a:p>
          <a:p>
            <a:pPr marL="126000" indent="-126000">
              <a:spcAft>
                <a:spcPts val="400"/>
              </a:spcAft>
              <a:buFont typeface="Arial" pitchFamily="34" charset="0"/>
              <a:buChar char="•"/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Makes decisions based on fact</a:t>
            </a:r>
          </a:p>
          <a:p>
            <a:pPr marL="126000" indent="-126000">
              <a:spcAft>
                <a:spcPts val="400"/>
              </a:spcAft>
              <a:buFont typeface="Arial" pitchFamily="34" charset="0"/>
              <a:buChar char="•"/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Like to be up and about, doing things</a:t>
            </a:r>
          </a:p>
          <a:p>
            <a:pPr marL="126000" indent="-126000">
              <a:spcAft>
                <a:spcPts val="400"/>
              </a:spcAft>
              <a:buFont typeface="Arial" pitchFamily="34" charset="0"/>
              <a:buChar char="•"/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Have firm beliefs but don’t always follow the rules</a:t>
            </a:r>
          </a:p>
          <a:p>
            <a:pPr marL="126000">
              <a:spcAft>
                <a:spcPts val="400"/>
              </a:spcAft>
            </a:pPr>
            <a:r>
              <a:rPr lang="en-GB" sz="1000" b="1" dirty="0">
                <a:solidFill>
                  <a:srgbClr val="859E27"/>
                </a:solidFill>
                <a:latin typeface="+mn-lt"/>
              </a:rPr>
              <a:t>Logical | Flexible | Tolerant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08791" y="4154983"/>
            <a:ext cx="3068384" cy="1518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6000" indent="-126000">
              <a:spcAft>
                <a:spcPts val="400"/>
              </a:spcAft>
              <a:buFont typeface="Arial" pitchFamily="34" charset="0"/>
              <a:buChar char="•"/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Quite private – can be hard to get to know</a:t>
            </a:r>
          </a:p>
          <a:p>
            <a:pPr marL="126000" indent="-126000">
              <a:spcAft>
                <a:spcPts val="400"/>
              </a:spcAft>
              <a:buFont typeface="Arial" pitchFamily="34" charset="0"/>
              <a:buChar char="•"/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Fun to be with</a:t>
            </a:r>
          </a:p>
          <a:p>
            <a:pPr marL="126000" indent="-126000">
              <a:spcAft>
                <a:spcPts val="400"/>
              </a:spcAft>
              <a:buFont typeface="Arial" pitchFamily="34" charset="0"/>
              <a:buChar char="•"/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 A doer, uncomfortable with too much thinking or theory</a:t>
            </a:r>
          </a:p>
          <a:p>
            <a:pPr marL="126000" indent="-126000">
              <a:spcAft>
                <a:spcPts val="400"/>
              </a:spcAft>
              <a:buFont typeface="Arial" pitchFamily="34" charset="0"/>
              <a:buChar char="•"/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No desire to lead or control or be so</a:t>
            </a:r>
          </a:p>
          <a:p>
            <a:pPr marL="126000" indent="-126000">
              <a:spcAft>
                <a:spcPts val="400"/>
              </a:spcAft>
              <a:buFont typeface="Arial" pitchFamily="34" charset="0"/>
              <a:buChar char="•"/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Strong desire to please</a:t>
            </a:r>
          </a:p>
          <a:p>
            <a:pPr marL="126000">
              <a:spcAft>
                <a:spcPts val="400"/>
              </a:spcAft>
            </a:pPr>
            <a:r>
              <a:rPr lang="en-GB" sz="1000" b="1" dirty="0">
                <a:solidFill>
                  <a:srgbClr val="859E27"/>
                </a:solidFill>
                <a:latin typeface="+mn-lt"/>
              </a:rPr>
              <a:t>Observant | Considerate | Loyal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046266" y="3333750"/>
            <a:ext cx="1059134" cy="438150"/>
          </a:xfrm>
          <a:prstGeom prst="roundRect">
            <a:avLst/>
          </a:prstGeom>
          <a:solidFill>
            <a:srgbClr val="859E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200" b="1" dirty="0">
                <a:latin typeface="Arial" pitchFamily="34" charset="0"/>
                <a:cs typeface="Arial" pitchFamily="34" charset="0"/>
              </a:rPr>
              <a:t>Cats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7563" y="1466850"/>
            <a:ext cx="3611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859E27"/>
                </a:solidFill>
              </a:rPr>
              <a:t>Lion - ESFP</a:t>
            </a:r>
          </a:p>
        </p:txBody>
      </p:sp>
      <p:pic>
        <p:nvPicPr>
          <p:cNvPr id="4098" name="Picture 2" descr="J:\Downloads\SDS\svgs\ca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73167" y="4489101"/>
            <a:ext cx="1280000" cy="683810"/>
          </a:xfrm>
          <a:prstGeom prst="rect">
            <a:avLst/>
          </a:prstGeom>
          <a:noFill/>
        </p:spPr>
      </p:pic>
      <p:pic>
        <p:nvPicPr>
          <p:cNvPr id="4099" name="Picture 3" descr="J:\Downloads\SDS\svgs\lio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6477" y="1915426"/>
            <a:ext cx="1036699" cy="1036699"/>
          </a:xfrm>
          <a:prstGeom prst="rect">
            <a:avLst/>
          </a:prstGeom>
          <a:noFill/>
        </p:spPr>
      </p:pic>
      <p:pic>
        <p:nvPicPr>
          <p:cNvPr id="4100" name="Picture 4" descr="J:\Downloads\SDS\svgs\panthe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7942" y="2023299"/>
            <a:ext cx="1083810" cy="820952"/>
          </a:xfrm>
          <a:prstGeom prst="rect">
            <a:avLst/>
          </a:prstGeom>
          <a:noFill/>
        </p:spPr>
      </p:pic>
      <p:pic>
        <p:nvPicPr>
          <p:cNvPr id="4101" name="Picture 5" descr="J:\Downloads\SDS\svgs\tiger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30795" y="4375768"/>
            <a:ext cx="952381" cy="910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lum bright="-57000"/>
          </a:blip>
          <a:srcRect/>
          <a:stretch>
            <a:fillRect/>
          </a:stretch>
        </p:blipFill>
        <p:spPr bwMode="auto">
          <a:xfrm>
            <a:off x="3541060" y="2614662"/>
            <a:ext cx="2061882" cy="806148"/>
          </a:xfrm>
          <a:prstGeom prst="rect">
            <a:avLst/>
          </a:prstGeom>
          <a:ln>
            <a:noFill/>
          </a:ln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286000" y="4003675"/>
            <a:ext cx="4572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800" dirty="0"/>
              <a:t>Go to </a:t>
            </a:r>
            <a:r>
              <a:rPr lang="en-GB" sz="1800" dirty="0">
                <a:solidFill>
                  <a:srgbClr val="00ABBC"/>
                </a:solidFill>
                <a:hlinkClick r:id="rId4"/>
              </a:rPr>
              <a:t>myworldofwork.co.uk/primary</a:t>
            </a:r>
            <a:r>
              <a:rPr lang="en-GB" sz="1800" dirty="0">
                <a:solidFill>
                  <a:srgbClr val="534481"/>
                </a:solidFill>
                <a:hlinkClick r:id="rId4"/>
              </a:rPr>
              <a:t> </a:t>
            </a:r>
            <a:r>
              <a:rPr lang="en-GB" sz="1800" dirty="0"/>
              <a:t>and use your </a:t>
            </a:r>
            <a:r>
              <a:rPr lang="en-GB" sz="1800" dirty="0">
                <a:solidFill>
                  <a:srgbClr val="8064A2"/>
                </a:solidFill>
              </a:rPr>
              <a:t>Profile</a:t>
            </a:r>
            <a:r>
              <a:rPr lang="en-GB" sz="1800" dirty="0"/>
              <a:t> to record what skills you have used taking part in this lesson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fontAlgn="auto" hangingPunct="1">
              <a:spcBef>
                <a:spcPts val="1200"/>
              </a:spcBef>
              <a:buClr>
                <a:schemeClr val="accent4"/>
              </a:buClr>
              <a:buNone/>
              <a:defRPr/>
            </a:pPr>
            <a:r>
              <a:rPr lang="en-US" sz="2400" dirty="0">
                <a:solidFill>
                  <a:srgbClr val="859E27"/>
                </a:solidFill>
                <a:latin typeface="+mj-lt"/>
                <a:ea typeface="ＭＳ Ｐゴシック" charset="0"/>
              </a:rPr>
              <a:t>Learning intention</a:t>
            </a:r>
          </a:p>
          <a:p>
            <a:pPr eaLnBrk="1" fontAlgn="auto" hangingPunct="1">
              <a:buFont typeface="Arial" charset="0"/>
              <a:buChar char="•"/>
              <a:defRPr/>
            </a:pPr>
            <a:r>
              <a:rPr lang="en-GB" dirty="0">
                <a:ea typeface="ＭＳ Ｐゴシック" charset="0"/>
              </a:rPr>
              <a:t>I will learn about my personality and strengths and how they can be different from others</a:t>
            </a:r>
          </a:p>
          <a:p>
            <a:pPr marL="0" indent="0" eaLnBrk="1" fontAlgn="auto" hangingPunct="1">
              <a:spcBef>
                <a:spcPts val="1200"/>
              </a:spcBef>
              <a:buClr>
                <a:schemeClr val="accent4"/>
              </a:buClr>
              <a:buNone/>
              <a:defRPr/>
            </a:pPr>
            <a:r>
              <a:rPr lang="en-US" sz="2400" dirty="0">
                <a:solidFill>
                  <a:srgbClr val="859E27"/>
                </a:solidFill>
                <a:latin typeface="+mj-lt"/>
                <a:ea typeface="ＭＳ Ｐゴシック" charset="0"/>
              </a:rPr>
              <a:t>Success criteria</a:t>
            </a:r>
          </a:p>
          <a:p>
            <a:pPr marL="342000" indent="-342000">
              <a:defRPr/>
            </a:pPr>
            <a:r>
              <a:rPr lang="en-GB" dirty="0"/>
              <a:t>I can understand the meaning of preferences and that everyone is different</a:t>
            </a:r>
          </a:p>
          <a:p>
            <a:pPr marL="342000" indent="-342000">
              <a:defRPr/>
            </a:pPr>
            <a:r>
              <a:rPr lang="en-GB" dirty="0"/>
              <a:t>I can identify my strengths</a:t>
            </a:r>
          </a:p>
          <a:p>
            <a:pPr marL="342000" lvl="0" indent="-342000">
              <a:defRPr/>
            </a:pPr>
            <a:r>
              <a:rPr lang="en-US" dirty="0"/>
              <a:t>I can participate in a team better through an understanding of my own strengths and those of other people</a:t>
            </a:r>
            <a:endParaRPr lang="en-GB" dirty="0"/>
          </a:p>
        </p:txBody>
      </p:sp>
    </p:spTree>
    <p:custDataLst>
      <p:tags r:id="rId1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 numCol="2" spcCol="180000"/>
          <a:lstStyle/>
          <a:p>
            <a:pPr>
              <a:spcBef>
                <a:spcPts val="1600"/>
              </a:spcBef>
              <a:buNone/>
            </a:pPr>
            <a:r>
              <a:rPr lang="en-US" sz="2400" dirty="0">
                <a:solidFill>
                  <a:srgbClr val="859E27"/>
                </a:solidFill>
                <a:latin typeface="+mj-lt"/>
                <a:cs typeface="Arial" pitchFamily="34" charset="0"/>
              </a:rPr>
              <a:t>Eddy</a:t>
            </a:r>
            <a:br>
              <a:rPr lang="en-US" b="1" dirty="0">
                <a:latin typeface="Arial" pitchFamily="34" charset="0"/>
                <a:cs typeface="Arial" pitchFamily="34" charset="0"/>
              </a:rPr>
            </a:br>
            <a:endParaRPr lang="en-US" dirty="0">
              <a:latin typeface="Arial" pitchFamily="34" charset="0"/>
              <a:cs typeface="Arial" pitchFamily="34" charset="0"/>
            </a:endParaRPr>
          </a:p>
          <a:p>
            <a:pPr lvl="0">
              <a:defRPr/>
            </a:pPr>
            <a:r>
              <a:rPr lang="en-GB" altLang="en-US" dirty="0">
                <a:ea typeface="ＭＳ Ｐゴシック" charset="0"/>
              </a:rPr>
              <a:t>I think out loud</a:t>
            </a:r>
          </a:p>
          <a:p>
            <a:pPr lvl="0">
              <a:defRPr/>
            </a:pPr>
            <a:r>
              <a:rPr lang="en-GB" altLang="en-US" dirty="0">
                <a:ea typeface="ＭＳ Ｐゴシック" charset="0"/>
              </a:rPr>
              <a:t>I prefer variety and action</a:t>
            </a:r>
          </a:p>
          <a:p>
            <a:pPr lvl="0">
              <a:defRPr/>
            </a:pPr>
            <a:r>
              <a:rPr lang="en-GB" altLang="en-US" dirty="0">
                <a:ea typeface="ＭＳ Ｐゴシック" charset="0"/>
              </a:rPr>
              <a:t>I like to act quickly</a:t>
            </a:r>
          </a:p>
          <a:p>
            <a:pPr lvl="0">
              <a:defRPr/>
            </a:pPr>
            <a:r>
              <a:rPr lang="en-GB" altLang="en-US" dirty="0">
                <a:ea typeface="ＭＳ Ｐゴシック" charset="0"/>
              </a:rPr>
              <a:t>I’m a good talker</a:t>
            </a:r>
          </a:p>
          <a:p>
            <a:pPr lvl="0">
              <a:defRPr/>
            </a:pPr>
            <a:r>
              <a:rPr lang="en-GB" altLang="en-US" dirty="0">
                <a:ea typeface="ＭＳ Ｐゴシック" charset="0"/>
              </a:rPr>
              <a:t>I like to give my opinion</a:t>
            </a:r>
          </a:p>
          <a:p>
            <a:pPr lvl="0" eaLnBrk="1" hangingPunct="1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defRPr/>
            </a:pPr>
            <a:endParaRPr lang="en-US" altLang="en-US" dirty="0">
              <a:ea typeface="ＭＳ Ｐゴシック" charset="0"/>
            </a:endParaRPr>
          </a:p>
          <a:p>
            <a:pPr lvl="0" eaLnBrk="1" hangingPunct="1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defRPr/>
            </a:pPr>
            <a:endParaRPr lang="en-US" altLang="en-US" dirty="0">
              <a:ea typeface="ＭＳ Ｐゴシック" charset="0"/>
            </a:endParaRPr>
          </a:p>
          <a:p>
            <a:pPr lvl="0" eaLnBrk="1" hangingPunct="1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defRPr/>
            </a:pPr>
            <a:endParaRPr lang="en-US" altLang="en-US" dirty="0">
              <a:ea typeface="ＭＳ Ｐゴシック" charset="0"/>
            </a:endParaRPr>
          </a:p>
          <a:p>
            <a:pPr lvl="0" eaLnBrk="1" hangingPunct="1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defRPr/>
            </a:pPr>
            <a:endParaRPr lang="en-US" altLang="en-US" dirty="0">
              <a:ea typeface="ＭＳ Ｐゴシック" charset="0"/>
            </a:endParaRPr>
          </a:p>
          <a:p>
            <a:pPr lvl="0">
              <a:spcBef>
                <a:spcPct val="20000"/>
              </a:spcBef>
              <a:buClr>
                <a:schemeClr val="accent4"/>
              </a:buClr>
              <a:buNone/>
              <a:defRPr/>
            </a:pPr>
            <a:r>
              <a:rPr lang="en-GB" altLang="en-US" sz="2400" dirty="0">
                <a:solidFill>
                  <a:srgbClr val="859E27"/>
                </a:solidFill>
                <a:latin typeface="+mj-lt"/>
                <a:ea typeface="ＭＳ Ｐゴシック" charset="0"/>
              </a:rPr>
              <a:t>Ian</a:t>
            </a:r>
            <a:br>
              <a:rPr lang="en-GB" altLang="en-US" b="1" dirty="0">
                <a:ea typeface="ＭＳ Ｐゴシック" charset="0"/>
              </a:rPr>
            </a:br>
            <a:endParaRPr lang="en-GB" altLang="en-US" b="1" dirty="0">
              <a:ea typeface="ＭＳ Ｐゴシック" charset="0"/>
            </a:endParaRPr>
          </a:p>
          <a:p>
            <a:pPr lvl="0">
              <a:defRPr/>
            </a:pPr>
            <a:r>
              <a:rPr lang="en-GB" altLang="en-US" dirty="0">
                <a:ea typeface="ＭＳ Ｐゴシック" charset="0"/>
              </a:rPr>
              <a:t>I prefer quiet</a:t>
            </a:r>
          </a:p>
          <a:p>
            <a:pPr lvl="0">
              <a:defRPr/>
            </a:pPr>
            <a:r>
              <a:rPr lang="en-GB" altLang="en-US" dirty="0">
                <a:ea typeface="ＭＳ Ｐゴシック" charset="0"/>
              </a:rPr>
              <a:t>I like to be careful</a:t>
            </a:r>
          </a:p>
          <a:p>
            <a:pPr lvl="0">
              <a:defRPr/>
            </a:pPr>
            <a:r>
              <a:rPr lang="en-GB" altLang="en-US" dirty="0">
                <a:ea typeface="ＭＳ Ｐゴシック" charset="0"/>
              </a:rPr>
              <a:t>I’m a good listener</a:t>
            </a:r>
          </a:p>
          <a:p>
            <a:pPr lvl="0">
              <a:defRPr/>
            </a:pPr>
            <a:r>
              <a:rPr lang="en-GB" altLang="en-US" dirty="0">
                <a:ea typeface="ＭＳ Ｐゴシック" charset="0"/>
              </a:rPr>
              <a:t>I keep my thoughts to myself</a:t>
            </a:r>
          </a:p>
          <a:p>
            <a:pPr lvl="0">
              <a:defRPr/>
            </a:pPr>
            <a:r>
              <a:rPr lang="en-GB" altLang="en-US" dirty="0">
                <a:ea typeface="ＭＳ Ｐゴシック" charset="0"/>
              </a:rPr>
              <a:t>I think before I speak</a:t>
            </a:r>
            <a:endParaRPr lang="en-US" altLang="en-US" dirty="0"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 numCol="2" spcCol="180000"/>
          <a:lstStyle/>
          <a:p>
            <a:pPr>
              <a:spcBef>
                <a:spcPts val="1600"/>
              </a:spcBef>
              <a:buNone/>
            </a:pPr>
            <a:r>
              <a:rPr lang="en-US" sz="2400" dirty="0">
                <a:solidFill>
                  <a:srgbClr val="859E27"/>
                </a:solidFill>
                <a:latin typeface="+mj-lt"/>
                <a:cs typeface="Arial" pitchFamily="34" charset="0"/>
              </a:rPr>
              <a:t>Sharon</a:t>
            </a:r>
            <a:br>
              <a:rPr lang="en-US" b="1" dirty="0">
                <a:latin typeface="Arial" pitchFamily="34" charset="0"/>
                <a:cs typeface="Arial" pitchFamily="34" charset="0"/>
              </a:rPr>
            </a:br>
            <a:endParaRPr lang="en-US" dirty="0">
              <a:latin typeface="Arial" pitchFamily="34" charset="0"/>
              <a:cs typeface="Arial" pitchFamily="34" charset="0"/>
            </a:endParaRPr>
          </a:p>
          <a:p>
            <a:pPr lvl="0">
              <a:defRPr/>
            </a:pPr>
            <a:r>
              <a:rPr lang="en-GB" altLang="en-US" dirty="0">
                <a:ea typeface="ＭＳ Ｐゴシック" charset="0"/>
              </a:rPr>
              <a:t>I look for the facts</a:t>
            </a:r>
          </a:p>
          <a:p>
            <a:pPr lvl="0">
              <a:defRPr/>
            </a:pPr>
            <a:r>
              <a:rPr lang="en-GB" altLang="en-US" dirty="0">
                <a:ea typeface="ＭＳ Ｐゴシック" charset="0"/>
              </a:rPr>
              <a:t>I look for details</a:t>
            </a:r>
          </a:p>
          <a:p>
            <a:pPr lvl="0">
              <a:defRPr/>
            </a:pPr>
            <a:r>
              <a:rPr lang="en-GB" altLang="en-US" dirty="0">
                <a:ea typeface="ＭＳ Ｐゴシック" charset="0"/>
              </a:rPr>
              <a:t>I focus on what works now</a:t>
            </a:r>
          </a:p>
          <a:p>
            <a:pPr lvl="0">
              <a:defRPr/>
            </a:pPr>
            <a:r>
              <a:rPr lang="en-GB" altLang="en-US" dirty="0">
                <a:ea typeface="ＭＳ Ｐゴシック" charset="0"/>
              </a:rPr>
              <a:t>I prefer using what I’ve learned</a:t>
            </a:r>
          </a:p>
          <a:p>
            <a:pPr lvl="0">
              <a:defRPr/>
            </a:pPr>
            <a:r>
              <a:rPr lang="en-GB" altLang="en-US" dirty="0">
                <a:ea typeface="ＭＳ Ｐゴシック" charset="0"/>
              </a:rPr>
              <a:t>I’m more practical and sensible</a:t>
            </a:r>
          </a:p>
          <a:p>
            <a:pPr lvl="0">
              <a:spcBef>
                <a:spcPct val="20000"/>
              </a:spcBef>
              <a:buClr>
                <a:schemeClr val="accent4"/>
              </a:buClr>
              <a:defRPr/>
            </a:pPr>
            <a:endParaRPr lang="en-US" altLang="en-US" dirty="0">
              <a:ea typeface="ＭＳ Ｐゴシック" charset="0"/>
            </a:endParaRPr>
          </a:p>
          <a:p>
            <a:pPr lvl="0" eaLnBrk="1" hangingPunct="1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defRPr/>
            </a:pPr>
            <a:endParaRPr lang="en-US" altLang="en-US" dirty="0">
              <a:ea typeface="ＭＳ Ｐゴシック" charset="0"/>
            </a:endParaRPr>
          </a:p>
          <a:p>
            <a:pPr lvl="0" eaLnBrk="1" hangingPunct="1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defRPr/>
            </a:pPr>
            <a:endParaRPr lang="en-US" altLang="en-US" dirty="0">
              <a:ea typeface="ＭＳ Ｐゴシック" charset="0"/>
            </a:endParaRPr>
          </a:p>
          <a:p>
            <a:pPr lvl="0" eaLnBrk="1" hangingPunct="1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defRPr/>
            </a:pPr>
            <a:endParaRPr lang="en-US" altLang="en-US" dirty="0">
              <a:ea typeface="ＭＳ Ｐゴシック" charset="0"/>
            </a:endParaRPr>
          </a:p>
          <a:p>
            <a:pPr lvl="0">
              <a:spcBef>
                <a:spcPct val="20000"/>
              </a:spcBef>
              <a:buClr>
                <a:schemeClr val="accent4"/>
              </a:buClr>
              <a:buNone/>
              <a:defRPr/>
            </a:pPr>
            <a:r>
              <a:rPr lang="en-GB" altLang="en-US" sz="2400" dirty="0" err="1">
                <a:solidFill>
                  <a:srgbClr val="859E27"/>
                </a:solidFill>
                <a:latin typeface="+mj-lt"/>
                <a:ea typeface="ＭＳ Ｐゴシック" charset="0"/>
              </a:rPr>
              <a:t>Naz</a:t>
            </a:r>
            <a:br>
              <a:rPr lang="en-GB" altLang="en-US" b="1" dirty="0">
                <a:ea typeface="ＭＳ Ｐゴシック" charset="0"/>
              </a:rPr>
            </a:br>
            <a:endParaRPr lang="en-GB" altLang="en-US" b="1" dirty="0">
              <a:ea typeface="ＭＳ Ｐゴシック" charset="0"/>
            </a:endParaRPr>
          </a:p>
          <a:p>
            <a:pPr lvl="0">
              <a:defRPr/>
            </a:pPr>
            <a:r>
              <a:rPr lang="en-GB" altLang="en-US" dirty="0">
                <a:ea typeface="ＭＳ Ｐゴシック" charset="0"/>
              </a:rPr>
              <a:t>I look for the possibilities </a:t>
            </a:r>
          </a:p>
          <a:p>
            <a:pPr lvl="0">
              <a:defRPr/>
            </a:pPr>
            <a:r>
              <a:rPr lang="en-GB" altLang="en-US" dirty="0">
                <a:ea typeface="ＭＳ Ｐゴシック" charset="0"/>
              </a:rPr>
              <a:t>I like to work out what it means</a:t>
            </a:r>
          </a:p>
          <a:p>
            <a:pPr lvl="0">
              <a:defRPr/>
            </a:pPr>
            <a:r>
              <a:rPr lang="en-GB" altLang="en-US" dirty="0">
                <a:ea typeface="ＭＳ Ｐゴシック" charset="0"/>
              </a:rPr>
              <a:t>I focus on how to make it different</a:t>
            </a:r>
          </a:p>
          <a:p>
            <a:pPr lvl="0">
              <a:defRPr/>
            </a:pPr>
            <a:r>
              <a:rPr lang="en-GB" altLang="en-US" dirty="0">
                <a:ea typeface="ＭＳ Ｐゴシック" charset="0"/>
              </a:rPr>
              <a:t>I prefer learning new skills</a:t>
            </a:r>
          </a:p>
          <a:p>
            <a:pPr lvl="0">
              <a:defRPr/>
            </a:pPr>
            <a:r>
              <a:rPr lang="en-GB" altLang="en-US" dirty="0">
                <a:ea typeface="ＭＳ Ｐゴシック" charset="0"/>
              </a:rPr>
              <a:t>I’m more of a dreamer and imaginative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 numCol="2" spcCol="180000"/>
          <a:lstStyle/>
          <a:p>
            <a:pPr>
              <a:spcBef>
                <a:spcPts val="1600"/>
              </a:spcBef>
              <a:buNone/>
            </a:pPr>
            <a:r>
              <a:rPr lang="en-US" sz="2400" dirty="0">
                <a:solidFill>
                  <a:srgbClr val="859E27"/>
                </a:solidFill>
                <a:latin typeface="+mj-lt"/>
                <a:cs typeface="Arial" pitchFamily="34" charset="0"/>
              </a:rPr>
              <a:t>Frank</a:t>
            </a:r>
            <a:br>
              <a:rPr lang="en-US" b="1" dirty="0">
                <a:latin typeface="Arial" pitchFamily="34" charset="0"/>
                <a:cs typeface="Arial" pitchFamily="34" charset="0"/>
              </a:rPr>
            </a:br>
            <a:endParaRPr lang="en-US" dirty="0">
              <a:latin typeface="Arial" pitchFamily="34" charset="0"/>
              <a:cs typeface="Arial" pitchFamily="34" charset="0"/>
            </a:endParaRPr>
          </a:p>
          <a:p>
            <a:pPr lvl="0">
              <a:defRPr/>
            </a:pPr>
            <a:r>
              <a:rPr lang="en-GB" altLang="en-US" dirty="0">
                <a:ea typeface="ＭＳ Ｐゴシック" charset="0"/>
              </a:rPr>
              <a:t>I tend to follow my heart</a:t>
            </a:r>
          </a:p>
          <a:p>
            <a:pPr lvl="0">
              <a:defRPr/>
            </a:pPr>
            <a:r>
              <a:rPr lang="en-GB" altLang="en-US" dirty="0">
                <a:ea typeface="ＭＳ Ｐゴシック" charset="0"/>
              </a:rPr>
              <a:t>I ask, ‘How will it affect people?’</a:t>
            </a:r>
          </a:p>
          <a:p>
            <a:pPr lvl="0">
              <a:defRPr/>
            </a:pPr>
            <a:r>
              <a:rPr lang="en-GB" altLang="en-US" dirty="0">
                <a:ea typeface="ＭＳ Ｐゴシック" charset="0"/>
              </a:rPr>
              <a:t>I like pleasing people</a:t>
            </a:r>
          </a:p>
          <a:p>
            <a:pPr lvl="0">
              <a:defRPr/>
            </a:pPr>
            <a:r>
              <a:rPr lang="en-GB" altLang="en-US" dirty="0">
                <a:ea typeface="ＭＳ Ｐゴシック" charset="0"/>
              </a:rPr>
              <a:t>Giving praise is more important</a:t>
            </a:r>
          </a:p>
          <a:p>
            <a:pPr lvl="0">
              <a:defRPr/>
            </a:pPr>
            <a:r>
              <a:rPr lang="en-GB" altLang="en-US" dirty="0">
                <a:ea typeface="ＭＳ Ｐゴシック" charset="0"/>
              </a:rPr>
              <a:t>I tend to be careful saying things that could upset someone</a:t>
            </a:r>
          </a:p>
          <a:p>
            <a:pPr lvl="0">
              <a:spcBef>
                <a:spcPct val="20000"/>
              </a:spcBef>
              <a:buClr>
                <a:schemeClr val="accent4"/>
              </a:buClr>
              <a:defRPr/>
            </a:pPr>
            <a:endParaRPr lang="en-US" altLang="en-US" dirty="0">
              <a:ea typeface="ＭＳ Ｐゴシック" charset="0"/>
            </a:endParaRPr>
          </a:p>
          <a:p>
            <a:pPr lvl="0">
              <a:spcBef>
                <a:spcPct val="20000"/>
              </a:spcBef>
              <a:buClr>
                <a:schemeClr val="accent4"/>
              </a:buClr>
              <a:defRPr/>
            </a:pPr>
            <a:endParaRPr lang="en-US" altLang="en-US" dirty="0">
              <a:ea typeface="ＭＳ Ｐゴシック" charset="0"/>
            </a:endParaRPr>
          </a:p>
          <a:p>
            <a:pPr lvl="0">
              <a:spcBef>
                <a:spcPct val="20000"/>
              </a:spcBef>
              <a:buClr>
                <a:schemeClr val="accent4"/>
              </a:buClr>
              <a:buNone/>
              <a:defRPr/>
            </a:pPr>
            <a:r>
              <a:rPr lang="en-GB" altLang="en-US" sz="2400" dirty="0">
                <a:solidFill>
                  <a:srgbClr val="859E27"/>
                </a:solidFill>
                <a:latin typeface="+mj-lt"/>
                <a:ea typeface="ＭＳ Ｐゴシック" charset="0"/>
              </a:rPr>
              <a:t>Tom</a:t>
            </a:r>
            <a:br>
              <a:rPr lang="en-GB" altLang="en-US" b="1" dirty="0">
                <a:ea typeface="ＭＳ Ｐゴシック" charset="0"/>
              </a:rPr>
            </a:br>
            <a:endParaRPr lang="en-GB" altLang="en-US" b="1" dirty="0">
              <a:ea typeface="ＭＳ Ｐゴシック" charset="0"/>
            </a:endParaRPr>
          </a:p>
          <a:p>
            <a:pPr lvl="0">
              <a:defRPr/>
            </a:pPr>
            <a:r>
              <a:rPr lang="en-GB" altLang="en-US" dirty="0">
                <a:ea typeface="ＭＳ Ｐゴシック" charset="0"/>
              </a:rPr>
              <a:t>I tend to follow my head</a:t>
            </a:r>
          </a:p>
          <a:p>
            <a:pPr lvl="0">
              <a:defRPr/>
            </a:pPr>
            <a:r>
              <a:rPr lang="en-GB" altLang="en-US" dirty="0">
                <a:ea typeface="ＭＳ Ｐゴシック" charset="0"/>
              </a:rPr>
              <a:t>I ask, ‘Is it the right decision?’</a:t>
            </a:r>
          </a:p>
          <a:p>
            <a:pPr lvl="0">
              <a:defRPr/>
            </a:pPr>
            <a:r>
              <a:rPr lang="en-GB" altLang="en-US" dirty="0">
                <a:ea typeface="ＭＳ Ｐゴシック" charset="0"/>
              </a:rPr>
              <a:t>I like rules and principles</a:t>
            </a:r>
          </a:p>
          <a:p>
            <a:pPr lvl="0">
              <a:defRPr/>
            </a:pPr>
            <a:r>
              <a:rPr lang="en-GB" altLang="en-US" dirty="0">
                <a:ea typeface="ＭＳ Ｐゴシック" charset="0"/>
              </a:rPr>
              <a:t>Telling it ‘how it is’ more important</a:t>
            </a:r>
          </a:p>
          <a:p>
            <a:pPr lvl="0">
              <a:defRPr/>
            </a:pPr>
            <a:r>
              <a:rPr lang="en-GB" altLang="en-US" dirty="0">
                <a:ea typeface="ＭＳ Ｐゴシック" charset="0"/>
              </a:rPr>
              <a:t>I tend to give and take criticism quite easily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 numCol="2" spcCol="180000"/>
          <a:lstStyle/>
          <a:p>
            <a:pPr>
              <a:spcBef>
                <a:spcPts val="1600"/>
              </a:spcBef>
              <a:buNone/>
            </a:pPr>
            <a:r>
              <a:rPr lang="en-US" sz="2400" dirty="0">
                <a:solidFill>
                  <a:srgbClr val="859E27"/>
                </a:solidFill>
                <a:latin typeface="+mj-lt"/>
                <a:cs typeface="Arial" pitchFamily="34" charset="0"/>
              </a:rPr>
              <a:t>Jane</a:t>
            </a:r>
            <a:br>
              <a:rPr lang="en-US" b="1" dirty="0">
                <a:latin typeface="Arial" pitchFamily="34" charset="0"/>
                <a:cs typeface="Arial" pitchFamily="34" charset="0"/>
              </a:rPr>
            </a:br>
            <a:endParaRPr lang="en-US" dirty="0">
              <a:latin typeface="Arial" pitchFamily="34" charset="0"/>
              <a:cs typeface="Arial" pitchFamily="34" charset="0"/>
            </a:endParaRPr>
          </a:p>
          <a:p>
            <a:pPr lvl="0">
              <a:defRPr/>
            </a:pPr>
            <a:r>
              <a:rPr lang="en-GB" altLang="en-US" dirty="0">
                <a:ea typeface="ＭＳ Ｐゴシック" charset="0"/>
              </a:rPr>
              <a:t>I like to plan and organise things</a:t>
            </a:r>
          </a:p>
          <a:p>
            <a:pPr lvl="0">
              <a:defRPr/>
            </a:pPr>
            <a:r>
              <a:rPr lang="en-GB" altLang="en-US" dirty="0">
                <a:ea typeface="ＭＳ Ｐゴシック" charset="0"/>
              </a:rPr>
              <a:t>I like to make decisions</a:t>
            </a:r>
          </a:p>
          <a:p>
            <a:pPr lvl="0">
              <a:defRPr/>
            </a:pPr>
            <a:r>
              <a:rPr lang="en-GB" altLang="en-US" dirty="0">
                <a:ea typeface="ＭＳ Ｐゴシック" charset="0"/>
              </a:rPr>
              <a:t>I prefer finishing tasks</a:t>
            </a:r>
          </a:p>
          <a:p>
            <a:pPr lvl="0">
              <a:defRPr/>
            </a:pPr>
            <a:r>
              <a:rPr lang="en-GB" altLang="en-US" dirty="0">
                <a:ea typeface="ＭＳ Ｐゴシック" charset="0"/>
              </a:rPr>
              <a:t>I quite like using lists</a:t>
            </a:r>
          </a:p>
          <a:p>
            <a:pPr lvl="0">
              <a:defRPr/>
            </a:pPr>
            <a:r>
              <a:rPr lang="en-GB" altLang="en-US" dirty="0">
                <a:ea typeface="ＭＳ Ｐゴシック" charset="0"/>
              </a:rPr>
              <a:t>I like things tidy </a:t>
            </a:r>
          </a:p>
          <a:p>
            <a:pPr lvl="0">
              <a:spcBef>
                <a:spcPct val="20000"/>
              </a:spcBef>
              <a:buClr>
                <a:schemeClr val="accent4"/>
              </a:buClr>
              <a:defRPr/>
            </a:pPr>
            <a:endParaRPr lang="en-US" altLang="en-US" dirty="0">
              <a:ea typeface="ＭＳ Ｐゴシック" charset="0"/>
            </a:endParaRPr>
          </a:p>
          <a:p>
            <a:pPr lvl="0">
              <a:spcBef>
                <a:spcPct val="20000"/>
              </a:spcBef>
              <a:buClr>
                <a:schemeClr val="accent4"/>
              </a:buClr>
              <a:defRPr/>
            </a:pPr>
            <a:endParaRPr lang="en-US" altLang="en-US" dirty="0">
              <a:ea typeface="ＭＳ Ｐゴシック" charset="0"/>
            </a:endParaRPr>
          </a:p>
          <a:p>
            <a:pPr lvl="0" eaLnBrk="1" hangingPunct="1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defRPr/>
            </a:pPr>
            <a:endParaRPr lang="en-US" altLang="en-US" dirty="0">
              <a:ea typeface="ＭＳ Ｐゴシック" charset="0"/>
            </a:endParaRPr>
          </a:p>
          <a:p>
            <a:pPr lvl="0">
              <a:spcBef>
                <a:spcPct val="20000"/>
              </a:spcBef>
              <a:buClr>
                <a:schemeClr val="accent4"/>
              </a:buClr>
              <a:buNone/>
              <a:defRPr/>
            </a:pPr>
            <a:r>
              <a:rPr lang="en-GB" altLang="en-US" sz="2400" dirty="0">
                <a:solidFill>
                  <a:srgbClr val="859E27"/>
                </a:solidFill>
                <a:latin typeface="+mj-lt"/>
                <a:ea typeface="ＭＳ Ｐゴシック" charset="0"/>
              </a:rPr>
              <a:t>Paula</a:t>
            </a:r>
            <a:br>
              <a:rPr lang="en-GB" altLang="en-US" b="1" dirty="0">
                <a:ea typeface="ＭＳ Ｐゴシック" charset="0"/>
              </a:rPr>
            </a:br>
            <a:endParaRPr lang="en-GB" altLang="en-US" b="1" dirty="0">
              <a:ea typeface="ＭＳ Ｐゴシック" charset="0"/>
            </a:endParaRPr>
          </a:p>
          <a:p>
            <a:pPr lvl="0">
              <a:defRPr/>
            </a:pPr>
            <a:r>
              <a:rPr lang="en-GB" altLang="en-US" dirty="0">
                <a:ea typeface="ＭＳ Ｐゴシック" charset="0"/>
              </a:rPr>
              <a:t>I like to see how things turn out</a:t>
            </a:r>
          </a:p>
          <a:p>
            <a:pPr lvl="0">
              <a:defRPr/>
            </a:pPr>
            <a:r>
              <a:rPr lang="en-GB" altLang="en-US" dirty="0">
                <a:ea typeface="ＭＳ Ｐゴシック" charset="0"/>
              </a:rPr>
              <a:t>I like to keep my options open</a:t>
            </a:r>
          </a:p>
          <a:p>
            <a:pPr lvl="0">
              <a:defRPr/>
            </a:pPr>
            <a:r>
              <a:rPr lang="en-GB" altLang="en-US" dirty="0">
                <a:ea typeface="ＭＳ Ｐゴシック" charset="0"/>
              </a:rPr>
              <a:t>I prefer starting tasks</a:t>
            </a:r>
          </a:p>
          <a:p>
            <a:pPr lvl="0">
              <a:defRPr/>
            </a:pPr>
            <a:r>
              <a:rPr lang="en-GB" altLang="en-US" dirty="0">
                <a:ea typeface="ＭＳ Ｐゴシック" charset="0"/>
              </a:rPr>
              <a:t>I’d rather not use lists</a:t>
            </a:r>
          </a:p>
          <a:p>
            <a:pPr lvl="0">
              <a:defRPr/>
            </a:pPr>
            <a:r>
              <a:rPr lang="en-GB" altLang="en-US" dirty="0">
                <a:ea typeface="ＭＳ Ｐゴシック" charset="0"/>
              </a:rPr>
              <a:t>I don’t mind things untidy</a:t>
            </a:r>
          </a:p>
          <a:p>
            <a:endParaRPr lang="en-GB" dirty="0"/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fontAlgn="auto" hangingPunct="1">
              <a:spcBef>
                <a:spcPts val="1200"/>
              </a:spcBef>
              <a:buClr>
                <a:schemeClr val="accent4"/>
              </a:buClr>
              <a:buNone/>
              <a:defRPr/>
            </a:pPr>
            <a:r>
              <a:rPr lang="en-GB" sz="2400" dirty="0">
                <a:solidFill>
                  <a:srgbClr val="859E27"/>
                </a:solidFill>
                <a:latin typeface="+mj-lt"/>
                <a:ea typeface="ＭＳ Ｐゴシック" charset="0"/>
              </a:rPr>
              <a:t>What are preferences?</a:t>
            </a:r>
          </a:p>
          <a:p>
            <a:pPr marL="0" indent="0" eaLnBrk="1" fontAlgn="auto" hangingPunct="1">
              <a:spcBef>
                <a:spcPts val="1200"/>
              </a:spcBef>
              <a:buClr>
                <a:schemeClr val="accent4"/>
              </a:buClr>
              <a:buNone/>
              <a:defRPr/>
            </a:pPr>
            <a:r>
              <a:rPr lang="en-US" sz="2400" dirty="0">
                <a:solidFill>
                  <a:srgbClr val="859E27"/>
                </a:solidFill>
                <a:latin typeface="+mj-lt"/>
                <a:ea typeface="ＭＳ Ｐゴシック" charset="0"/>
              </a:rPr>
              <a:t>For example</a:t>
            </a:r>
          </a:p>
          <a:p>
            <a:pPr eaLnBrk="1" fontAlgn="auto" hangingPunct="1">
              <a:buFont typeface="Arial"/>
              <a:buChar char="•"/>
              <a:defRPr/>
            </a:pPr>
            <a:r>
              <a:rPr lang="en-GB" dirty="0">
                <a:ea typeface="ＭＳ Ｐゴシック" charset="0"/>
              </a:rPr>
              <a:t>E task</a:t>
            </a:r>
          </a:p>
          <a:p>
            <a:pPr eaLnBrk="1" fontAlgn="auto" hangingPunct="1">
              <a:buFont typeface="Arial"/>
              <a:buChar char="•"/>
              <a:defRPr/>
            </a:pPr>
            <a:r>
              <a:rPr lang="en-GB" dirty="0">
                <a:ea typeface="ＭＳ Ｐゴシック" charset="0"/>
              </a:rPr>
              <a:t>I task</a:t>
            </a:r>
          </a:p>
          <a:p>
            <a:pPr eaLnBrk="1" fontAlgn="auto" hangingPunct="1">
              <a:buClr>
                <a:schemeClr val="accent4"/>
              </a:buClr>
              <a:buNone/>
              <a:defRPr/>
            </a:pPr>
            <a:endParaRPr lang="en-GB" dirty="0">
              <a:ea typeface="ＭＳ Ｐゴシック" charset="0"/>
            </a:endParaRPr>
          </a:p>
          <a:p>
            <a:pPr marL="0" indent="0" eaLnBrk="1" fontAlgn="auto" hangingPunct="1">
              <a:buClr>
                <a:schemeClr val="accent4"/>
              </a:buClr>
              <a:buNone/>
              <a:defRPr/>
            </a:pPr>
            <a:r>
              <a:rPr lang="en-GB" sz="2400" dirty="0">
                <a:solidFill>
                  <a:srgbClr val="859E27"/>
                </a:solidFill>
                <a:latin typeface="+mj-lt"/>
                <a:ea typeface="ＭＳ Ｐゴシック" charset="0"/>
              </a:rPr>
              <a:t>Did you find one task easier than the other? </a:t>
            </a:r>
          </a:p>
          <a:p>
            <a:pPr marL="0" indent="0" eaLnBrk="1" fontAlgn="auto" hangingPunct="1">
              <a:buClr>
                <a:schemeClr val="accent4"/>
              </a:buClr>
              <a:buNone/>
              <a:defRPr/>
            </a:pPr>
            <a:r>
              <a:rPr lang="en-GB" sz="2400" dirty="0">
                <a:solidFill>
                  <a:srgbClr val="859E27"/>
                </a:solidFill>
                <a:latin typeface="+mj-lt"/>
                <a:ea typeface="ＭＳ Ｐゴシック" charset="0"/>
              </a:rPr>
              <a:t>This is your preference.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000" indent="-342000" eaLnBrk="1" hangingPunct="1"/>
            <a:r>
              <a:rPr lang="en-US" dirty="0">
                <a:latin typeface="Arial" pitchFamily="34" charset="0"/>
                <a:cs typeface="Arial" pitchFamily="34" charset="0"/>
              </a:rPr>
              <a:t>Take the </a:t>
            </a:r>
            <a:r>
              <a:rPr lang="en-US" dirty="0">
                <a:solidFill>
                  <a:srgbClr val="859E27"/>
                </a:solidFill>
                <a:latin typeface="Arial" pitchFamily="34" charset="0"/>
                <a:cs typeface="Arial" pitchFamily="34" charset="0"/>
              </a:rPr>
              <a:t>Animal me </a:t>
            </a:r>
            <a:r>
              <a:rPr lang="en-US" dirty="0">
                <a:latin typeface="Arial" pitchFamily="34" charset="0"/>
                <a:cs typeface="Arial" pitchFamily="34" charset="0"/>
              </a:rPr>
              <a:t>quiz</a:t>
            </a:r>
          </a:p>
          <a:p>
            <a:pPr marL="342000" indent="-342000" eaLnBrk="1" hangingPunct="1"/>
            <a:r>
              <a:rPr lang="en-US" dirty="0">
                <a:latin typeface="Arial" pitchFamily="34" charset="0"/>
                <a:cs typeface="Arial" pitchFamily="34" charset="0"/>
              </a:rPr>
              <a:t>Find out which animal you are most like</a:t>
            </a:r>
          </a:p>
          <a:p>
            <a:pPr marL="342000" indent="-342000" eaLnBrk="1" hangingPunct="1"/>
            <a:r>
              <a:rPr lang="en-US" dirty="0">
                <a:latin typeface="Arial" pitchFamily="34" charset="0"/>
                <a:cs typeface="Arial" pitchFamily="34" charset="0"/>
              </a:rPr>
              <a:t>Understand your personality and what you are good at</a:t>
            </a:r>
          </a:p>
          <a:p>
            <a:pPr marL="342000" indent="-342000" eaLnBrk="1" hangingPunct="1"/>
            <a:r>
              <a:rPr lang="en-US" dirty="0">
                <a:latin typeface="Arial" pitchFamily="34" charset="0"/>
                <a:cs typeface="Arial" pitchFamily="34" charset="0"/>
              </a:rPr>
              <a:t>Discuss the results as a class – are they what you expected?</a:t>
            </a:r>
          </a:p>
          <a:p>
            <a:pPr>
              <a:buNone/>
            </a:pPr>
            <a:endParaRPr lang="en-GB" dirty="0"/>
          </a:p>
        </p:txBody>
      </p:sp>
      <p:pic>
        <p:nvPicPr>
          <p:cNvPr id="5" name="Picture 1" descr="icons-04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2075" y="3716338"/>
            <a:ext cx="2044700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99267" y="1466850"/>
            <a:ext cx="3611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859E27"/>
                </a:solidFill>
              </a:rPr>
              <a:t>Seal - INFP</a:t>
            </a:r>
          </a:p>
          <a:p>
            <a:endParaRPr lang="en-GB" sz="1600" dirty="0">
              <a:solidFill>
                <a:srgbClr val="859E27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0642" y="1783258"/>
            <a:ext cx="2947760" cy="1636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6000" indent="-126000">
              <a:spcAft>
                <a:spcPts val="400"/>
              </a:spcAft>
              <a:buFont typeface="Arial" pitchFamily="34" charset="0"/>
              <a:buChar char="•"/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Generally cheerful with an infectious enthusiasm</a:t>
            </a:r>
          </a:p>
          <a:p>
            <a:pPr marL="126000" indent="-126000">
              <a:spcAft>
                <a:spcPts val="400"/>
              </a:spcAft>
              <a:buFont typeface="Arial" pitchFamily="34" charset="0"/>
              <a:buChar char="•"/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Curious about everything and always seem to be asking ‘why?’</a:t>
            </a:r>
          </a:p>
          <a:p>
            <a:pPr marL="126000" indent="-126000">
              <a:spcAft>
                <a:spcPts val="400"/>
              </a:spcAft>
              <a:buFont typeface="Arial" pitchFamily="34" charset="0"/>
              <a:buChar char="•"/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Co-operative and very sociable but also need time alone</a:t>
            </a:r>
          </a:p>
          <a:p>
            <a:pPr marL="126000" indent="-126000">
              <a:spcAft>
                <a:spcPts val="400"/>
              </a:spcAft>
              <a:buFont typeface="Arial" pitchFamily="34" charset="0"/>
              <a:buChar char="•"/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Care about others and likes to be liked</a:t>
            </a:r>
          </a:p>
          <a:p>
            <a:pPr marL="126000">
              <a:spcAft>
                <a:spcPts val="0"/>
              </a:spcAft>
            </a:pPr>
            <a:r>
              <a:rPr lang="en-GB" sz="1000" b="1" dirty="0">
                <a:solidFill>
                  <a:srgbClr val="859E27"/>
                </a:solidFill>
                <a:latin typeface="+mn-lt"/>
              </a:rPr>
              <a:t>Fun | Imaginative | Spontaneous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08792" y="3771900"/>
            <a:ext cx="3611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859E27"/>
                </a:solidFill>
              </a:rPr>
              <a:t>Seahorse - INFJ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0167" y="3771900"/>
            <a:ext cx="3611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859E27"/>
                </a:solidFill>
              </a:rPr>
              <a:t>Dolphin - ENFJ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08792" y="1792783"/>
            <a:ext cx="2925508" cy="1297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6000" indent="-126000">
              <a:spcAft>
                <a:spcPts val="400"/>
              </a:spcAft>
              <a:buFont typeface="Arial" pitchFamily="34" charset="0"/>
              <a:buChar char="•"/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Quiet, gentle and good peacemaker</a:t>
            </a:r>
          </a:p>
          <a:p>
            <a:pPr marL="126000" indent="-126000">
              <a:spcAft>
                <a:spcPts val="400"/>
              </a:spcAft>
              <a:buFont typeface="Arial" pitchFamily="34" charset="0"/>
              <a:buChar char="•"/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Adaptable, doesn’t make a fuss</a:t>
            </a:r>
          </a:p>
          <a:p>
            <a:pPr marL="126000" indent="-126000">
              <a:spcAft>
                <a:spcPts val="400"/>
              </a:spcAft>
              <a:buFont typeface="Arial" pitchFamily="34" charset="0"/>
              <a:buChar char="•"/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Has original ideas and often idealistic</a:t>
            </a:r>
          </a:p>
          <a:p>
            <a:pPr marL="126000" indent="-126000">
              <a:spcAft>
                <a:spcPts val="400"/>
              </a:spcAft>
              <a:buFont typeface="Arial" pitchFamily="34" charset="0"/>
              <a:buChar char="•"/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Laidback but likely to be messy and unstructured</a:t>
            </a:r>
          </a:p>
          <a:p>
            <a:pPr marL="126000">
              <a:spcAft>
                <a:spcPts val="400"/>
              </a:spcAft>
            </a:pPr>
            <a:r>
              <a:rPr lang="en-GB" sz="1000" b="1" dirty="0">
                <a:solidFill>
                  <a:srgbClr val="859E27"/>
                </a:solidFill>
                <a:latin typeface="+mn-lt"/>
              </a:rPr>
              <a:t>Curious | Adaptable | Idealistic</a:t>
            </a:r>
            <a:endParaRPr lang="en-GB" sz="1000" dirty="0">
              <a:solidFill>
                <a:schemeClr val="tx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0644" y="4154983"/>
            <a:ext cx="2947758" cy="1297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6000" indent="-126000">
              <a:spcAft>
                <a:spcPts val="400"/>
              </a:spcAft>
              <a:buFont typeface="Arial" pitchFamily="34" charset="0"/>
              <a:buChar char="•"/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Loves doing things for others</a:t>
            </a:r>
          </a:p>
          <a:p>
            <a:pPr marL="126000" indent="-126000">
              <a:spcAft>
                <a:spcPts val="400"/>
              </a:spcAft>
              <a:buFont typeface="Arial" pitchFamily="34" charset="0"/>
              <a:buChar char="•"/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If not confident can worry excessively, feel guilty and be sensitive to criticism</a:t>
            </a:r>
          </a:p>
          <a:p>
            <a:pPr marL="126000" indent="-126000">
              <a:spcAft>
                <a:spcPts val="400"/>
              </a:spcAft>
              <a:buFont typeface="Arial" pitchFamily="34" charset="0"/>
              <a:buChar char="•"/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Popular and good communicators</a:t>
            </a:r>
          </a:p>
          <a:p>
            <a:pPr marL="126000" indent="-126000">
              <a:spcAft>
                <a:spcPts val="400"/>
              </a:spcAft>
              <a:buFont typeface="Arial" pitchFamily="34" charset="0"/>
              <a:buChar char="•"/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Trustworthy, can inspire and lead others</a:t>
            </a:r>
          </a:p>
          <a:p>
            <a:pPr marL="126000">
              <a:spcAft>
                <a:spcPts val="400"/>
              </a:spcAft>
            </a:pPr>
            <a:r>
              <a:rPr lang="en-GB" sz="1000" b="1" dirty="0">
                <a:solidFill>
                  <a:srgbClr val="859E27"/>
                </a:solidFill>
                <a:latin typeface="+mn-lt"/>
              </a:rPr>
              <a:t>Organiser | Caring | Helper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08792" y="4154983"/>
            <a:ext cx="3039808" cy="146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6000" indent="-126000">
              <a:spcAft>
                <a:spcPts val="400"/>
              </a:spcAft>
              <a:buFont typeface="Arial" pitchFamily="34" charset="0"/>
              <a:buChar char="•"/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Gentle, caring and highly intuitive</a:t>
            </a:r>
          </a:p>
          <a:p>
            <a:pPr marL="126000" indent="-126000">
              <a:spcAft>
                <a:spcPts val="400"/>
              </a:spcAft>
              <a:buFont typeface="Arial" pitchFamily="34" charset="0"/>
              <a:buChar char="•"/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Great instinct and usually know or sense when something is right</a:t>
            </a:r>
          </a:p>
          <a:p>
            <a:pPr marL="126000" indent="-126000">
              <a:spcAft>
                <a:spcPts val="400"/>
              </a:spcAft>
              <a:buFont typeface="Arial" pitchFamily="34" charset="0"/>
              <a:buChar char="•"/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Likes peace and harmony.  Dislikes conflict and can become agitated and angry</a:t>
            </a:r>
          </a:p>
          <a:p>
            <a:pPr marL="126000" indent="-126000">
              <a:spcAft>
                <a:spcPts val="400"/>
              </a:spcAft>
              <a:buFont typeface="Arial" pitchFamily="34" charset="0"/>
              <a:buChar char="•"/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Creative and can be messy</a:t>
            </a:r>
          </a:p>
          <a:p>
            <a:pPr marL="126000">
              <a:spcAft>
                <a:spcPts val="400"/>
              </a:spcAft>
            </a:pPr>
            <a:r>
              <a:rPr lang="en-GB" sz="1000" b="1" dirty="0">
                <a:solidFill>
                  <a:srgbClr val="859E27"/>
                </a:solidFill>
                <a:latin typeface="+mn-lt"/>
              </a:rPr>
              <a:t>Organised | Creative | Caring</a:t>
            </a:r>
          </a:p>
        </p:txBody>
      </p:sp>
      <p:pic>
        <p:nvPicPr>
          <p:cNvPr id="1026" name="Picture 2" descr="J:\Downloads\SDS\svgs\clownfish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40761" y="1851238"/>
            <a:ext cx="1015238" cy="1099048"/>
          </a:xfrm>
          <a:prstGeom prst="rect">
            <a:avLst/>
          </a:prstGeom>
          <a:noFill/>
        </p:spPr>
      </p:pic>
      <p:pic>
        <p:nvPicPr>
          <p:cNvPr id="1027" name="Picture 3" descr="J:\Downloads\SDS\svgs\sea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1539" y="2095032"/>
            <a:ext cx="866667" cy="735238"/>
          </a:xfrm>
          <a:prstGeom prst="rect">
            <a:avLst/>
          </a:prstGeom>
          <a:noFill/>
        </p:spPr>
      </p:pic>
      <p:pic>
        <p:nvPicPr>
          <p:cNvPr id="1028" name="Picture 4" descr="J:\Downloads\SDS\svgs\dolphi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0918" y="4112404"/>
            <a:ext cx="727619" cy="1001905"/>
          </a:xfrm>
          <a:prstGeom prst="rect">
            <a:avLst/>
          </a:prstGeom>
          <a:noFill/>
        </p:spPr>
      </p:pic>
      <p:pic>
        <p:nvPicPr>
          <p:cNvPr id="1029" name="Picture 5" descr="J:\Downloads\SDS\svgs\seahors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86773" y="4202608"/>
            <a:ext cx="380952" cy="980952"/>
          </a:xfrm>
          <a:prstGeom prst="rect">
            <a:avLst/>
          </a:prstGeom>
          <a:noFill/>
        </p:spPr>
      </p:pic>
      <p:sp>
        <p:nvSpPr>
          <p:cNvPr id="22" name="Rounded Rectangle 21"/>
          <p:cNvSpPr/>
          <p:nvPr/>
        </p:nvSpPr>
        <p:spPr>
          <a:xfrm>
            <a:off x="4046266" y="3333750"/>
            <a:ext cx="1059134" cy="438150"/>
          </a:xfrm>
          <a:prstGeom prst="roundRect">
            <a:avLst/>
          </a:prstGeom>
          <a:solidFill>
            <a:srgbClr val="859E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200" b="1" dirty="0">
                <a:latin typeface="Arial" pitchFamily="34" charset="0"/>
                <a:cs typeface="Arial" pitchFamily="34" charset="0"/>
              </a:rPr>
              <a:t>Sea animals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7563" y="1466850"/>
            <a:ext cx="3611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859E27"/>
                </a:solidFill>
              </a:rPr>
              <a:t>Clownfish - ENFP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3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16">
      <a:dk1>
        <a:srgbClr val="545454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859E27"/>
      </a:accent3>
      <a:accent4>
        <a:srgbClr val="8064A2"/>
      </a:accent4>
      <a:accent5>
        <a:srgbClr val="4BACC6"/>
      </a:accent5>
      <a:accent6>
        <a:srgbClr val="F79646"/>
      </a:accent6>
      <a:hlink>
        <a:srgbClr val="859E27"/>
      </a:hlink>
      <a:folHlink>
        <a:srgbClr val="800080"/>
      </a:folHlink>
    </a:clrScheme>
    <a:fontScheme name="MWW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Share_PermanentPreservation xmlns="184af400-6cf4-4be6-9056-547874e8c8ee">false</IShare_PermanentPreservation>
    <TaxKeywordTaxHTField xmlns="184af400-6cf4-4be6-9056-547874e8c8ee">
      <Terms xmlns="http://schemas.microsoft.com/office/infopath/2007/PartnerControls"/>
    </TaxKeywordTaxHTField>
    <IShare_Region xmlns="184af400-6cf4-4be6-9056-547874e8c8ee" xsi:nil="true"/>
    <IShare_Status xmlns="184af400-6cf4-4be6-9056-547874e8c8ee">Active</IShare_Status>
    <IShare_InfoClassification xmlns="184af400-6cf4-4be6-9056-547874e8c8ee">Internal</IShare_InfoClassification>
    <IShare_PersonalData xmlns="184af400-6cf4-4be6-9056-547874e8c8ee">false</IShare_PersonalData>
    <IShare_DispositionDeletion xmlns="184af400-6cf4-4be6-9056-547874e8c8ee" xsi:nil="true"/>
    <TaxCatchAll xmlns="184af400-6cf4-4be6-9056-547874e8c8ee" xsi:nil="true"/>
    <IShare_BusinessOwner xmlns="184af400-6cf4-4be6-9056-547874e8c8e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SDS 3+1" ma:contentTypeID="0x0101002CFD50891A73487FBF1A841208B5DC080200B3BE325D2768F84386F09DCF9C462129" ma:contentTypeVersion="14" ma:contentTypeDescription="" ma:contentTypeScope="" ma:versionID="7bda1aa459ccb4eb86e210ee687f857e">
  <xsd:schema xmlns:xsd="http://www.w3.org/2001/XMLSchema" xmlns:xs="http://www.w3.org/2001/XMLSchema" xmlns:p="http://schemas.microsoft.com/office/2006/metadata/properties" xmlns:ns2="184af400-6cf4-4be6-9056-547874e8c8ee" xmlns:ns3="c012cc42-52de-4202-afa1-4f92ca21af9d" targetNamespace="http://schemas.microsoft.com/office/2006/metadata/properties" ma:root="true" ma:fieldsID="7fea8cec4c9ee64c43a3245dcdc47aef" ns2:_="" ns3:_="">
    <xsd:import namespace="184af400-6cf4-4be6-9056-547874e8c8ee"/>
    <xsd:import namespace="c012cc42-52de-4202-afa1-4f92ca21af9d"/>
    <xsd:element name="properties">
      <xsd:complexType>
        <xsd:sequence>
          <xsd:element name="documentManagement">
            <xsd:complexType>
              <xsd:all>
                <xsd:element ref="ns2:IShare_Status"/>
                <xsd:element ref="ns2:IShare_BusinessOwner" minOccurs="0"/>
                <xsd:element ref="ns2:IShare_InfoClassification"/>
                <xsd:element ref="ns2:IShare_Region" minOccurs="0"/>
                <xsd:element ref="ns2:IShare_PersonalData"/>
                <xsd:element ref="ns2:IShare_PermanentPreservation" minOccurs="0"/>
                <xsd:element ref="ns2:IShare_DispositionDeletion" minOccurs="0"/>
                <xsd:element ref="ns2:TaxKeywordTaxHTFiel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4af400-6cf4-4be6-9056-547874e8c8ee" elementFormDefault="qualified">
    <xsd:import namespace="http://schemas.microsoft.com/office/2006/documentManagement/types"/>
    <xsd:import namespace="http://schemas.microsoft.com/office/infopath/2007/PartnerControls"/>
    <xsd:element name="IShare_Status" ma:index="8" ma:displayName="Item Status" ma:default="Active" ma:internalName="IShare_Status">
      <xsd:simpleType>
        <xsd:restriction base="dms:Choice">
          <xsd:enumeration value="Active"/>
          <xsd:enumeration value="Archived"/>
        </xsd:restriction>
      </xsd:simpleType>
    </xsd:element>
    <xsd:element name="IShare_BusinessOwner" ma:index="9" nillable="true" ma:displayName="Business Owner" ma:internalName="IShare_BusinessOwner">
      <xsd:simpleType>
        <xsd:restriction base="dms:Text"/>
      </xsd:simpleType>
    </xsd:element>
    <xsd:element name="IShare_InfoClassification" ma:index="10" ma:displayName="Info Classification" ma:default="Internal" ma:internalName="IShare_InfoClassification">
      <xsd:simpleType>
        <xsd:restriction base="dms:Choice">
          <xsd:enumeration value="External"/>
          <xsd:enumeration value="Internal"/>
          <xsd:enumeration value="SDS Confidential"/>
        </xsd:restriction>
      </xsd:simpleType>
    </xsd:element>
    <xsd:element name="IShare_Region" ma:index="11" nillable="true" ma:displayName="Region" ma:format="Dropdown" ma:internalName="IShare_Region" ma:readOnly="false">
      <xsd:simpleType>
        <xsd:restriction base="dms:Choice">
          <xsd:enumeration value="Cross-Regional"/>
          <xsd:enumeration value="National"/>
          <xsd:enumeration value="North"/>
          <xsd:enumeration value="North East"/>
          <xsd:enumeration value="South East"/>
          <xsd:enumeration value="West region"/>
          <xsd:enumeration value="South West"/>
          <xsd:enumeration value="West"/>
          <xsd:enumeration value="National CIAG"/>
          <xsd:enumeration value="**Do not use the following**"/>
          <xsd:enumeration value="North region"/>
          <xsd:enumeration value="North East region"/>
          <xsd:enumeration value="Cross-regional CIAG"/>
          <xsd:enumeration value="South West region"/>
          <xsd:enumeration value="South East region"/>
        </xsd:restriction>
      </xsd:simpleType>
    </xsd:element>
    <xsd:element name="IShare_PersonalData" ma:index="12" ma:displayName="Personal Data" ma:default="0" ma:internalName="IShare_PersonalData">
      <xsd:simpleType>
        <xsd:restriction base="dms:Boolean"/>
      </xsd:simpleType>
    </xsd:element>
    <xsd:element name="IShare_PermanentPreservation" ma:index="13" nillable="true" ma:displayName="Permanent Preservation" ma:default="0" ma:internalName="IShare_PermanentPreservation">
      <xsd:simpleType>
        <xsd:restriction base="dms:Boolean"/>
      </xsd:simpleType>
    </xsd:element>
    <xsd:element name="IShare_DispositionDeletion" ma:index="14" nillable="true" ma:displayName="Disposition Deletion" ma:internalName="IShare_DispositionDeletion">
      <xsd:simpleType>
        <xsd:restriction base="dms:DateTime"/>
      </xsd:simpleType>
    </xsd:element>
    <xsd:element name="TaxKeywordTaxHTField" ma:index="15" nillable="true" ma:taxonomy="true" ma:internalName="TaxKeywordTaxHTField" ma:taxonomyFieldName="TaxKeyword" ma:displayName="Enterprise Keywords" ma:fieldId="{23f27201-bee3-471e-b2e7-b64fd8b7ca38}" ma:taxonomyMulti="true" ma:sspId="c6621819-13d1-4a2d-8762-4f615fabf62c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6" nillable="true" ma:displayName="Taxonomy Catch All Column" ma:hidden="true" ma:list="{825aea11-257d-416f-992b-dec2f85e4525}" ma:internalName="TaxCatchAll" ma:showField="CatchAllData" ma:web="184af400-6cf4-4be6-9056-547874e8c8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7" nillable="true" ma:displayName="Taxonomy Catch All Column1" ma:hidden="true" ma:list="{825aea11-257d-416f-992b-dec2f85e4525}" ma:internalName="TaxCatchAllLabel" ma:readOnly="true" ma:showField="CatchAllDataLabel" ma:web="184af400-6cf4-4be6-9056-547874e8c8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12cc42-52de-4202-afa1-4f92ca21af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1" nillable="true" ma:displayName="Tags" ma:internalName="MediaServiceAutoTags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3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6A8099C-294B-402A-8538-A6E55A5D262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281616F-9600-4072-8E34-648FFC79B332}">
  <ds:schemaRefs>
    <ds:schemaRef ds:uri="http://schemas.microsoft.com/office/2006/metadata/properties"/>
    <ds:schemaRef ds:uri="http://schemas.microsoft.com/office/infopath/2007/PartnerControls"/>
    <ds:schemaRef ds:uri="184af400-6cf4-4be6-9056-547874e8c8ee"/>
  </ds:schemaRefs>
</ds:datastoreItem>
</file>

<file path=customXml/itemProps3.xml><?xml version="1.0" encoding="utf-8"?>
<ds:datastoreItem xmlns:ds="http://schemas.openxmlformats.org/officeDocument/2006/customXml" ds:itemID="{7C0DC43D-9BEC-4C26-BBF0-30F3A26A916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2092</TotalTime>
  <Words>1142</Words>
  <Application>Microsoft Office PowerPoint</Application>
  <PresentationFormat>On-screen Show (4:3)</PresentationFormat>
  <Paragraphs>191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Trebuchet MS</vt:lpstr>
      <vt:lpstr>Office Theme</vt:lpstr>
      <vt:lpstr>Animal Me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Keith Falconer</cp:lastModifiedBy>
  <cp:revision>155</cp:revision>
  <cp:lastPrinted>2016-01-25T04:11:31Z</cp:lastPrinted>
  <dcterms:created xsi:type="dcterms:W3CDTF">2016-01-17T19:14:16Z</dcterms:created>
  <dcterms:modified xsi:type="dcterms:W3CDTF">2022-01-31T15:33:44Z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0x0101002CFD50891A73487FBF1A841208B5DC080200B3BE325D2768F84386F09DCF9C462129</vt:lpwstr>
  </property>
  <property fmtid="{D5CDD505-2E9C-101B-9397-08002B2CF9AE}" pid="3" name="TaxKeyword">
    <vt:lpwstr/>
  </property>
  <property fmtid="{D5CDD505-2E9C-101B-9397-08002B2CF9AE}" pid="4" name="ArticulateGUID">
    <vt:lpwstr>8C6C581C-3443-435D-A1D1-62B2727FE2CE</vt:lpwstr>
  </property>
  <property fmtid="{D5CDD505-2E9C-101B-9397-08002B2CF9AE}" pid="5" name="ArticulatePath">
    <vt:lpwstr>animal-me-1-new_0</vt:lpwstr>
  </property>
</Properties>
</file>