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7" r:id="rId6"/>
    <p:sldId id="261" r:id="rId7"/>
    <p:sldId id="262" r:id="rId8"/>
    <p:sldId id="260" r:id="rId9"/>
    <p:sldId id="258" r:id="rId10"/>
    <p:sldId id="263" r:id="rId11"/>
    <p:sldId id="259"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a:srgbClr val="58417E"/>
    <a:srgbClr val="F59A00"/>
    <a:srgbClr val="E83C4E"/>
    <a:srgbClr val="005F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F6DCA-2933-4F27-BB2D-45BC16A460A3}" v="40" dt="2021-09-28T13:49:27.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napToObjects="1" showGuides="1">
      <p:cViewPr varScale="1">
        <p:scale>
          <a:sx n="74" d="100"/>
          <a:sy n="74" d="100"/>
        </p:scale>
        <p:origin x="144"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Craig" userId="c9371d30-b49f-4c7c-8c08-e4242bcf2fbb" providerId="ADAL" clId="{C6843347-BA73-4E2B-9925-6478BCC54D1A}"/>
    <pc:docChg chg="undo custSel addSld modSld sldOrd">
      <pc:chgData name="Gordon Craig" userId="c9371d30-b49f-4c7c-8c08-e4242bcf2fbb" providerId="ADAL" clId="{C6843347-BA73-4E2B-9925-6478BCC54D1A}" dt="2021-08-27T12:39:06.295" v="284" actId="12788"/>
      <pc:docMkLst>
        <pc:docMk/>
      </pc:docMkLst>
      <pc:sldChg chg="addSp modSp mod modNotesTx">
        <pc:chgData name="Gordon Craig" userId="c9371d30-b49f-4c7c-8c08-e4242bcf2fbb" providerId="ADAL" clId="{C6843347-BA73-4E2B-9925-6478BCC54D1A}" dt="2021-08-27T12:38:35.560" v="281" actId="12788"/>
        <pc:sldMkLst>
          <pc:docMk/>
          <pc:sldMk cId="595252300" sldId="256"/>
        </pc:sldMkLst>
        <pc:spChg chg="add mod">
          <ac:chgData name="Gordon Craig" userId="c9371d30-b49f-4c7c-8c08-e4242bcf2fbb" providerId="ADAL" clId="{C6843347-BA73-4E2B-9925-6478BCC54D1A}" dt="2021-08-27T12:38:24.830" v="280" actId="12788"/>
          <ac:spMkLst>
            <pc:docMk/>
            <pc:sldMk cId="595252300" sldId="256"/>
            <ac:spMk id="2" creationId="{8359487B-4548-4A2F-9FF3-590E8F12CA13}"/>
          </ac:spMkLst>
        </pc:spChg>
        <pc:spChg chg="mod">
          <ac:chgData name="Gordon Craig" userId="c9371d30-b49f-4c7c-8c08-e4242bcf2fbb" providerId="ADAL" clId="{C6843347-BA73-4E2B-9925-6478BCC54D1A}" dt="2021-08-27T12:38:35.560" v="281" actId="12788"/>
          <ac:spMkLst>
            <pc:docMk/>
            <pc:sldMk cId="595252300" sldId="256"/>
            <ac:spMk id="7" creationId="{364C5B7F-553C-EC49-B3A3-8E3A33DD8A18}"/>
          </ac:spMkLst>
        </pc:spChg>
      </pc:sldChg>
      <pc:sldChg chg="addSp modSp mod modNotesTx">
        <pc:chgData name="Gordon Craig" userId="c9371d30-b49f-4c7c-8c08-e4242bcf2fbb" providerId="ADAL" clId="{C6843347-BA73-4E2B-9925-6478BCC54D1A}" dt="2021-08-26T14:13:43.473" v="157" actId="1076"/>
        <pc:sldMkLst>
          <pc:docMk/>
          <pc:sldMk cId="4996980" sldId="257"/>
        </pc:sldMkLst>
        <pc:spChg chg="add mod">
          <ac:chgData name="Gordon Craig" userId="c9371d30-b49f-4c7c-8c08-e4242bcf2fbb" providerId="ADAL" clId="{C6843347-BA73-4E2B-9925-6478BCC54D1A}" dt="2021-08-26T14:13:43.473" v="157" actId="1076"/>
          <ac:spMkLst>
            <pc:docMk/>
            <pc:sldMk cId="4996980" sldId="257"/>
            <ac:spMk id="3" creationId="{E65FCFF8-20C1-451F-B68F-6012897E0C4B}"/>
          </ac:spMkLst>
        </pc:spChg>
      </pc:sldChg>
      <pc:sldChg chg="addSp modSp mod modNotesTx">
        <pc:chgData name="Gordon Craig" userId="c9371d30-b49f-4c7c-8c08-e4242bcf2fbb" providerId="ADAL" clId="{C6843347-BA73-4E2B-9925-6478BCC54D1A}" dt="2021-08-26T14:25:17.306" v="253"/>
        <pc:sldMkLst>
          <pc:docMk/>
          <pc:sldMk cId="2513514944" sldId="258"/>
        </pc:sldMkLst>
        <pc:spChg chg="add mod">
          <ac:chgData name="Gordon Craig" userId="c9371d30-b49f-4c7c-8c08-e4242bcf2fbb" providerId="ADAL" clId="{C6843347-BA73-4E2B-9925-6478BCC54D1A}" dt="2021-08-26T14:24:34.155" v="251" actId="1076"/>
          <ac:spMkLst>
            <pc:docMk/>
            <pc:sldMk cId="2513514944" sldId="258"/>
            <ac:spMk id="4" creationId="{B85DF929-8A93-48BB-BB5E-1250188BABC9}"/>
          </ac:spMkLst>
        </pc:spChg>
      </pc:sldChg>
      <pc:sldChg chg="addSp modSp add mod ord modNotesTx">
        <pc:chgData name="Gordon Craig" userId="c9371d30-b49f-4c7c-8c08-e4242bcf2fbb" providerId="ADAL" clId="{C6843347-BA73-4E2B-9925-6478BCC54D1A}" dt="2021-08-27T12:39:06.295" v="284" actId="12788"/>
        <pc:sldMkLst>
          <pc:docMk/>
          <pc:sldMk cId="2815551371" sldId="259"/>
        </pc:sldMkLst>
        <pc:spChg chg="mod">
          <ac:chgData name="Gordon Craig" userId="c9371d30-b49f-4c7c-8c08-e4242bcf2fbb" providerId="ADAL" clId="{C6843347-BA73-4E2B-9925-6478BCC54D1A}" dt="2021-08-27T12:38:51.513" v="282" actId="12788"/>
          <ac:spMkLst>
            <pc:docMk/>
            <pc:sldMk cId="2815551371" sldId="259"/>
            <ac:spMk id="2" creationId="{8359487B-4548-4A2F-9FF3-590E8F12CA13}"/>
          </ac:spMkLst>
        </pc:spChg>
        <pc:spChg chg="add mod">
          <ac:chgData name="Gordon Craig" userId="c9371d30-b49f-4c7c-8c08-e4242bcf2fbb" providerId="ADAL" clId="{C6843347-BA73-4E2B-9925-6478BCC54D1A}" dt="2021-08-27T12:38:58.455" v="283" actId="12788"/>
          <ac:spMkLst>
            <pc:docMk/>
            <pc:sldMk cId="2815551371" sldId="259"/>
            <ac:spMk id="3" creationId="{5965425D-5B8C-4A18-BBFC-A7CFBA53BC99}"/>
          </ac:spMkLst>
        </pc:spChg>
        <pc:spChg chg="mod">
          <ac:chgData name="Gordon Craig" userId="c9371d30-b49f-4c7c-8c08-e4242bcf2fbb" providerId="ADAL" clId="{C6843347-BA73-4E2B-9925-6478BCC54D1A}" dt="2021-08-27T12:39:06.295" v="284" actId="12788"/>
          <ac:spMkLst>
            <pc:docMk/>
            <pc:sldMk cId="2815551371" sldId="259"/>
            <ac:spMk id="7" creationId="{364C5B7F-553C-EC49-B3A3-8E3A33DD8A18}"/>
          </ac:spMkLst>
        </pc:spChg>
      </pc:sldChg>
      <pc:sldChg chg="addSp modSp add mod modNotesTx">
        <pc:chgData name="Gordon Craig" userId="c9371d30-b49f-4c7c-8c08-e4242bcf2fbb" providerId="ADAL" clId="{C6843347-BA73-4E2B-9925-6478BCC54D1A}" dt="2021-08-26T14:22:18.450" v="230" actId="1076"/>
        <pc:sldMkLst>
          <pc:docMk/>
          <pc:sldMk cId="1521651364" sldId="260"/>
        </pc:sldMkLst>
        <pc:spChg chg="add mod">
          <ac:chgData name="Gordon Craig" userId="c9371d30-b49f-4c7c-8c08-e4242bcf2fbb" providerId="ADAL" clId="{C6843347-BA73-4E2B-9925-6478BCC54D1A}" dt="2021-08-26T14:22:18.450" v="230" actId="1076"/>
          <ac:spMkLst>
            <pc:docMk/>
            <pc:sldMk cId="1521651364" sldId="260"/>
            <ac:spMk id="3" creationId="{F24038F0-2032-49EF-B54F-738C0834F601}"/>
          </ac:spMkLst>
        </pc:spChg>
      </pc:sldChg>
      <pc:sldChg chg="addSp modSp add mod modNotesTx">
        <pc:chgData name="Gordon Craig" userId="c9371d30-b49f-4c7c-8c08-e4242bcf2fbb" providerId="ADAL" clId="{C6843347-BA73-4E2B-9925-6478BCC54D1A}" dt="2021-08-26T14:16:18.797" v="180" actId="1076"/>
        <pc:sldMkLst>
          <pc:docMk/>
          <pc:sldMk cId="1221557852" sldId="261"/>
        </pc:sldMkLst>
        <pc:spChg chg="add mod">
          <ac:chgData name="Gordon Craig" userId="c9371d30-b49f-4c7c-8c08-e4242bcf2fbb" providerId="ADAL" clId="{C6843347-BA73-4E2B-9925-6478BCC54D1A}" dt="2021-08-26T14:16:18.797" v="180" actId="1076"/>
          <ac:spMkLst>
            <pc:docMk/>
            <pc:sldMk cId="1221557852" sldId="261"/>
            <ac:spMk id="3" creationId="{9CD01E4E-AD9F-4C70-8472-A036AEEC97A4}"/>
          </ac:spMkLst>
        </pc:spChg>
      </pc:sldChg>
      <pc:sldChg chg="addSp modSp add mod modNotesTx">
        <pc:chgData name="Gordon Craig" userId="c9371d30-b49f-4c7c-8c08-e4242bcf2fbb" providerId="ADAL" clId="{C6843347-BA73-4E2B-9925-6478BCC54D1A}" dt="2021-08-26T14:19:06.724" v="204" actId="1076"/>
        <pc:sldMkLst>
          <pc:docMk/>
          <pc:sldMk cId="2584050317" sldId="262"/>
        </pc:sldMkLst>
        <pc:spChg chg="add mod">
          <ac:chgData name="Gordon Craig" userId="c9371d30-b49f-4c7c-8c08-e4242bcf2fbb" providerId="ADAL" clId="{C6843347-BA73-4E2B-9925-6478BCC54D1A}" dt="2021-08-26T14:19:06.724" v="204" actId="1076"/>
          <ac:spMkLst>
            <pc:docMk/>
            <pc:sldMk cId="2584050317" sldId="262"/>
            <ac:spMk id="3" creationId="{C2794FD7-4C28-4611-AC91-B42803F89F79}"/>
          </ac:spMkLst>
        </pc:spChg>
      </pc:sldChg>
      <pc:sldChg chg="addSp delSp modSp add mod modNotesTx">
        <pc:chgData name="Gordon Craig" userId="c9371d30-b49f-4c7c-8c08-e4242bcf2fbb" providerId="ADAL" clId="{C6843347-BA73-4E2B-9925-6478BCC54D1A}" dt="2021-08-26T14:28:25.327" v="279" actId="1076"/>
        <pc:sldMkLst>
          <pc:docMk/>
          <pc:sldMk cId="760063690" sldId="263"/>
        </pc:sldMkLst>
        <pc:spChg chg="del">
          <ac:chgData name="Gordon Craig" userId="c9371d30-b49f-4c7c-8c08-e4242bcf2fbb" providerId="ADAL" clId="{C6843347-BA73-4E2B-9925-6478BCC54D1A}" dt="2021-08-26T14:25:27.764" v="254" actId="478"/>
          <ac:spMkLst>
            <pc:docMk/>
            <pc:sldMk cId="760063690" sldId="263"/>
            <ac:spMk id="4" creationId="{B85DF929-8A93-48BB-BB5E-1250188BABC9}"/>
          </ac:spMkLst>
        </pc:spChg>
        <pc:spChg chg="add mod">
          <ac:chgData name="Gordon Craig" userId="c9371d30-b49f-4c7c-8c08-e4242bcf2fbb" providerId="ADAL" clId="{C6843347-BA73-4E2B-9925-6478BCC54D1A}" dt="2021-08-26T14:28:25.327" v="279" actId="1076"/>
          <ac:spMkLst>
            <pc:docMk/>
            <pc:sldMk cId="760063690" sldId="263"/>
            <ac:spMk id="5" creationId="{AE8D9291-C10D-44BA-AE05-5E6819248B22}"/>
          </ac:spMkLst>
        </pc:spChg>
      </pc:sldChg>
    </pc:docChg>
  </pc:docChgLst>
  <pc:docChgLst>
    <pc:chgData name="Steven Bone" userId="8014c711-694b-444b-a141-d6b649696dd6" providerId="ADAL" clId="{2B3F6DCA-2933-4F27-BB2D-45BC16A460A3}"/>
    <pc:docChg chg="modSld">
      <pc:chgData name="Steven Bone" userId="8014c711-694b-444b-a141-d6b649696dd6" providerId="ADAL" clId="{2B3F6DCA-2933-4F27-BB2D-45BC16A460A3}" dt="2021-09-28T13:49:35.268" v="276" actId="20577"/>
      <pc:docMkLst>
        <pc:docMk/>
      </pc:docMkLst>
      <pc:sldChg chg="modSp mod">
        <pc:chgData name="Steven Bone" userId="8014c711-694b-444b-a141-d6b649696dd6" providerId="ADAL" clId="{2B3F6DCA-2933-4F27-BB2D-45BC16A460A3}" dt="2021-09-28T13:47:56.081" v="34" actId="14100"/>
        <pc:sldMkLst>
          <pc:docMk/>
          <pc:sldMk cId="595252300" sldId="256"/>
        </pc:sldMkLst>
        <pc:spChg chg="mod">
          <ac:chgData name="Steven Bone" userId="8014c711-694b-444b-a141-d6b649696dd6" providerId="ADAL" clId="{2B3F6DCA-2933-4F27-BB2D-45BC16A460A3}" dt="2021-09-28T13:47:56.081" v="34" actId="14100"/>
          <ac:spMkLst>
            <pc:docMk/>
            <pc:sldMk cId="595252300" sldId="256"/>
            <ac:spMk id="7" creationId="{364C5B7F-553C-EC49-B3A3-8E3A33DD8A18}"/>
          </ac:spMkLst>
        </pc:spChg>
      </pc:sldChg>
      <pc:sldChg chg="modSp mod">
        <pc:chgData name="Steven Bone" userId="8014c711-694b-444b-a141-d6b649696dd6" providerId="ADAL" clId="{2B3F6DCA-2933-4F27-BB2D-45BC16A460A3}" dt="2021-09-28T13:48:13.572" v="70" actId="6549"/>
        <pc:sldMkLst>
          <pc:docMk/>
          <pc:sldMk cId="4996980" sldId="257"/>
        </pc:sldMkLst>
        <pc:spChg chg="mod">
          <ac:chgData name="Steven Bone" userId="8014c711-694b-444b-a141-d6b649696dd6" providerId="ADAL" clId="{2B3F6DCA-2933-4F27-BB2D-45BC16A460A3}" dt="2021-09-28T13:48:13.572" v="70" actId="6549"/>
          <ac:spMkLst>
            <pc:docMk/>
            <pc:sldMk cId="4996980" sldId="257"/>
            <ac:spMk id="4" creationId="{802A16EE-F049-B64E-933D-B73FFC1D031F}"/>
          </ac:spMkLst>
        </pc:spChg>
      </pc:sldChg>
      <pc:sldChg chg="modSp mod">
        <pc:chgData name="Steven Bone" userId="8014c711-694b-444b-a141-d6b649696dd6" providerId="ADAL" clId="{2B3F6DCA-2933-4F27-BB2D-45BC16A460A3}" dt="2021-09-28T13:49:08.298" v="206" actId="6549"/>
        <pc:sldMkLst>
          <pc:docMk/>
          <pc:sldMk cId="2513514944" sldId="258"/>
        </pc:sldMkLst>
        <pc:spChg chg="mod">
          <ac:chgData name="Steven Bone" userId="8014c711-694b-444b-a141-d6b649696dd6" providerId="ADAL" clId="{2B3F6DCA-2933-4F27-BB2D-45BC16A460A3}" dt="2021-09-28T13:49:08.298" v="206" actId="6549"/>
          <ac:spMkLst>
            <pc:docMk/>
            <pc:sldMk cId="2513514944" sldId="258"/>
            <ac:spMk id="6" creationId="{1F930B37-D9FA-4FB0-AB87-38082271C15A}"/>
          </ac:spMkLst>
        </pc:spChg>
      </pc:sldChg>
      <pc:sldChg chg="modSp mod">
        <pc:chgData name="Steven Bone" userId="8014c711-694b-444b-a141-d6b649696dd6" providerId="ADAL" clId="{2B3F6DCA-2933-4F27-BB2D-45BC16A460A3}" dt="2021-09-28T13:49:35.268" v="276" actId="20577"/>
        <pc:sldMkLst>
          <pc:docMk/>
          <pc:sldMk cId="2815551371" sldId="259"/>
        </pc:sldMkLst>
        <pc:spChg chg="mod">
          <ac:chgData name="Steven Bone" userId="8014c711-694b-444b-a141-d6b649696dd6" providerId="ADAL" clId="{2B3F6DCA-2933-4F27-BB2D-45BC16A460A3}" dt="2021-09-28T13:49:35.268" v="276" actId="20577"/>
          <ac:spMkLst>
            <pc:docMk/>
            <pc:sldMk cId="2815551371" sldId="259"/>
            <ac:spMk id="7" creationId="{364C5B7F-553C-EC49-B3A3-8E3A33DD8A18}"/>
          </ac:spMkLst>
        </pc:spChg>
      </pc:sldChg>
      <pc:sldChg chg="modSp mod">
        <pc:chgData name="Steven Bone" userId="8014c711-694b-444b-a141-d6b649696dd6" providerId="ADAL" clId="{2B3F6DCA-2933-4F27-BB2D-45BC16A460A3}" dt="2021-09-28T13:48:57.213" v="172" actId="20577"/>
        <pc:sldMkLst>
          <pc:docMk/>
          <pc:sldMk cId="1521651364" sldId="260"/>
        </pc:sldMkLst>
        <pc:spChg chg="mod">
          <ac:chgData name="Steven Bone" userId="8014c711-694b-444b-a141-d6b649696dd6" providerId="ADAL" clId="{2B3F6DCA-2933-4F27-BB2D-45BC16A460A3}" dt="2021-09-28T13:48:57.213" v="172" actId="20577"/>
          <ac:spMkLst>
            <pc:docMk/>
            <pc:sldMk cId="1521651364" sldId="260"/>
            <ac:spMk id="7" creationId="{2AEA833B-59D9-4CEF-AB06-85ED4FC16B3F}"/>
          </ac:spMkLst>
        </pc:spChg>
      </pc:sldChg>
      <pc:sldChg chg="modSp mod">
        <pc:chgData name="Steven Bone" userId="8014c711-694b-444b-a141-d6b649696dd6" providerId="ADAL" clId="{2B3F6DCA-2933-4F27-BB2D-45BC16A460A3}" dt="2021-09-28T13:48:30.859" v="104" actId="20577"/>
        <pc:sldMkLst>
          <pc:docMk/>
          <pc:sldMk cId="1221557852" sldId="261"/>
        </pc:sldMkLst>
        <pc:spChg chg="mod">
          <ac:chgData name="Steven Bone" userId="8014c711-694b-444b-a141-d6b649696dd6" providerId="ADAL" clId="{2B3F6DCA-2933-4F27-BB2D-45BC16A460A3}" dt="2021-09-28T13:48:30.859" v="104" actId="20577"/>
          <ac:spMkLst>
            <pc:docMk/>
            <pc:sldMk cId="1221557852" sldId="261"/>
            <ac:spMk id="7" creationId="{4A903C28-8EF2-4FC2-B7DC-1DF3EC385A53}"/>
          </ac:spMkLst>
        </pc:spChg>
      </pc:sldChg>
      <pc:sldChg chg="modSp mod">
        <pc:chgData name="Steven Bone" userId="8014c711-694b-444b-a141-d6b649696dd6" providerId="ADAL" clId="{2B3F6DCA-2933-4F27-BB2D-45BC16A460A3}" dt="2021-09-28T13:48:43.333" v="138" actId="20577"/>
        <pc:sldMkLst>
          <pc:docMk/>
          <pc:sldMk cId="2584050317" sldId="262"/>
        </pc:sldMkLst>
        <pc:spChg chg="mod">
          <ac:chgData name="Steven Bone" userId="8014c711-694b-444b-a141-d6b649696dd6" providerId="ADAL" clId="{2B3F6DCA-2933-4F27-BB2D-45BC16A460A3}" dt="2021-09-28T13:48:43.333" v="138" actId="20577"/>
          <ac:spMkLst>
            <pc:docMk/>
            <pc:sldMk cId="2584050317" sldId="262"/>
            <ac:spMk id="7" creationId="{96E21C46-860F-4C33-AFBC-566BD8EE9284}"/>
          </ac:spMkLst>
        </pc:spChg>
      </pc:sldChg>
      <pc:sldChg chg="modSp mod">
        <pc:chgData name="Steven Bone" userId="8014c711-694b-444b-a141-d6b649696dd6" providerId="ADAL" clId="{2B3F6DCA-2933-4F27-BB2D-45BC16A460A3}" dt="2021-09-28T13:49:22.408" v="242" actId="20577"/>
        <pc:sldMkLst>
          <pc:docMk/>
          <pc:sldMk cId="760063690" sldId="263"/>
        </pc:sldMkLst>
        <pc:spChg chg="mod">
          <ac:chgData name="Steven Bone" userId="8014c711-694b-444b-a141-d6b649696dd6" providerId="ADAL" clId="{2B3F6DCA-2933-4F27-BB2D-45BC16A460A3}" dt="2021-09-28T13:49:22.408" v="242" actId="20577"/>
          <ac:spMkLst>
            <pc:docMk/>
            <pc:sldMk cId="760063690" sldId="263"/>
            <ac:spMk id="7" creationId="{8A16005B-F688-43D1-82F4-D1309F41FF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64570-7C60-402E-AB02-7BAF41D4EB46}" type="datetimeFigureOut">
              <a:rPr lang="en-GB" smtClean="0"/>
              <a:t>28/09/2021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E02535-9644-4EA6-A8E7-6CBA06918782}" type="slidenum">
              <a:rPr lang="en-GB" smtClean="0"/>
              <a:t>‹#›</a:t>
            </a:fld>
            <a:endParaRPr lang="en-GB"/>
          </a:p>
        </p:txBody>
      </p:sp>
    </p:spTree>
    <p:extLst>
      <p:ext uri="{BB962C8B-B14F-4D97-AF65-F5344CB8AC3E}">
        <p14:creationId xmlns:p14="http://schemas.microsoft.com/office/powerpoint/2010/main" val="26305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myworldofwork.co.uk/getting-job/interview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myworldofwork.co.uk/myinterviewtool/star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Mock interview</a:t>
            </a:r>
            <a:r>
              <a:rPr lang="en-GB" b="1" baseline="0" dirty="0"/>
              <a:t> activity</a:t>
            </a:r>
          </a:p>
          <a:p>
            <a:endParaRPr lang="en-GB" b="1" baseline="0" dirty="0"/>
          </a:p>
          <a:p>
            <a:r>
              <a:rPr lang="en-GB" b="0" baseline="0" dirty="0"/>
              <a:t>The purpose of this activity is to prepare for and participate in a mock interview.</a:t>
            </a:r>
          </a:p>
          <a:p>
            <a:endParaRPr lang="en-GB" b="0" baseline="0" dirty="0"/>
          </a:p>
          <a:p>
            <a:r>
              <a:rPr lang="en-GB" b="0" baseline="0" dirty="0"/>
              <a:t>Introduce the session:</a:t>
            </a:r>
          </a:p>
          <a:p>
            <a:endParaRPr lang="en-GB" b="0" baseline="0" dirty="0"/>
          </a:p>
          <a:p>
            <a:r>
              <a:rPr lang="en-GB" b="0" baseline="0" dirty="0"/>
              <a:t>In this activity you will prepare for and take part in a mock interview. Today we will learn about interview do’s and don'ts, take part in an interview role play and prepare answers to questions for the mock interview. In the next lesson we will take turns in groups </a:t>
            </a:r>
            <a:r>
              <a:rPr lang="en-GB" dirty="0"/>
              <a:t>at</a:t>
            </a:r>
            <a:r>
              <a:rPr lang="en-GB" b="0" baseline="0" dirty="0"/>
              <a:t> being the interviewee, the interviewer and evaluating interviews.</a:t>
            </a: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1</a:t>
            </a:fld>
            <a:endParaRPr lang="en-GB"/>
          </a:p>
        </p:txBody>
      </p:sp>
    </p:spTree>
    <p:extLst>
      <p:ext uri="{BB962C8B-B14F-4D97-AF65-F5344CB8AC3E}">
        <p14:creationId xmlns:p14="http://schemas.microsoft.com/office/powerpoint/2010/main" val="88405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 intention and success criteria </a:t>
            </a:r>
          </a:p>
          <a:p>
            <a:endParaRPr lang="en-GB" dirty="0"/>
          </a:p>
          <a:p>
            <a:r>
              <a:rPr lang="en-GB" sz="1200" dirty="0"/>
              <a:t>Go over the learning</a:t>
            </a:r>
            <a:r>
              <a:rPr lang="en-GB" sz="1200" baseline="0" dirty="0"/>
              <a:t> intention and success criteria with the class.</a:t>
            </a:r>
          </a:p>
          <a:p>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t>These can be adapted to suit the needs of your pupils and can be used as the basis for discussion</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2</a:t>
            </a:fld>
            <a:endParaRPr lang="en-GB"/>
          </a:p>
        </p:txBody>
      </p:sp>
    </p:spTree>
    <p:extLst>
      <p:ext uri="{BB962C8B-B14F-4D97-AF65-F5344CB8AC3E}">
        <p14:creationId xmlns:p14="http://schemas.microsoft.com/office/powerpoint/2010/main" val="2101016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Lesson 1: Mock interview preparation</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Introduction</a:t>
            </a:r>
          </a:p>
          <a:p>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Arial" panose="020B0604020202020204" pitchFamily="34" charset="0"/>
                <a:ea typeface="+mn-ea"/>
                <a:cs typeface="Arial" panose="020B0604020202020204" pitchFamily="34" charset="0"/>
              </a:rPr>
              <a:t>Use the information on the slide to introduce the benefits of completing a mock interview.</a:t>
            </a:r>
            <a:endParaRPr lang="en-GB" sz="1200" kern="1200" dirty="0">
              <a:solidFill>
                <a:schemeClr val="tx1"/>
              </a:solidFill>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3</a:t>
            </a:fld>
            <a:endParaRPr lang="en-GB"/>
          </a:p>
        </p:txBody>
      </p:sp>
    </p:spTree>
    <p:extLst>
      <p:ext uri="{BB962C8B-B14F-4D97-AF65-F5344CB8AC3E}">
        <p14:creationId xmlns:p14="http://schemas.microsoft.com/office/powerpoint/2010/main" val="3171891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Arial" panose="020B0604020202020204" pitchFamily="34" charset="0"/>
                <a:ea typeface="+mn-ea"/>
                <a:cs typeface="Arial" panose="020B0604020202020204" pitchFamily="34" charset="0"/>
              </a:rPr>
              <a:t>Interview role play</a:t>
            </a:r>
          </a:p>
          <a:p>
            <a:pPr lvl="0"/>
            <a:endParaRPr lang="en-US"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Ask pupils to pair up</a:t>
            </a: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Issue half the pairs with Mock interview: Script 1 and the other half with Mock interview: Script 2</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Pairs should decide who will be the interviewer and who will be the interviewee</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GB"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Ask each pair with Script 1 to group together with a pair who have Script 2</a:t>
            </a:r>
          </a:p>
          <a:p>
            <a:pPr lvl="0">
              <a:buFont typeface="Arial" pitchFamily="34" charset="0"/>
              <a:buChar char="•"/>
            </a:pPr>
            <a:r>
              <a:rPr lang="en-US"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Pair one should read their script aloud while pair two take notes on the answers given and overall interview performance</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GB"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Get feedback from the group on the questions asked and the answers given</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GB"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Repeat this exercise for pair two</a:t>
            </a:r>
          </a:p>
          <a:p>
            <a:pPr lvl="0">
              <a:buFont typeface="Arial" pitchFamily="34" charset="0"/>
              <a:buChar char="•"/>
            </a:pPr>
            <a:endParaRPr lang="en-US" sz="1200" kern="120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a:solidFill>
                  <a:schemeClr val="tx1"/>
                </a:solidFill>
                <a:latin typeface="Arial" panose="020B0604020202020204" pitchFamily="34" charset="0"/>
                <a:ea typeface="+mn-ea"/>
                <a:cs typeface="Arial" panose="020B0604020202020204" pitchFamily="34" charset="0"/>
              </a:rPr>
              <a:t>Facilitate a whole class discussion around the difference between the two scripts. Who do they think would be the better person for the job in each group? Why? What did this person do well? What impressions would these answers give the employer?</a:t>
            </a:r>
            <a:endParaRPr lang="en-GB" sz="1200" kern="1200" dirty="0">
              <a:solidFill>
                <a:schemeClr val="tx1"/>
              </a:solidFill>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4</a:t>
            </a:fld>
            <a:endParaRPr lang="en-GB"/>
          </a:p>
        </p:txBody>
      </p:sp>
    </p:spTree>
    <p:extLst>
      <p:ext uri="{BB962C8B-B14F-4D97-AF65-F5344CB8AC3E}">
        <p14:creationId xmlns:p14="http://schemas.microsoft.com/office/powerpoint/2010/main" val="289320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Arial" panose="020B0604020202020204" pitchFamily="34" charset="0"/>
                <a:ea typeface="+mn-ea"/>
                <a:cs typeface="Arial" panose="020B0604020202020204" pitchFamily="34" charset="0"/>
              </a:rPr>
              <a:t>Mock interview preparation</a:t>
            </a:r>
          </a:p>
          <a:p>
            <a:pPr lvl="0"/>
            <a:endParaRPr lang="en-US"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Select a job advert from the Mock interview job ads download (this could be one for the whole group or individuals can pick one each)</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Ask the group to imagine that they are going for an interview for this position</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Ask pupils to visit the</a:t>
            </a:r>
            <a:r>
              <a:rPr lang="en-US" sz="1200" kern="1200" baseline="0" dirty="0">
                <a:solidFill>
                  <a:schemeClr val="tx1"/>
                </a:solidFill>
                <a:latin typeface="Arial" panose="020B0604020202020204" pitchFamily="34" charset="0"/>
                <a:ea typeface="+mn-ea"/>
                <a:cs typeface="Arial" panose="020B0604020202020204" pitchFamily="34" charset="0"/>
              </a:rPr>
              <a:t> Interview top 10 </a:t>
            </a:r>
            <a:r>
              <a:rPr lang="en-US" sz="1200" kern="1200" dirty="0">
                <a:solidFill>
                  <a:schemeClr val="tx1"/>
                </a:solidFill>
                <a:latin typeface="Arial" panose="020B0604020202020204" pitchFamily="34" charset="0"/>
                <a:ea typeface="+mn-ea"/>
                <a:cs typeface="Arial" panose="020B0604020202020204" pitchFamily="34" charset="0"/>
              </a:rPr>
              <a:t>on the My World of Work website for interview do’s and don’ts or go through this as</a:t>
            </a:r>
            <a:r>
              <a:rPr lang="en-US" sz="1200" kern="1200" baseline="0" dirty="0">
                <a:solidFill>
                  <a:schemeClr val="tx1"/>
                </a:solidFill>
                <a:latin typeface="Arial" panose="020B0604020202020204" pitchFamily="34" charset="0"/>
                <a:ea typeface="+mn-ea"/>
                <a:cs typeface="Arial" panose="020B0604020202020204" pitchFamily="34" charset="0"/>
              </a:rPr>
              <a:t> a class </a:t>
            </a:r>
          </a:p>
          <a:p>
            <a:pPr lvl="0"/>
            <a:endParaRPr lang="en-US" dirty="0">
              <a:latin typeface="Arial" panose="020B0604020202020204" pitchFamily="34" charset="0"/>
              <a:cs typeface="Arial" panose="020B0604020202020204" pitchFamily="34" charset="0"/>
              <a:hlinkClick r:id="rId3"/>
            </a:endParaRPr>
          </a:p>
          <a:p>
            <a:pPr lvl="0"/>
            <a:r>
              <a:rPr lang="en-US" sz="1200" kern="1200" baseline="0" dirty="0">
                <a:solidFill>
                  <a:schemeClr val="tx1"/>
                </a:solidFill>
                <a:latin typeface="Arial" panose="020B0604020202020204" pitchFamily="34" charset="0"/>
                <a:ea typeface="+mn-ea"/>
                <a:cs typeface="Arial" panose="020B0604020202020204" pitchFamily="34" charset="0"/>
                <a:hlinkClick r:id="rId3"/>
              </a:rPr>
              <a:t>https://www.myworldofwork.co.uk/getting-job/interviews</a:t>
            </a:r>
            <a:endParaRPr lang="en-US" sz="1200" kern="1200" baseline="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endParaRPr lang="en-US" sz="1200" kern="1200" baseline="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Issue everyone with the potential interview questions (either as a full sheet or cut out as cards) and ask the class to prepare possible answers to these questions. This could be done as homework</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 You may want to choose specific questions for them to prepare in advance</a:t>
            </a:r>
            <a:endParaRPr lang="en-GB" sz="1200" kern="1200" dirty="0">
              <a:solidFill>
                <a:schemeClr val="tx1"/>
              </a:solidFill>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5</a:t>
            </a:fld>
            <a:endParaRPr lang="en-GB"/>
          </a:p>
        </p:txBody>
      </p:sp>
    </p:spTree>
    <p:extLst>
      <p:ext uri="{BB962C8B-B14F-4D97-AF65-F5344CB8AC3E}">
        <p14:creationId xmlns:p14="http://schemas.microsoft.com/office/powerpoint/2010/main" val="3985792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Lesson 2: The mock interview</a:t>
            </a:r>
          </a:p>
          <a:p>
            <a:pPr lvl="0"/>
            <a:endParaRPr lang="en-US" sz="1200" b="1" kern="1200" dirty="0">
              <a:solidFill>
                <a:schemeClr val="tx1"/>
              </a:solidFill>
              <a:latin typeface="+mn-lt"/>
              <a:ea typeface="+mn-ea"/>
              <a:cs typeface="+mn-cs"/>
            </a:endParaRPr>
          </a:p>
          <a:p>
            <a:pPr lvl="0"/>
            <a:r>
              <a:rPr lang="en-US" sz="1200" b="1" kern="1200" dirty="0">
                <a:solidFill>
                  <a:schemeClr val="tx1"/>
                </a:solidFill>
                <a:latin typeface="+mn-lt"/>
                <a:ea typeface="+mn-ea"/>
                <a:cs typeface="+mn-cs"/>
              </a:rPr>
              <a:t>Conduct the mock interview</a:t>
            </a:r>
          </a:p>
          <a:p>
            <a:pPr lvl="0"/>
            <a:endParaRPr lang="en-US"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Ask pupils to return to the pairs/groups they were in last lesson</a:t>
            </a:r>
            <a:endParaRPr lang="en-GB"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As before, each pair should take on the role of the interviewer and interviewee</a:t>
            </a:r>
            <a:endParaRPr lang="en-GB"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The interviewer should select a number of questions at random from the question sheet or card pack</a:t>
            </a:r>
          </a:p>
          <a:p>
            <a:pPr lvl="0">
              <a:buFont typeface="Arial" pitchFamily="34" charset="0"/>
              <a:buChar char="•"/>
            </a:pPr>
            <a:r>
              <a:rPr lang="en-US" dirty="0"/>
              <a:t>  </a:t>
            </a:r>
            <a:r>
              <a:rPr lang="en-US" sz="1200" kern="1200" dirty="0">
                <a:solidFill>
                  <a:schemeClr val="tx1"/>
                </a:solidFill>
                <a:latin typeface="+mn-lt"/>
                <a:ea typeface="+mn-ea"/>
                <a:cs typeface="+mn-cs"/>
              </a:rPr>
              <a:t>The interviewee should answer these questions, some of which they will have prepared for, others that will provide an element of surprise as in a real interview</a:t>
            </a:r>
            <a:endParaRPr lang="en-GB"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Whilst pair one are completing the mock interview, pair two should each complete an evaluation worksheet on the interviewee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 At the end of the interview the interviewee should complete a self-evaluation form</a:t>
            </a:r>
            <a:endParaRPr lang="en-GB"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Repeat this exercise for all members of the group</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To highlight different interview scenarios pupils could try this several times in different formats e.g. sitting back to back to replicate a telephone interview, in groups with one person as the interviewee and the rest as interviewers to simulate a panel interview and facing each other in pairs to replicate a one-to-one interview.</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This could also be tried using Skype, Face Time or Messenger if feasible, as these are an interview method used increasingly by employers.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If ICT facilities allow, filming the interviews would be beneficial. Individuals can then watch the videos back to support the self-evaluation and increase self-awareness.</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6</a:t>
            </a:fld>
            <a:endParaRPr lang="en-GB"/>
          </a:p>
        </p:txBody>
      </p:sp>
    </p:spTree>
    <p:extLst>
      <p:ext uri="{BB962C8B-B14F-4D97-AF65-F5344CB8AC3E}">
        <p14:creationId xmlns:p14="http://schemas.microsoft.com/office/powerpoint/2010/main" val="282393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Self evaluation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Each pupil should read their evaluation sheets and discuss in their groups what they could do better next time and what worked well. </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Reinforce interview dos and don’ts.</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7</a:t>
            </a:fld>
            <a:endParaRPr lang="en-GB"/>
          </a:p>
        </p:txBody>
      </p:sp>
    </p:spTree>
    <p:extLst>
      <p:ext uri="{BB962C8B-B14F-4D97-AF65-F5344CB8AC3E}">
        <p14:creationId xmlns:p14="http://schemas.microsoft.com/office/powerpoint/2010/main" val="358355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Next steps</a:t>
            </a:r>
          </a:p>
          <a:p>
            <a:endParaRPr lang="en-GB" b="1" dirty="0">
              <a:latin typeface="Arial" panose="020B0604020202020204" pitchFamily="34" charset="0"/>
              <a:cs typeface="Arial" panose="020B0604020202020204" pitchFamily="34" charset="0"/>
            </a:endParaRPr>
          </a:p>
          <a:p>
            <a:pPr lvl="0"/>
            <a:r>
              <a:rPr lang="en-US" sz="1200" kern="1200" dirty="0">
                <a:solidFill>
                  <a:schemeClr val="tx1"/>
                </a:solidFill>
                <a:latin typeface="Arial" panose="020B0604020202020204" pitchFamily="34" charset="0"/>
                <a:ea typeface="+mn-ea"/>
                <a:cs typeface="Arial" panose="020B0604020202020204" pitchFamily="34" charset="0"/>
              </a:rPr>
              <a:t>Pupils can complete the My</a:t>
            </a:r>
            <a:r>
              <a:rPr lang="en-US" sz="1200" kern="1200" baseline="0" dirty="0">
                <a:solidFill>
                  <a:schemeClr val="tx1"/>
                </a:solidFill>
                <a:latin typeface="Arial" panose="020B0604020202020204" pitchFamily="34" charset="0"/>
                <a:ea typeface="+mn-ea"/>
                <a:cs typeface="Arial" panose="020B0604020202020204" pitchFamily="34" charset="0"/>
              </a:rPr>
              <a:t> interview tool </a:t>
            </a:r>
            <a:r>
              <a:rPr lang="en-US" sz="1200" kern="1200" dirty="0">
                <a:solidFill>
                  <a:schemeClr val="tx1"/>
                </a:solidFill>
                <a:latin typeface="Arial" panose="020B0604020202020204" pitchFamily="34" charset="0"/>
                <a:ea typeface="+mn-ea"/>
                <a:cs typeface="Arial" panose="020B0604020202020204" pitchFamily="34" charset="0"/>
              </a:rPr>
              <a:t>on My World of Work, a video based mock</a:t>
            </a:r>
            <a:r>
              <a:rPr lang="en-US" sz="1200" kern="1200" baseline="0" dirty="0">
                <a:solidFill>
                  <a:schemeClr val="tx1"/>
                </a:solidFill>
                <a:latin typeface="Arial" panose="020B0604020202020204" pitchFamily="34" charset="0"/>
                <a:ea typeface="+mn-ea"/>
                <a:cs typeface="Arial" panose="020B0604020202020204" pitchFamily="34" charset="0"/>
              </a:rPr>
              <a:t> interview, to give them more practice.</a:t>
            </a:r>
          </a:p>
          <a:p>
            <a:pPr lvl="0"/>
            <a:endParaRPr lang="en-US" sz="1200" kern="1200" baseline="0" dirty="0">
              <a:solidFill>
                <a:schemeClr val="tx1"/>
              </a:solidFill>
              <a:latin typeface="Arial" panose="020B0604020202020204" pitchFamily="34" charset="0"/>
              <a:ea typeface="+mn-ea"/>
              <a:cs typeface="Arial" panose="020B0604020202020204" pitchFamily="34" charset="0"/>
            </a:endParaRPr>
          </a:p>
          <a:p>
            <a:pPr lvl="0"/>
            <a:r>
              <a:rPr lang="en-US" dirty="0">
                <a:latin typeface="Arial" panose="020B0604020202020204" pitchFamily="34" charset="0"/>
                <a:cs typeface="Arial" panose="020B0604020202020204" pitchFamily="34" charset="0"/>
                <a:hlinkClick r:id="rId3"/>
              </a:rPr>
              <a:t>https://www.myworldofwork.co.uk/myinterviewtool/start</a:t>
            </a:r>
            <a:endParaRPr lang="en-US" dirty="0">
              <a:latin typeface="Arial" panose="020B0604020202020204" pitchFamily="34" charset="0"/>
              <a:cs typeface="Arial" panose="020B0604020202020204" pitchFamily="34" charset="0"/>
            </a:endParaRPr>
          </a:p>
          <a:p>
            <a:pPr lvl="0"/>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None/>
            </a:pPr>
            <a:r>
              <a:rPr lang="en-US" sz="1200" kern="1200" dirty="0">
                <a:solidFill>
                  <a:schemeClr val="tx1"/>
                </a:solidFill>
                <a:latin typeface="Arial" panose="020B0604020202020204" pitchFamily="34" charset="0"/>
                <a:ea typeface="+mn-ea"/>
                <a:cs typeface="Arial" panose="020B0604020202020204" pitchFamily="34" charset="0"/>
              </a:rPr>
              <a:t>Invite local employers</a:t>
            </a:r>
            <a:r>
              <a:rPr lang="en-US" sz="1200" kern="1200" baseline="0" dirty="0">
                <a:solidFill>
                  <a:schemeClr val="tx1"/>
                </a:solidFill>
                <a:latin typeface="Arial" panose="020B0604020202020204" pitchFamily="34" charset="0"/>
                <a:ea typeface="+mn-ea"/>
                <a:cs typeface="Arial" panose="020B0604020202020204" pitchFamily="34" charset="0"/>
              </a:rPr>
              <a:t> </a:t>
            </a:r>
            <a:r>
              <a:rPr lang="en-US" sz="1200" kern="1200" dirty="0">
                <a:solidFill>
                  <a:schemeClr val="tx1"/>
                </a:solidFill>
                <a:latin typeface="Arial" panose="020B0604020202020204" pitchFamily="34" charset="0"/>
                <a:ea typeface="+mn-ea"/>
                <a:cs typeface="Arial" panose="020B0604020202020204" pitchFamily="34" charset="0"/>
              </a:rPr>
              <a:t>to conduct mock interviews.</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None/>
            </a:pPr>
            <a:endParaRPr lang="en-US"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None/>
            </a:pPr>
            <a:r>
              <a:rPr lang="en-US" sz="1200" kern="1200" dirty="0">
                <a:solidFill>
                  <a:schemeClr val="tx1"/>
                </a:solidFill>
                <a:latin typeface="Arial" panose="020B0604020202020204" pitchFamily="34" charset="0"/>
                <a:ea typeface="+mn-ea"/>
                <a:cs typeface="Arial" panose="020B0604020202020204" pitchFamily="34" charset="0"/>
              </a:rPr>
              <a:t>Facilitate</a:t>
            </a:r>
            <a:r>
              <a:rPr lang="en-US" sz="1200" kern="1200" baseline="0" dirty="0">
                <a:solidFill>
                  <a:schemeClr val="tx1"/>
                </a:solidFill>
                <a:latin typeface="Arial" panose="020B0604020202020204" pitchFamily="34" charset="0"/>
                <a:ea typeface="+mn-ea"/>
                <a:cs typeface="Arial" panose="020B0604020202020204" pitchFamily="34" charset="0"/>
              </a:rPr>
              <a:t> a d</a:t>
            </a:r>
            <a:r>
              <a:rPr lang="en-US" sz="1200" kern="1200" dirty="0">
                <a:solidFill>
                  <a:schemeClr val="tx1"/>
                </a:solidFill>
                <a:latin typeface="Arial" panose="020B0604020202020204" pitchFamily="34" charset="0"/>
                <a:ea typeface="+mn-ea"/>
                <a:cs typeface="Arial" panose="020B0604020202020204" pitchFamily="34" charset="0"/>
              </a:rPr>
              <a:t>iscussion about nonverbal communication.</a:t>
            </a:r>
            <a:endParaRPr lang="en-GB"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None/>
            </a:pPr>
            <a:endParaRPr lang="en-US" sz="1200" kern="1200" dirty="0">
              <a:solidFill>
                <a:schemeClr val="tx1"/>
              </a:solidFill>
              <a:latin typeface="Arial" panose="020B0604020202020204" pitchFamily="34" charset="0"/>
              <a:ea typeface="+mn-ea"/>
              <a:cs typeface="Arial" panose="020B0604020202020204" pitchFamily="34" charset="0"/>
            </a:endParaRPr>
          </a:p>
          <a:p>
            <a:pPr lvl="0">
              <a:buFont typeface="Arial" pitchFamily="34" charset="0"/>
              <a:buNone/>
            </a:pPr>
            <a:r>
              <a:rPr lang="en-US" sz="1200" kern="1200" dirty="0">
                <a:solidFill>
                  <a:schemeClr val="tx1"/>
                </a:solidFill>
                <a:latin typeface="Arial" panose="020B0604020202020204" pitchFamily="34" charset="0"/>
                <a:ea typeface="+mn-ea"/>
                <a:cs typeface="Arial" panose="020B0604020202020204" pitchFamily="34" charset="0"/>
              </a:rPr>
              <a:t>Facilitate</a:t>
            </a:r>
            <a:r>
              <a:rPr lang="en-US" sz="1200" kern="1200" baseline="0" dirty="0">
                <a:solidFill>
                  <a:schemeClr val="tx1"/>
                </a:solidFill>
                <a:latin typeface="Arial" panose="020B0604020202020204" pitchFamily="34" charset="0"/>
                <a:ea typeface="+mn-ea"/>
                <a:cs typeface="Arial" panose="020B0604020202020204" pitchFamily="34" charset="0"/>
              </a:rPr>
              <a:t> a discussion </a:t>
            </a:r>
            <a:r>
              <a:rPr lang="en-US" sz="1200" kern="1200" dirty="0">
                <a:solidFill>
                  <a:schemeClr val="tx1"/>
                </a:solidFill>
                <a:latin typeface="Arial" panose="020B0604020202020204" pitchFamily="34" charset="0"/>
                <a:ea typeface="+mn-ea"/>
                <a:cs typeface="Arial" panose="020B0604020202020204" pitchFamily="34" charset="0"/>
              </a:rPr>
              <a:t>about what to wear to an interview. </a:t>
            </a:r>
            <a:endParaRPr lang="en-GB" sz="1200" kern="1200" dirty="0">
              <a:solidFill>
                <a:schemeClr val="tx1"/>
              </a:solidFill>
              <a:latin typeface="Arial" panose="020B0604020202020204" pitchFamily="34" charset="0"/>
              <a:ea typeface="+mn-ea"/>
              <a:cs typeface="Arial" panose="020B0604020202020204" pitchFamily="34" charset="0"/>
            </a:endParaRPr>
          </a:p>
          <a:p>
            <a:endParaRPr lang="en-GB" b="1" dirty="0"/>
          </a:p>
          <a:p>
            <a:endParaRPr lang="en-GB" dirty="0"/>
          </a:p>
        </p:txBody>
      </p:sp>
      <p:sp>
        <p:nvSpPr>
          <p:cNvPr id="4" name="Slide Number Placeholder 3"/>
          <p:cNvSpPr>
            <a:spLocks noGrp="1"/>
          </p:cNvSpPr>
          <p:nvPr>
            <p:ph type="sldNum" sz="quarter" idx="5"/>
          </p:nvPr>
        </p:nvSpPr>
        <p:spPr/>
        <p:txBody>
          <a:bodyPr/>
          <a:lstStyle/>
          <a:p>
            <a:fld id="{46E02535-9644-4EA6-A8E7-6CBA06918782}" type="slidenum">
              <a:rPr lang="en-GB" smtClean="0"/>
              <a:t>8</a:t>
            </a:fld>
            <a:endParaRPr lang="en-GB"/>
          </a:p>
        </p:txBody>
      </p:sp>
    </p:spTree>
    <p:extLst>
      <p:ext uri="{BB962C8B-B14F-4D97-AF65-F5344CB8AC3E}">
        <p14:creationId xmlns:p14="http://schemas.microsoft.com/office/powerpoint/2010/main" val="658998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0635-0A4B-814D-90A1-3BBBF54F5F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6163F32-4AD9-AD4D-8DB2-5683B2B98B44}"/>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E6CA6D2B-E79E-1E46-90E3-0B5EF6A99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BCFC7-2D05-FE47-B42E-F283949EDB19}"/>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0EAF-CADC-E143-811F-2B35C9FD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6CF2B5-929E-3847-B0D7-74DFBF9F20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354556-B495-E24C-8A29-3B5DAB0080EF}"/>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76A7BCB2-E453-4646-9897-5A859702E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65041-74B6-B546-9962-54AA37EFB78E}"/>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96101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71B0E8-14A9-4847-8596-ACDBC4FAB5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CC34D6-E3F3-9345-A675-E83750BF4C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58F6DF-53DC-9841-92B4-8F2487C50383}"/>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0B5AAB14-97AD-5840-B887-5C4673D33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39BD3-4C4B-2948-97FC-ABFC9E11D84D}"/>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1928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6FB-901B-AA43-A70B-707883C7A0A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B9A071-2CDB-FF4A-AF44-584179AE0D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8AF6F6-A051-7141-9580-A56438CDF664}"/>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830B70E5-4EBD-A44B-A2F4-83A66CE71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CD637-02AD-9346-BD6B-222594E06A2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60473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0D22-AA14-B147-B1DB-478734B732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9EB7B9-DAAB-3F4E-9A5B-385B11229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D226FE-0D36-BA4E-8917-FC40116AE6E1}"/>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A50C5203-3C38-F04F-91FA-AF3E213C7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3D007-E3FB-D941-8863-738C1DC4A0CF}"/>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3658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5A5-E28E-8142-954C-83D2EF89F4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2A6455-DBBF-D34F-A66A-246EFBF23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D912D1C-B72B-C646-A9CA-C43B36CFB51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2174C20-110F-9F4E-A895-CC73E3B63CEB}"/>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144A1EC6-77EF-2F4E-B07A-00C8A7ECB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03743-546D-E64F-B259-FBF38C36974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303860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AD33-79D1-3847-97D0-5CC6EFE5F7F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51D51F-9CCC-6641-9DFC-39DB7DE9AB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BE30A1-6B24-BC45-87B6-13FDFA79F8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946FDD7-F1D8-EB4A-A6C4-114D10A6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C3BBC-0283-A848-AF4F-C29CEBC968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F3E9112-9B84-9245-8EC2-CB4C2595C238}"/>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8" name="Footer Placeholder 7">
            <a:extLst>
              <a:ext uri="{FF2B5EF4-FFF2-40B4-BE49-F238E27FC236}">
                <a16:creationId xmlns:a16="http://schemas.microsoft.com/office/drawing/2014/main" id="{928D2E5E-B2D1-4B42-91E2-EDA5686DE9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0F69E-9E7E-0949-B9D6-BD6CC7B7CE9B}"/>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728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8925-4655-D748-9013-FF712CFCB0E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326806-FFFC-094D-B3F4-9D3416838911}"/>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4" name="Footer Placeholder 3">
            <a:extLst>
              <a:ext uri="{FF2B5EF4-FFF2-40B4-BE49-F238E27FC236}">
                <a16:creationId xmlns:a16="http://schemas.microsoft.com/office/drawing/2014/main" id="{E01DCF7F-F758-E14A-A9D3-A0F254B29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5299A0-E183-CF43-A3F4-45998688244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0236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4B3F9-DEBC-854B-A9C2-1F21CD92AF59}"/>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3" name="Footer Placeholder 2">
            <a:extLst>
              <a:ext uri="{FF2B5EF4-FFF2-40B4-BE49-F238E27FC236}">
                <a16:creationId xmlns:a16="http://schemas.microsoft.com/office/drawing/2014/main" id="{D55E9CCF-C101-954B-A35A-86C61F0902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02A21-B8DF-8940-8341-1833EE10288A}"/>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0880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3E8-5268-8041-91FC-9A03939997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3E782AB-36F4-2744-BC43-D767C0726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CB095A-CF64-3340-AA6F-4534F7664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59E093-A91E-0F40-8976-E0F16D1BDDF9}"/>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C64D97EF-4C51-BE4E-BAD2-4A48625CC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DFD01-E6A3-6444-B0CC-3F9D79EC22A0}"/>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8706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E732-61ED-E246-AE6A-EBCFCF0D41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6CEC87-CB51-EB4B-8C45-F2FF65471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E05143-FAD5-D940-82D9-E7567B978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B82FD0-C93D-4346-B9D3-78CE36F7BF0B}"/>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20E5260F-E9FA-434E-BAE0-4622254C35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AD6E2-87FE-E646-91CB-38887786C06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9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3FBD8E-AD29-7B42-9FA8-B14500F25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hyperlink" Target="https://www.myworldofwork.co.uk/" TargetMode="External"/><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46588E-A077-4C22-9DC8-AB3C1CE0BAE7}"/>
              </a:ext>
              <a:ext uri="{C183D7F6-B498-43B3-948B-1728B52AA6E4}">
                <adec:decorative xmlns:adec="http://schemas.microsoft.com/office/drawing/2017/decorative" val="1"/>
              </a:ext>
            </a:extLst>
          </p:cNvPr>
          <p:cNvSpPr/>
          <p:nvPr/>
        </p:nvSpPr>
        <p:spPr>
          <a:xfrm>
            <a:off x="0" y="0"/>
            <a:ext cx="12192000" cy="5239512"/>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13" name="Picture 12" descr="SDS logo&#10;">
            <a:extLst>
              <a:ext uri="{FF2B5EF4-FFF2-40B4-BE49-F238E27FC236}">
                <a16:creationId xmlns:a16="http://schemas.microsoft.com/office/drawing/2014/main" id="{4EE7EE48-F2E8-4378-93C5-BA1B20CF7E31}"/>
              </a:ext>
            </a:extLst>
          </p:cNvPr>
          <p:cNvPicPr>
            <a:picLocks noChangeAspect="1"/>
          </p:cNvPicPr>
          <p:nvPr/>
        </p:nvPicPr>
        <p:blipFill>
          <a:blip r:embed="rId4"/>
          <a:stretch>
            <a:fillRect/>
          </a:stretch>
        </p:blipFill>
        <p:spPr>
          <a:xfrm>
            <a:off x="0" y="658260"/>
            <a:ext cx="1981200" cy="1041400"/>
          </a:xfrm>
          <a:prstGeom prst="rect">
            <a:avLst/>
          </a:prstGeom>
        </p:spPr>
      </p:pic>
      <p:sp>
        <p:nvSpPr>
          <p:cNvPr id="7" name="Title 6">
            <a:extLst>
              <a:ext uri="{FF2B5EF4-FFF2-40B4-BE49-F238E27FC236}">
                <a16:creationId xmlns:a16="http://schemas.microsoft.com/office/drawing/2014/main" id="{364C5B7F-553C-EC49-B3A3-8E3A33DD8A18}"/>
              </a:ext>
            </a:extLst>
          </p:cNvPr>
          <p:cNvSpPr txBox="1">
            <a:spLocks noGrp="1"/>
          </p:cNvSpPr>
          <p:nvPr>
            <p:ph type="title" idx="4294967295"/>
          </p:nvPr>
        </p:nvSpPr>
        <p:spPr>
          <a:xfrm>
            <a:off x="2468720" y="745492"/>
            <a:ext cx="939721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The world of work</a:t>
            </a:r>
          </a:p>
        </p:txBody>
      </p:sp>
      <p:sp>
        <p:nvSpPr>
          <p:cNvPr id="2" name="TextBox 1">
            <a:extLst>
              <a:ext uri="{FF2B5EF4-FFF2-40B4-BE49-F238E27FC236}">
                <a16:creationId xmlns:a16="http://schemas.microsoft.com/office/drawing/2014/main" id="{8359487B-4548-4A2F-9FF3-590E8F12CA13}"/>
              </a:ext>
            </a:extLst>
          </p:cNvPr>
          <p:cNvSpPr txBox="1"/>
          <p:nvPr/>
        </p:nvSpPr>
        <p:spPr>
          <a:xfrm>
            <a:off x="2532888" y="2607781"/>
            <a:ext cx="5436066" cy="584775"/>
          </a:xfrm>
          <a:prstGeom prst="rect">
            <a:avLst/>
          </a:prstGeom>
          <a:noFill/>
        </p:spPr>
        <p:txBody>
          <a:bodyPr wrap="square" rtlCol="0">
            <a:spAutoFit/>
          </a:bodyPr>
          <a:lstStyle/>
          <a:p>
            <a:r>
              <a:rPr lang="en-GB" sz="3200" b="1" dirty="0">
                <a:solidFill>
                  <a:srgbClr val="005F72"/>
                </a:solidFill>
              </a:rPr>
              <a:t>Mock interviews</a:t>
            </a:r>
          </a:p>
        </p:txBody>
      </p:sp>
      <p:sp>
        <p:nvSpPr>
          <p:cNvPr id="11" name="TextBox 10">
            <a:extLst>
              <a:ext uri="{FF2B5EF4-FFF2-40B4-BE49-F238E27FC236}">
                <a16:creationId xmlns:a16="http://schemas.microsoft.com/office/drawing/2014/main" id="{A444444F-A0FD-CD43-901F-5C6A9EFD7D1B}"/>
              </a:ext>
            </a:extLst>
          </p:cNvPr>
          <p:cNvSpPr txBox="1"/>
          <p:nvPr/>
        </p:nvSpPr>
        <p:spPr>
          <a:xfrm>
            <a:off x="9461681" y="5897812"/>
            <a:ext cx="2288887" cy="369332"/>
          </a:xfrm>
          <a:prstGeom prst="rect">
            <a:avLst/>
          </a:prstGeom>
          <a:noFill/>
        </p:spPr>
        <p:txBody>
          <a:bodyPr wrap="square" rtlCol="0">
            <a:spAutoFit/>
          </a:bodyPr>
          <a:lstStyle/>
          <a:p>
            <a:r>
              <a:rPr lang="en-US">
                <a:solidFill>
                  <a:schemeClr val="tx1">
                    <a:lumMod val="95000"/>
                    <a:lumOff val="5000"/>
                  </a:schemeClr>
                </a:solidFill>
                <a:latin typeface="Arial" panose="020B0604020202020204" pitchFamily="34" charset="0"/>
                <a:cs typeface="Arial" panose="020B0604020202020204" pitchFamily="34" charset="0"/>
              </a:rPr>
              <a:t>Senior </a:t>
            </a:r>
            <a:r>
              <a:rPr lang="en-US" dirty="0">
                <a:solidFill>
                  <a:schemeClr val="tx1">
                    <a:lumMod val="95000"/>
                    <a:lumOff val="5000"/>
                  </a:schemeClr>
                </a:solidFill>
                <a:latin typeface="Arial" panose="020B0604020202020204" pitchFamily="34" charset="0"/>
                <a:cs typeface="Arial" panose="020B0604020202020204" pitchFamily="34" charset="0"/>
              </a:rPr>
              <a:t>Phase</a:t>
            </a:r>
          </a:p>
        </p:txBody>
      </p:sp>
      <p:sp>
        <p:nvSpPr>
          <p:cNvPr id="12" name="Rectangle 11">
            <a:extLst>
              <a:ext uri="{FF2B5EF4-FFF2-40B4-BE49-F238E27FC236}">
                <a16:creationId xmlns:a16="http://schemas.microsoft.com/office/drawing/2014/main" id="{51B3B6EC-B1CF-7443-B50B-16ADB75A8B94}"/>
              </a:ext>
              <a:ext uri="{C183D7F6-B498-43B3-948B-1728B52AA6E4}">
                <adec:decorative xmlns:adec="http://schemas.microsoft.com/office/drawing/2017/decorative" val="1"/>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Logo&#10;">
            <a:extLst>
              <a:ext uri="{FF2B5EF4-FFF2-40B4-BE49-F238E27FC236}">
                <a16:creationId xmlns:a16="http://schemas.microsoft.com/office/drawing/2014/main" id="{FE2DB29E-2A31-E247-9653-F690032DAB87}"/>
              </a:ext>
            </a:extLst>
          </p:cNvPr>
          <p:cNvPicPr>
            <a:picLocks noChangeAspect="1"/>
          </p:cNvPicPr>
          <p:nvPr/>
        </p:nvPicPr>
        <p:blipFill>
          <a:blip r:embed="rId5"/>
          <a:stretch>
            <a:fillRect/>
          </a:stretch>
        </p:blipFill>
        <p:spPr>
          <a:xfrm>
            <a:off x="316992" y="5590507"/>
            <a:ext cx="2215896" cy="857634"/>
          </a:xfrm>
          <a:prstGeom prst="rect">
            <a:avLst/>
          </a:prstGeom>
        </p:spPr>
      </p:pic>
    </p:spTree>
    <p:custDataLst>
      <p:tags r:id="rId1"/>
    </p:custDataLst>
    <p:extLst>
      <p:ext uri="{BB962C8B-B14F-4D97-AF65-F5344CB8AC3E}">
        <p14:creationId xmlns:p14="http://schemas.microsoft.com/office/powerpoint/2010/main" val="59525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B4EB98-8A0F-4ABB-ACDB-103C69E14AAF}"/>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02A16EE-F049-B64E-933D-B73FFC1D031F}"/>
              </a:ext>
            </a:extLst>
          </p:cNvPr>
          <p:cNvSpPr txBox="1"/>
          <p:nvPr/>
        </p:nvSpPr>
        <p:spPr>
          <a:xfrm>
            <a:off x="831033" y="256028"/>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The world of work</a:t>
            </a:r>
          </a:p>
        </p:txBody>
      </p:sp>
      <p:sp>
        <p:nvSpPr>
          <p:cNvPr id="13" name="Rectangle 8">
            <a:extLst>
              <a:ext uri="{FF2B5EF4-FFF2-40B4-BE49-F238E27FC236}">
                <a16:creationId xmlns:a16="http://schemas.microsoft.com/office/drawing/2014/main" id="{0E1588FD-9211-8342-84A0-E62119938D2C}"/>
              </a:ext>
              <a:ext uri="{C183D7F6-B498-43B3-948B-1728B52AA6E4}">
                <adec:decorative xmlns:adec="http://schemas.microsoft.com/office/drawing/2017/decorative" val="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itle 2">
            <a:extLst>
              <a:ext uri="{FF2B5EF4-FFF2-40B4-BE49-F238E27FC236}">
                <a16:creationId xmlns:a16="http://schemas.microsoft.com/office/drawing/2014/main" id="{E65FCFF8-20C1-451F-B68F-6012897E0C4B}"/>
              </a:ext>
            </a:extLst>
          </p:cNvPr>
          <p:cNvSpPr txBox="1">
            <a:spLocks noGrp="1"/>
          </p:cNvSpPr>
          <p:nvPr>
            <p:ph type="title" idx="4294967295"/>
          </p:nvPr>
        </p:nvSpPr>
        <p:spPr>
          <a:xfrm>
            <a:off x="831033" y="1617889"/>
            <a:ext cx="9300411"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Learning intention</a:t>
            </a:r>
          </a:p>
        </p:txBody>
      </p:sp>
      <p:sp>
        <p:nvSpPr>
          <p:cNvPr id="7" name="TextBox 6">
            <a:extLst>
              <a:ext uri="{FF2B5EF4-FFF2-40B4-BE49-F238E27FC236}">
                <a16:creationId xmlns:a16="http://schemas.microsoft.com/office/drawing/2014/main" id="{F8C4AFDC-CF31-4430-BA54-751FA7393066}"/>
              </a:ext>
            </a:extLst>
          </p:cNvPr>
          <p:cNvSpPr txBox="1"/>
          <p:nvPr/>
        </p:nvSpPr>
        <p:spPr>
          <a:xfrm>
            <a:off x="831033" y="2141109"/>
            <a:ext cx="9300411" cy="3785652"/>
          </a:xfrm>
          <a:prstGeom prst="rect">
            <a:avLst/>
          </a:prstGeom>
          <a:noFill/>
        </p:spPr>
        <p:txBody>
          <a:bodyPr wrap="square" rtlCol="0">
            <a:spAutoFit/>
          </a:bodyPr>
          <a:lstStyle/>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 will learn how to prepare for and take part in a mock interview</a:t>
            </a:r>
          </a:p>
          <a:p>
            <a:endParaRPr lang="en-US" sz="2400" dirty="0">
              <a:latin typeface="Arial" panose="020B0604020202020204" pitchFamily="34" charset="0"/>
              <a:cs typeface="Arial" panose="020B0604020202020204" pitchFamily="34" charset="0"/>
            </a:endParaRPr>
          </a:p>
          <a:p>
            <a:r>
              <a:rPr lang="en-US" sz="2800" b="1" dirty="0">
                <a:solidFill>
                  <a:srgbClr val="005F72"/>
                </a:solidFill>
                <a:latin typeface="Arial" panose="020B0604020202020204" pitchFamily="34" charset="0"/>
                <a:cs typeface="Arial" panose="020B0604020202020204" pitchFamily="34" charset="0"/>
              </a:rPr>
              <a:t>Success criteria</a:t>
            </a:r>
          </a:p>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 can prepare for an interview</a:t>
            </a:r>
          </a:p>
          <a:p>
            <a:pPr marL="342900" indent="-3429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 can be an interviewee</a:t>
            </a:r>
          </a:p>
          <a:p>
            <a:pPr marL="342900" indent="-3429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 can be an interviewer</a:t>
            </a:r>
          </a:p>
          <a:p>
            <a:endParaRPr lang="en-US" sz="1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 can self- evaluate</a:t>
            </a: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D01E4E-AD9F-4C70-8472-A036AEEC97A4}"/>
              </a:ext>
            </a:extLst>
          </p:cNvPr>
          <p:cNvSpPr txBox="1">
            <a:spLocks noGrp="1"/>
          </p:cNvSpPr>
          <p:nvPr>
            <p:ph type="title" idx="4294967295"/>
          </p:nvPr>
        </p:nvSpPr>
        <p:spPr>
          <a:xfrm>
            <a:off x="831033" y="1674673"/>
            <a:ext cx="1022684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Interviews</a:t>
            </a: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2AF655F8-8071-4A9B-93DB-61459BB10F19}"/>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A903C28-8EF2-4FC2-B7DC-1DF3EC385A53}"/>
              </a:ext>
            </a:extLst>
          </p:cNvPr>
          <p:cNvSpPr txBox="1"/>
          <p:nvPr/>
        </p:nvSpPr>
        <p:spPr>
          <a:xfrm>
            <a:off x="831033" y="256028"/>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The world of work</a:t>
            </a:r>
          </a:p>
        </p:txBody>
      </p:sp>
      <p:sp>
        <p:nvSpPr>
          <p:cNvPr id="8" name="TextBox 7">
            <a:extLst>
              <a:ext uri="{FF2B5EF4-FFF2-40B4-BE49-F238E27FC236}">
                <a16:creationId xmlns:a16="http://schemas.microsoft.com/office/drawing/2014/main" id="{8F585286-D07F-4321-B721-F64FA7AAAF05}"/>
              </a:ext>
            </a:extLst>
          </p:cNvPr>
          <p:cNvSpPr txBox="1"/>
          <p:nvPr/>
        </p:nvSpPr>
        <p:spPr>
          <a:xfrm>
            <a:off x="831033" y="2208041"/>
            <a:ext cx="10226843" cy="3016210"/>
          </a:xfrm>
          <a:prstGeom prst="rect">
            <a:avLst/>
          </a:prstGeom>
          <a:noFill/>
        </p:spPr>
        <p:txBody>
          <a:bodyPr wrap="square" rtlCol="0">
            <a:spAutoFit/>
          </a:bodyPr>
          <a:lstStyle/>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Interviews can make even the most confident person nervous</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secret is to be as prepared as possible, practice makes perfect!</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mock interview is your chance to try out a job interview without the nerves</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helps you to figure out the best ways to answer typical questions</a:t>
            </a:r>
          </a:p>
        </p:txBody>
      </p:sp>
    </p:spTree>
    <p:custDataLst>
      <p:tags r:id="rId1"/>
    </p:custDataLst>
    <p:extLst>
      <p:ext uri="{BB962C8B-B14F-4D97-AF65-F5344CB8AC3E}">
        <p14:creationId xmlns:p14="http://schemas.microsoft.com/office/powerpoint/2010/main" val="122155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794FD7-4C28-4611-AC91-B42803F89F79}"/>
              </a:ext>
            </a:extLst>
          </p:cNvPr>
          <p:cNvSpPr txBox="1"/>
          <p:nvPr/>
        </p:nvSpPr>
        <p:spPr>
          <a:xfrm>
            <a:off x="831033" y="2105561"/>
            <a:ext cx="9697453" cy="2646878"/>
          </a:xfrm>
          <a:prstGeom prst="rect">
            <a:avLst/>
          </a:prstGeom>
          <a:noFill/>
        </p:spPr>
        <p:txBody>
          <a:bodyPr wrap="square" rtlCol="0">
            <a:spAutoFit/>
          </a:bodyPr>
          <a:lstStyle/>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Read script 1 and script 2</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Who do you think would be better suited for the job? Why?</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 impressions would these answers give an employer?</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How would you prepare your answers for this type of interview?</a:t>
            </a:r>
            <a:endParaRPr lang="en-GB"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9EDA287-C055-4DC4-9F6B-767501E329CC}"/>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6E21C46-860F-4C33-AFBC-566BD8EE9284}"/>
              </a:ext>
            </a:extLst>
          </p:cNvPr>
          <p:cNvSpPr txBox="1">
            <a:spLocks/>
          </p:cNvSpPr>
          <p:nvPr/>
        </p:nvSpPr>
        <p:spPr>
          <a:xfrm>
            <a:off x="831033" y="256028"/>
            <a:ext cx="1052993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The world of work</a:t>
            </a:r>
          </a:p>
        </p:txBody>
      </p:sp>
      <p:sp>
        <p:nvSpPr>
          <p:cNvPr id="8" name="Title 7">
            <a:extLst>
              <a:ext uri="{FF2B5EF4-FFF2-40B4-BE49-F238E27FC236}">
                <a16:creationId xmlns:a16="http://schemas.microsoft.com/office/drawing/2014/main" id="{F641F33D-AC03-449A-9C14-D2CA6943DC4D}"/>
              </a:ext>
            </a:extLst>
          </p:cNvPr>
          <p:cNvSpPr txBox="1">
            <a:spLocks noGrp="1"/>
          </p:cNvSpPr>
          <p:nvPr>
            <p:ph type="title" idx="4294967295"/>
          </p:nvPr>
        </p:nvSpPr>
        <p:spPr>
          <a:xfrm>
            <a:off x="831033" y="1514240"/>
            <a:ext cx="969745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Interview role play</a:t>
            </a: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258405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4038F0-2032-49EF-B54F-738C0834F601}"/>
              </a:ext>
            </a:extLst>
          </p:cNvPr>
          <p:cNvSpPr txBox="1"/>
          <p:nvPr/>
        </p:nvSpPr>
        <p:spPr>
          <a:xfrm>
            <a:off x="831033" y="2023474"/>
            <a:ext cx="10768263" cy="3385542"/>
          </a:xfrm>
          <a:prstGeom prst="rect">
            <a:avLst/>
          </a:prstGeom>
          <a:noFill/>
        </p:spPr>
        <p:txBody>
          <a:bodyPr wrap="square" rtlCol="0">
            <a:spAutoFit/>
          </a:bodyPr>
          <a:lstStyle/>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Choose a job advert and imagine you are attending an interview for that job</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Think about relevant experiences, strengths, skills and personal qualities you would need to be successful in the role</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Use these to help prepare answers for the questions</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Go to the Getting a job section in My World of Work to get advice on interview do’s and don’ts to help you prepare!</a:t>
            </a:r>
            <a:endParaRPr lang="en-GB"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D7A06DA7-F720-4CCB-8853-CA90A3C4A345}"/>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AEA833B-59D9-4CEF-AB06-85ED4FC16B3F}"/>
              </a:ext>
            </a:extLst>
          </p:cNvPr>
          <p:cNvSpPr txBox="1"/>
          <p:nvPr/>
        </p:nvSpPr>
        <p:spPr>
          <a:xfrm>
            <a:off x="831033" y="256028"/>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The world of work</a:t>
            </a:r>
          </a:p>
        </p:txBody>
      </p:sp>
      <p:sp>
        <p:nvSpPr>
          <p:cNvPr id="5" name="Title 4">
            <a:extLst>
              <a:ext uri="{FF2B5EF4-FFF2-40B4-BE49-F238E27FC236}">
                <a16:creationId xmlns:a16="http://schemas.microsoft.com/office/drawing/2014/main" id="{AF0ED8CC-A119-4D00-8295-93C848D44D7B}"/>
              </a:ext>
            </a:extLst>
          </p:cNvPr>
          <p:cNvSpPr txBox="1">
            <a:spLocks noGrp="1"/>
          </p:cNvSpPr>
          <p:nvPr>
            <p:ph type="title" idx="4294967295"/>
          </p:nvPr>
        </p:nvSpPr>
        <p:spPr>
          <a:xfrm>
            <a:off x="831033" y="1460234"/>
            <a:ext cx="1076826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Mock interview preparation</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152165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5DF929-8A93-48BB-BB5E-1250188BABC9}"/>
              </a:ext>
            </a:extLst>
          </p:cNvPr>
          <p:cNvSpPr txBox="1"/>
          <p:nvPr/>
        </p:nvSpPr>
        <p:spPr>
          <a:xfrm>
            <a:off x="831033" y="2053814"/>
            <a:ext cx="9456821" cy="2728597"/>
          </a:xfrm>
          <a:prstGeom prst="rect">
            <a:avLst/>
          </a:prstGeom>
          <a:noFill/>
        </p:spPr>
        <p:txBody>
          <a:bodyPr wrap="square" rtlCol="0">
            <a:spAutoFit/>
          </a:bodyPr>
          <a:lstStyle/>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Select a few interview questions to ask your partner</a:t>
            </a:r>
          </a:p>
          <a:p>
            <a:endParaRPr lang="en-US" sz="2400" dirty="0">
              <a:latin typeface="Arial" panose="020B0604020202020204" pitchFamily="34" charset="0"/>
              <a:cs typeface="Arial" panose="020B0604020202020204" pitchFamily="34" charset="0"/>
            </a:endParaRPr>
          </a:p>
          <a:p>
            <a:r>
              <a:rPr lang="en-US" sz="2800" b="1" dirty="0">
                <a:solidFill>
                  <a:srgbClr val="005F72"/>
                </a:solidFill>
                <a:latin typeface="Arial" panose="020B0604020202020204" pitchFamily="34" charset="0"/>
                <a:cs typeface="Arial" panose="020B0604020202020204" pitchFamily="34" charset="0"/>
              </a:rPr>
              <a:t>Interviewee</a:t>
            </a:r>
          </a:p>
          <a:p>
            <a:endParaRPr lang="en-US"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Think about the answers you have prepared to help you respond to some of the questions</a:t>
            </a:r>
          </a:p>
          <a:p>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You will need to ‘think on your feet’ for some of the questions you haven’t prepared for </a:t>
            </a:r>
          </a:p>
        </p:txBody>
      </p:sp>
      <p:sp>
        <p:nvSpPr>
          <p:cNvPr id="5" name="Rectangle 4">
            <a:extLst>
              <a:ext uri="{FF2B5EF4-FFF2-40B4-BE49-F238E27FC236}">
                <a16:creationId xmlns:a16="http://schemas.microsoft.com/office/drawing/2014/main" id="{56981CB3-039C-4F6E-B2BB-8D6E36B10433}"/>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F930B37-D9FA-4FB0-AB87-38082271C15A}"/>
              </a:ext>
            </a:extLst>
          </p:cNvPr>
          <p:cNvSpPr txBox="1"/>
          <p:nvPr/>
        </p:nvSpPr>
        <p:spPr>
          <a:xfrm>
            <a:off x="831033" y="256028"/>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The world of work</a:t>
            </a:r>
          </a:p>
        </p:txBody>
      </p:sp>
      <p:sp>
        <p:nvSpPr>
          <p:cNvPr id="7" name="Title 6">
            <a:extLst>
              <a:ext uri="{FF2B5EF4-FFF2-40B4-BE49-F238E27FC236}">
                <a16:creationId xmlns:a16="http://schemas.microsoft.com/office/drawing/2014/main" id="{FE892E93-1440-4F6B-B533-879FD87C1045}"/>
              </a:ext>
            </a:extLst>
          </p:cNvPr>
          <p:cNvSpPr txBox="1">
            <a:spLocks noGrp="1"/>
          </p:cNvSpPr>
          <p:nvPr>
            <p:ph type="title" idx="4294967295"/>
          </p:nvPr>
        </p:nvSpPr>
        <p:spPr>
          <a:xfrm>
            <a:off x="831032" y="1602231"/>
            <a:ext cx="9456821"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Interviewer</a:t>
            </a:r>
          </a:p>
        </p:txBody>
      </p:sp>
    </p:spTree>
    <p:custDataLst>
      <p:tags r:id="rId1"/>
    </p:custDataLst>
    <p:extLst>
      <p:ext uri="{BB962C8B-B14F-4D97-AF65-F5344CB8AC3E}">
        <p14:creationId xmlns:p14="http://schemas.microsoft.com/office/powerpoint/2010/main" val="2513514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8D9291-C10D-44BA-AE05-5E6819248B22}"/>
              </a:ext>
            </a:extLst>
          </p:cNvPr>
          <p:cNvSpPr txBox="1"/>
          <p:nvPr/>
        </p:nvSpPr>
        <p:spPr>
          <a:xfrm>
            <a:off x="831033" y="2167116"/>
            <a:ext cx="10274968" cy="2616101"/>
          </a:xfrm>
          <a:prstGeom prst="rect">
            <a:avLst/>
          </a:prstGeom>
          <a:noFill/>
        </p:spPr>
        <p:txBody>
          <a:bodyPr wrap="square" rtlCol="0">
            <a:spAutoFit/>
          </a:bodyPr>
          <a:lstStyle/>
          <a:p>
            <a:endParaRPr lang="en-US" sz="1600" b="1" dirty="0">
              <a:solidFill>
                <a:srgbClr val="005F7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Think about how you did in your mock interview </a:t>
            </a:r>
          </a:p>
          <a:p>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Use the self evaluation worksheet to assess your interview performance</a:t>
            </a: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 did you do well?</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 could you do better next time?</a:t>
            </a:r>
            <a:endParaRPr lang="en-GB"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AC6F4035-F6DD-4273-BF42-8E71FBD18C74}"/>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A16005B-F688-43D1-82F4-D1309F41FF16}"/>
              </a:ext>
            </a:extLst>
          </p:cNvPr>
          <p:cNvSpPr txBox="1"/>
          <p:nvPr/>
        </p:nvSpPr>
        <p:spPr>
          <a:xfrm>
            <a:off x="831033" y="256028"/>
            <a:ext cx="10529935" cy="461665"/>
          </a:xfrm>
          <a:prstGeom prst="rect">
            <a:avLst/>
          </a:prstGeom>
          <a:noFill/>
        </p:spPr>
        <p:txBody>
          <a:bodyPr wrap="square" rtlCol="0">
            <a:spAutoFit/>
          </a:bodyPr>
          <a:lstStyle/>
          <a:p>
            <a:r>
              <a:rPr lang="en-US" sz="2400" b="1" dirty="0">
                <a:solidFill>
                  <a:srgbClr val="005F72"/>
                </a:solidFill>
                <a:latin typeface="Arial" panose="020B0604020202020204" pitchFamily="34" charset="0"/>
                <a:cs typeface="Arial" panose="020B0604020202020204" pitchFamily="34" charset="0"/>
              </a:rPr>
              <a:t>The world of work</a:t>
            </a:r>
          </a:p>
        </p:txBody>
      </p:sp>
      <p:sp>
        <p:nvSpPr>
          <p:cNvPr id="8" name="Title 7">
            <a:extLst>
              <a:ext uri="{FF2B5EF4-FFF2-40B4-BE49-F238E27FC236}">
                <a16:creationId xmlns:a16="http://schemas.microsoft.com/office/drawing/2014/main" id="{99D6D50A-2F01-4C40-BCD2-0227E390421A}"/>
              </a:ext>
            </a:extLst>
          </p:cNvPr>
          <p:cNvSpPr txBox="1">
            <a:spLocks noGrp="1"/>
          </p:cNvSpPr>
          <p:nvPr>
            <p:ph type="title" idx="4294967295"/>
          </p:nvPr>
        </p:nvSpPr>
        <p:spPr>
          <a:xfrm>
            <a:off x="831033" y="1568517"/>
            <a:ext cx="1027496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Self Evaluation</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76006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1B8223E-9E81-4EED-BFC9-88EF7979A8D6}"/>
              </a:ext>
              <a:ext uri="{C183D7F6-B498-43B3-948B-1728B52AA6E4}">
                <adec:decorative xmlns:adec="http://schemas.microsoft.com/office/drawing/2017/decorative" val="1"/>
              </a:ext>
            </a:extLst>
          </p:cNvPr>
          <p:cNvSpPr/>
          <p:nvPr/>
        </p:nvSpPr>
        <p:spPr>
          <a:xfrm>
            <a:off x="0" y="0"/>
            <a:ext cx="12192000" cy="5239512"/>
          </a:xfrm>
          <a:prstGeom prst="rect">
            <a:avLst/>
          </a:prstGeom>
          <a:solidFill>
            <a:srgbClr val="E2EF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14" name="Picture 13" descr="SDS logo">
            <a:extLst>
              <a:ext uri="{FF2B5EF4-FFF2-40B4-BE49-F238E27FC236}">
                <a16:creationId xmlns:a16="http://schemas.microsoft.com/office/drawing/2014/main" id="{68530A1A-947C-4E38-90E1-FBDF64D5EDD0}"/>
              </a:ext>
            </a:extLst>
          </p:cNvPr>
          <p:cNvPicPr>
            <a:picLocks noChangeAspect="1"/>
          </p:cNvPicPr>
          <p:nvPr/>
        </p:nvPicPr>
        <p:blipFill>
          <a:blip r:embed="rId4"/>
          <a:stretch>
            <a:fillRect/>
          </a:stretch>
        </p:blipFill>
        <p:spPr>
          <a:xfrm>
            <a:off x="0" y="658260"/>
            <a:ext cx="1981200" cy="1041400"/>
          </a:xfrm>
          <a:prstGeom prst="rect">
            <a:avLst/>
          </a:prstGeom>
        </p:spPr>
      </p:pic>
      <p:sp>
        <p:nvSpPr>
          <p:cNvPr id="7" name="TextBox 6">
            <a:extLst>
              <a:ext uri="{FF2B5EF4-FFF2-40B4-BE49-F238E27FC236}">
                <a16:creationId xmlns:a16="http://schemas.microsoft.com/office/drawing/2014/main" id="{364C5B7F-553C-EC49-B3A3-8E3A33DD8A18}"/>
              </a:ext>
            </a:extLst>
          </p:cNvPr>
          <p:cNvSpPr txBox="1"/>
          <p:nvPr/>
        </p:nvSpPr>
        <p:spPr>
          <a:xfrm>
            <a:off x="831033" y="2074310"/>
            <a:ext cx="10529935" cy="769441"/>
          </a:xfrm>
          <a:prstGeom prst="rect">
            <a:avLst/>
          </a:prstGeom>
          <a:noFill/>
        </p:spPr>
        <p:txBody>
          <a:bodyPr wrap="square" rtlCol="0">
            <a:spAutoFit/>
          </a:bodyPr>
          <a:lstStyle/>
          <a:p>
            <a:pPr algn="ctr"/>
            <a:r>
              <a:rPr lang="en-US" sz="4400" b="1">
                <a:solidFill>
                  <a:srgbClr val="005F72"/>
                </a:solidFill>
                <a:latin typeface="Arial" panose="020B0604020202020204" pitchFamily="34" charset="0"/>
                <a:cs typeface="Arial" panose="020B0604020202020204" pitchFamily="34" charset="0"/>
              </a:rPr>
              <a:t>The world of </a:t>
            </a:r>
            <a:r>
              <a:rPr lang="en-US" sz="4400" b="1" dirty="0">
                <a:solidFill>
                  <a:srgbClr val="005F72"/>
                </a:solidFill>
                <a:latin typeface="Arial" panose="020B0604020202020204" pitchFamily="34" charset="0"/>
                <a:cs typeface="Arial" panose="020B0604020202020204" pitchFamily="34" charset="0"/>
              </a:rPr>
              <a:t>work</a:t>
            </a:r>
          </a:p>
        </p:txBody>
      </p:sp>
      <p:sp>
        <p:nvSpPr>
          <p:cNvPr id="11" name="TextBox 10">
            <a:extLst>
              <a:ext uri="{FF2B5EF4-FFF2-40B4-BE49-F238E27FC236}">
                <a16:creationId xmlns:a16="http://schemas.microsoft.com/office/drawing/2014/main" id="{A444444F-A0FD-CD43-901F-5C6A9EFD7D1B}"/>
              </a:ext>
            </a:extLst>
          </p:cNvPr>
          <p:cNvSpPr txBox="1"/>
          <p:nvPr/>
        </p:nvSpPr>
        <p:spPr>
          <a:xfrm>
            <a:off x="9461681" y="5897812"/>
            <a:ext cx="2288887" cy="369332"/>
          </a:xfrm>
          <a:prstGeom prst="rect">
            <a:avLst/>
          </a:prstGeom>
          <a:noFill/>
        </p:spPr>
        <p:txBody>
          <a:bodyPr wrap="square" rtlCol="0">
            <a:spAutoFit/>
          </a:bodyPr>
          <a:lstStyle/>
          <a:p>
            <a:r>
              <a:rPr lang="en-US">
                <a:solidFill>
                  <a:schemeClr val="tx1">
                    <a:lumMod val="95000"/>
                    <a:lumOff val="5000"/>
                  </a:schemeClr>
                </a:solidFill>
                <a:latin typeface="Arial" panose="020B0604020202020204" pitchFamily="34" charset="0"/>
                <a:cs typeface="Arial" panose="020B0604020202020204" pitchFamily="34" charset="0"/>
              </a:rPr>
              <a:t>Senior </a:t>
            </a:r>
            <a:r>
              <a:rPr lang="en-US" dirty="0">
                <a:solidFill>
                  <a:schemeClr val="tx1">
                    <a:lumMod val="95000"/>
                    <a:lumOff val="5000"/>
                  </a:schemeClr>
                </a:solidFill>
                <a:latin typeface="Arial" panose="020B0604020202020204" pitchFamily="34" charset="0"/>
                <a:cs typeface="Arial" panose="020B0604020202020204" pitchFamily="34" charset="0"/>
              </a:rPr>
              <a:t>Phase</a:t>
            </a:r>
          </a:p>
        </p:txBody>
      </p:sp>
      <p:sp>
        <p:nvSpPr>
          <p:cNvPr id="12" name="Rectangle 11">
            <a:extLst>
              <a:ext uri="{FF2B5EF4-FFF2-40B4-BE49-F238E27FC236}">
                <a16:creationId xmlns:a16="http://schemas.microsoft.com/office/drawing/2014/main" id="{51B3B6EC-B1CF-7443-B50B-16ADB75A8B94}"/>
              </a:ext>
              <a:ext uri="{C183D7F6-B498-43B3-948B-1728B52AA6E4}">
                <adec:decorative xmlns:adec="http://schemas.microsoft.com/office/drawing/2017/decorative" val="1"/>
              </a:ext>
            </a:extLst>
          </p:cNvPr>
          <p:cNvSpPr/>
          <p:nvPr/>
        </p:nvSpPr>
        <p:spPr>
          <a:xfrm>
            <a:off x="9245924" y="5876995"/>
            <a:ext cx="133564" cy="410966"/>
          </a:xfrm>
          <a:prstGeom prst="rect">
            <a:avLst/>
          </a:prstGeom>
          <a:solidFill>
            <a:srgbClr val="584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Logo&#10;">
            <a:extLst>
              <a:ext uri="{FF2B5EF4-FFF2-40B4-BE49-F238E27FC236}">
                <a16:creationId xmlns:a16="http://schemas.microsoft.com/office/drawing/2014/main" id="{FE2DB29E-2A31-E247-9653-F690032DAB87}"/>
              </a:ext>
            </a:extLst>
          </p:cNvPr>
          <p:cNvPicPr>
            <a:picLocks noChangeAspect="1"/>
          </p:cNvPicPr>
          <p:nvPr/>
        </p:nvPicPr>
        <p:blipFill>
          <a:blip r:embed="rId5"/>
          <a:stretch>
            <a:fillRect/>
          </a:stretch>
        </p:blipFill>
        <p:spPr>
          <a:xfrm>
            <a:off x="316992" y="5590507"/>
            <a:ext cx="2215896" cy="857634"/>
          </a:xfrm>
          <a:prstGeom prst="rect">
            <a:avLst/>
          </a:prstGeom>
        </p:spPr>
      </p:pic>
      <p:sp>
        <p:nvSpPr>
          <p:cNvPr id="2" name="Title 1">
            <a:extLst>
              <a:ext uri="{FF2B5EF4-FFF2-40B4-BE49-F238E27FC236}">
                <a16:creationId xmlns:a16="http://schemas.microsoft.com/office/drawing/2014/main" id="{8359487B-4548-4A2F-9FF3-590E8F12CA13}"/>
              </a:ext>
            </a:extLst>
          </p:cNvPr>
          <p:cNvSpPr txBox="1">
            <a:spLocks noGrp="1"/>
          </p:cNvSpPr>
          <p:nvPr>
            <p:ph type="title" idx="4294967295"/>
          </p:nvPr>
        </p:nvSpPr>
        <p:spPr>
          <a:xfrm>
            <a:off x="3377967" y="3044279"/>
            <a:ext cx="5436066"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srgbClr val="005F72"/>
                </a:solidFill>
                <a:effectLst/>
                <a:uLnTx/>
                <a:uFillTx/>
                <a:latin typeface="+mn-lt"/>
                <a:ea typeface="+mn-ea"/>
                <a:cs typeface="+mn-cs"/>
              </a:rPr>
              <a:t>Mock interviews</a:t>
            </a:r>
          </a:p>
        </p:txBody>
      </p:sp>
      <p:sp>
        <p:nvSpPr>
          <p:cNvPr id="3" name="TextBox 2">
            <a:extLst>
              <a:ext uri="{FF2B5EF4-FFF2-40B4-BE49-F238E27FC236}">
                <a16:creationId xmlns:a16="http://schemas.microsoft.com/office/drawing/2014/main" id="{5965425D-5B8C-4A18-BBFC-A7CFBA53BC99}"/>
              </a:ext>
            </a:extLst>
          </p:cNvPr>
          <p:cNvSpPr txBox="1"/>
          <p:nvPr/>
        </p:nvSpPr>
        <p:spPr>
          <a:xfrm>
            <a:off x="154406" y="3947449"/>
            <a:ext cx="11883189" cy="584775"/>
          </a:xfrm>
          <a:prstGeom prst="rect">
            <a:avLst/>
          </a:prstGeom>
          <a:noFill/>
        </p:spPr>
        <p:txBody>
          <a:bodyPr wrap="square" rtlCol="0">
            <a:spAutoFit/>
          </a:bodyPr>
          <a:lstStyle/>
          <a:p>
            <a:pPr algn="ctr"/>
            <a:r>
              <a:rPr lang="en-GB" sz="3200" b="1" dirty="0">
                <a:solidFill>
                  <a:srgbClr val="005F72"/>
                </a:solidFill>
              </a:rPr>
              <a:t>Now log on to </a:t>
            </a:r>
            <a:r>
              <a:rPr lang="en-GB" sz="3200" b="1" dirty="0">
                <a:solidFill>
                  <a:srgbClr val="005F72"/>
                </a:solidFill>
                <a:hlinkClick r:id="rId6">
                  <a:extLst>
                    <a:ext uri="{A12FA001-AC4F-418D-AE19-62706E023703}">
                      <ahyp:hlinkClr xmlns:ahyp="http://schemas.microsoft.com/office/drawing/2018/hyperlinkcolor" val="tx"/>
                    </a:ext>
                  </a:extLst>
                </a:hlinkClick>
              </a:rPr>
              <a:t>myworldofwork.co.uk </a:t>
            </a:r>
            <a:r>
              <a:rPr lang="en-GB" sz="3200" b="1" dirty="0">
                <a:solidFill>
                  <a:srgbClr val="005F72"/>
                </a:solidFill>
              </a:rPr>
              <a:t>and explore Getting a job</a:t>
            </a:r>
          </a:p>
        </p:txBody>
      </p:sp>
    </p:spTree>
    <p:custDataLst>
      <p:tags r:id="rId1"/>
    </p:custDataLst>
    <p:extLst>
      <p:ext uri="{BB962C8B-B14F-4D97-AF65-F5344CB8AC3E}">
        <p14:creationId xmlns:p14="http://schemas.microsoft.com/office/powerpoint/2010/main" val="28155513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IShare_BusinessOwner xmlns="184af400-6cf4-4be6-9056-547874e8c8e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DS 3+1" ma:contentTypeID="0x0101002CFD50891A73487FBF1A841208B5DC080200B3BE325D2768F84386F09DCF9C462129" ma:contentTypeVersion="14" ma:contentTypeDescription="" ma:contentTypeScope="" ma:versionID="7bda1aa459ccb4eb86e210ee687f857e">
  <xsd:schema xmlns:xsd="http://www.w3.org/2001/XMLSchema" xmlns:xs="http://www.w3.org/2001/XMLSchema" xmlns:p="http://schemas.microsoft.com/office/2006/metadata/properties" xmlns:ns2="184af400-6cf4-4be6-9056-547874e8c8ee" xmlns:ns3="c012cc42-52de-4202-afa1-4f92ca21af9d" targetNamespace="http://schemas.microsoft.com/office/2006/metadata/properties" ma:root="true" ma:fieldsID="7fea8cec4c9ee64c43a3245dcdc47aef" ns2:_="" ns3:_="">
    <xsd:import namespace="184af400-6cf4-4be6-9056-547874e8c8ee"/>
    <xsd:import namespace="c012cc42-52de-4202-afa1-4f92ca21af9d"/>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12cc42-52de-4202-afa1-4f92ca21af9d"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LengthInSeconds" ma:index="3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1B7ADB-2CD6-40ED-9078-1E1BC124C91E}">
  <ds:schemaRefs>
    <ds:schemaRef ds:uri="http://schemas.microsoft.com/office/2006/metadata/properties"/>
    <ds:schemaRef ds:uri="http://schemas.microsoft.com/office/infopath/2007/PartnerControls"/>
    <ds:schemaRef ds:uri="184af400-6cf4-4be6-9056-547874e8c8ee"/>
  </ds:schemaRefs>
</ds:datastoreItem>
</file>

<file path=customXml/itemProps2.xml><?xml version="1.0" encoding="utf-8"?>
<ds:datastoreItem xmlns:ds="http://schemas.openxmlformats.org/officeDocument/2006/customXml" ds:itemID="{D5A0A187-D15A-4DC1-95B4-2CAA4C4F9FC2}">
  <ds:schemaRefs>
    <ds:schemaRef ds:uri="http://schemas.microsoft.com/sharepoint/v3/contenttype/forms"/>
  </ds:schemaRefs>
</ds:datastoreItem>
</file>

<file path=customXml/itemProps3.xml><?xml version="1.0" encoding="utf-8"?>
<ds:datastoreItem xmlns:ds="http://schemas.openxmlformats.org/officeDocument/2006/customXml" ds:itemID="{5CF7E587-6BF8-49AC-95C3-2CF97497B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af400-6cf4-4be6-9056-547874e8c8ee"/>
    <ds:schemaRef ds:uri="c012cc42-52de-4202-afa1-4f92ca21a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3513</TotalTime>
  <Words>1147</Words>
  <Application>Microsoft Office PowerPoint</Application>
  <PresentationFormat>Widescreen</PresentationFormat>
  <Paragraphs>152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world of work</vt:lpstr>
      <vt:lpstr>Learning intention</vt:lpstr>
      <vt:lpstr>Interviews</vt:lpstr>
      <vt:lpstr>Interview role play?</vt:lpstr>
      <vt:lpstr>Mock interview preparation</vt:lpstr>
      <vt:lpstr>Interviewer</vt:lpstr>
      <vt:lpstr>Self Evaluation</vt:lpstr>
      <vt:lpstr>Mock interviews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Robertson</dc:creator>
  <cp:lastModifiedBy>Steven Bone</cp:lastModifiedBy>
  <cp:revision>14</cp:revision>
  <dcterms:created xsi:type="dcterms:W3CDTF">2021-05-10T13:16:01Z</dcterms:created>
  <dcterms:modified xsi:type="dcterms:W3CDTF">2021-09-28T13:49:35Z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0x0101002CFD50891A73487FBF1A841208B5DC080200B3BE325D2768F84386F09DCF9C462129</vt:lpwstr>
  </property>
  <property fmtid="{D5CDD505-2E9C-101B-9397-08002B2CF9AE}" pid="3" name="ArticulateGUID">
    <vt:lpwstr>5611FAC8-A7E5-496E-8A98-531F173DF9FB</vt:lpwstr>
  </property>
  <property fmtid="{D5CDD505-2E9C-101B-9397-08002B2CF9AE}" pid="4" name="ArticulatePath">
    <vt:lpwstr>https://skillsdevelopmentscotland-my.sharepoint.com/personal/gordon_craig_sds_co_uk/Documents/New templates/Mock Interviews</vt:lpwstr>
  </property>
  <property fmtid="{D5CDD505-2E9C-101B-9397-08002B2CF9AE}" pid="5" name="TaxKeyword">
    <vt:lpwstr/>
  </property>
</Properties>
</file>