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5"/>
  </p:sldMasterIdLst>
  <p:notesMasterIdLst>
    <p:notesMasterId r:id="rId18"/>
  </p:notesMasterIdLst>
  <p:handoutMasterIdLst>
    <p:handoutMasterId r:id="rId19"/>
  </p:handoutMasterIdLst>
  <p:sldIdLst>
    <p:sldId id="276" r:id="rId6"/>
    <p:sldId id="257" r:id="rId7"/>
    <p:sldId id="258" r:id="rId8"/>
    <p:sldId id="269" r:id="rId9"/>
    <p:sldId id="271" r:id="rId10"/>
    <p:sldId id="272" r:id="rId11"/>
    <p:sldId id="273" r:id="rId12"/>
    <p:sldId id="277" r:id="rId13"/>
    <p:sldId id="278" r:id="rId14"/>
    <p:sldId id="274" r:id="rId15"/>
    <p:sldId id="275" r:id="rId16"/>
    <p:sldId id="264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4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54553"/>
    <a:srgbClr val="FFDC6D"/>
    <a:srgbClr val="FF2E7B"/>
    <a:srgbClr val="FFFFFF"/>
    <a:srgbClr val="92AF2B"/>
    <a:srgbClr val="859E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2" autoAdjust="0"/>
    <p:restoredTop sz="69534" autoAdjust="0"/>
  </p:normalViewPr>
  <p:slideViewPr>
    <p:cSldViewPr snapToGrid="0" snapToObjects="1" showGuides="1">
      <p:cViewPr varScale="1">
        <p:scale>
          <a:sx n="77" d="100"/>
          <a:sy n="77" d="100"/>
        </p:scale>
        <p:origin x="-1896" y="-90"/>
      </p:cViewPr>
      <p:guideLst>
        <p:guide orient="horz" pos="2154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-1890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481EE-E471-42D0-8EAE-62C2E6606DFF}" type="datetimeFigureOut">
              <a:rPr lang="en-GB" smtClean="0"/>
              <a:pPr/>
              <a:t>18/04/2017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7DE97-459E-4219-AAC8-A0B219B106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98478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20919-B392-47F2-AC65-1511BCCFB73E}" type="datetimeFigureOut">
              <a:rPr lang="en-GB" smtClean="0"/>
              <a:pPr/>
              <a:t>18/04/2017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D600C-36E8-4E02-855E-A8A7BEC14AC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worldofwork.co.uk/learn-and-train/learning-option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myworldofwork.co.uk/getting-job/apprenticeships" TargetMode="External"/><Relationship Id="rId4" Type="http://schemas.openxmlformats.org/officeDocument/2006/relationships/hyperlink" Target="https://www.myworldofwork.co.uk/my-career-options/employment-option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worldofwork.co.uk/my-career-option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apprenticeships.scot/" TargetMode="External"/><Relationship Id="rId4" Type="http://schemas.openxmlformats.org/officeDocument/2006/relationships/hyperlink" Target="https://www.myworldofwork.co.uk/learn-and-train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Routes to</a:t>
            </a:r>
            <a:r>
              <a:rPr lang="en-GB" b="1" baseline="0" dirty="0" smtClean="0"/>
              <a:t> employment activity</a:t>
            </a:r>
          </a:p>
          <a:p>
            <a:endParaRPr lang="en-GB" b="1" baseline="0" dirty="0" smtClean="0"/>
          </a:p>
          <a:p>
            <a:r>
              <a:rPr lang="en-GB" b="0" baseline="0" dirty="0" smtClean="0"/>
              <a:t>The purpose of this activity is to explore the different routes available to get to one specific area of employment.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Introduce the session: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In this activity you will learn about the 10 key </a:t>
            </a:r>
            <a:r>
              <a:rPr lang="en-GB" dirty="0" smtClean="0"/>
              <a:t>routes</a:t>
            </a:r>
            <a:r>
              <a:rPr lang="en-GB" b="0" baseline="0" dirty="0" smtClean="0"/>
              <a:t> to employment. You will research the different options available for someone looking to do a particular job. You will then explore your own career pathway and the available options.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D600C-36E8-4E02-855E-A8A7BEC14AC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pathways case studies continued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 should choose a preferred route for the young person in their case study and present their findings to the class, justifying their decisions for their preferred route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factsheet to discuss alternative ideas that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they may not have identified in their groups.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D600C-36E8-4E02-855E-A8A7BEC14AC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your own career journey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 everyone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their own Career journey worksheet. On the back of the worksheet, 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 pupils to list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some information about their own work experience, qualifications, interests, strengths and skills, just like the profiles they have been working with earlier.</a:t>
            </a:r>
          </a:p>
          <a:p>
            <a:pPr lvl="0"/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Pupils should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choose a job outcome that they are considering.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Pupils should now explore different routes towards this job outcome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using online resources such as My World of Work and record their options on the Career journey worksheet.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D600C-36E8-4E02-855E-A8A7BEC14AC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steps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Pupils can continue to research learning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training options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 using the Learn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train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section in My World of Work.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Pupils can go 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Apprenticeships.scot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find out all they need to know about apprenticeships.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D600C-36E8-4E02-855E-A8A7BEC14AC3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dirty="0" smtClean="0"/>
              <a:t>Learning intention and success criteria </a:t>
            </a:r>
          </a:p>
          <a:p>
            <a:endParaRPr lang="en-GB" dirty="0" smtClean="0"/>
          </a:p>
          <a:p>
            <a:r>
              <a:rPr lang="en-GB" sz="1200" dirty="0" smtClean="0"/>
              <a:t>Go over the learning</a:t>
            </a:r>
            <a:r>
              <a:rPr lang="en-GB" sz="1200" baseline="0" dirty="0" smtClean="0"/>
              <a:t> intention and success criteria with the class.</a:t>
            </a:r>
          </a:p>
          <a:p>
            <a:endParaRPr lang="en-GB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These can be adapted to suit the needs of your pupils and can be used as the basis for discussion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edit the information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slide click on the slide and edit the text box.</a:t>
            </a:r>
            <a:endParaRPr lang="en-GB" sz="12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D600C-36E8-4E02-855E-A8A7BEC14AC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Introducing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routes to employment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Initiate a class discussion about different routes to employment.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what is involved in these 10 different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routes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college, Modern Apprenticeships, Foundation Apprenticeships, Graduate Level Apprenticeships, starting your own business, work experience, employment, university, volunteering and training, e.g.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Certificate of Work readiness.</a:t>
            </a:r>
          </a:p>
          <a:p>
            <a:pPr lvl="0"/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dirty="0" smtClean="0"/>
              <a:t>Refer to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links below to get more information about each of these options if required</a:t>
            </a:r>
          </a:p>
          <a:p>
            <a:pPr lvl="0"/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www.myworldofwork.co.uk/learn-and-train/learning-options</a:t>
            </a:r>
            <a:endParaRPr lang="en-US" dirty="0" smtClean="0"/>
          </a:p>
          <a:p>
            <a:pPr lvl="0"/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www.myworldofwork.co.uk/my-career-options/employment-options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dirty="0" smtClean="0">
                <a:hlinkClick r:id="rId5"/>
              </a:rPr>
              <a:t>https://www.myworldofwork.co.uk/getting-job/apprenticeships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D600C-36E8-4E02-855E-A8A7BEC14AC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Introducing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routes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employment 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continued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example of Lisa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what Lisa’s possible progression routes are to achieve her goal of working with animals.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and consider the pros and cons of each route (slides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– 8)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gives the opportunity to explore challenges, e.g. moving away from home, a low wage start, lack of jobs after college/university/etc.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D600C-36E8-4E02-855E-A8A7BEC14AC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D600C-36E8-4E02-855E-A8A7BEC14AC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D600C-36E8-4E02-855E-A8A7BEC14AC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D600C-36E8-4E02-855E-A8A7BEC14AC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b="1" dirty="0" smtClean="0"/>
              <a:t>C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 studies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 the class into seven groups, or more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if required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 profiles</a:t>
            </a:r>
            <a:r>
              <a:rPr lang="en-US" dirty="0" smtClean="0"/>
              <a:t>: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Simon, Kevin, Heather,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Ivy, Keith, Ahmed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Amanda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giving one to each group.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Also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ssue a blank ‘Career journey’ worksheet to each group for completion.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class that each 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roup must identify possible routes to help the individual in their profile achieve their desired outcome.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Groups should aim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record more than one possible route to achieve the outcome,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just like the example of Lisa who had four different options.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pupils to go to My World of Work to research accurate information for their case study using the ‘I have a career in mind tab’ within My career options, as well as the Learn and train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section. They can also use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Apprenticeships.scot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college or university websites too.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hlinkClick r:id="rId3"/>
              </a:rPr>
              <a:t>https://www.myworldofwork.co.uk/my-career-options#I_have_a_career_in_mind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hlinkClick r:id="rId4"/>
              </a:rPr>
              <a:t>https://www.myworldofwork.co.uk/learn-and-train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hlinkClick r:id="rId5"/>
              </a:rPr>
              <a:t>https://www.apprenticeships.scot/</a:t>
            </a:r>
            <a:endParaRPr lang="en-US" dirty="0" smtClean="0"/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D600C-36E8-4E02-855E-A8A7BEC14AC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Case studies continued</a:t>
            </a:r>
          </a:p>
          <a:p>
            <a:endParaRPr lang="en-GB" dirty="0" smtClean="0"/>
          </a:p>
          <a:p>
            <a:r>
              <a:rPr lang="en-GB" b="0" dirty="0" smtClean="0"/>
              <a:t>Ask pupils to use</a:t>
            </a:r>
            <a:r>
              <a:rPr lang="en-GB" b="0" baseline="0" dirty="0" smtClean="0"/>
              <a:t> the Career journey worksheet to record the possible routes they have identified for their case study.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D600C-36E8-4E02-855E-A8A7BEC14AC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://www.myworldofwork.co.uk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809625"/>
            <a:ext cx="16891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274638" y="1555750"/>
            <a:ext cx="8682037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92" y="935849"/>
            <a:ext cx="306859" cy="30685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50566" y="1316402"/>
            <a:ext cx="15917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</a:rPr>
              <a:t>Learn</a:t>
            </a:r>
            <a:r>
              <a:rPr lang="en-US" sz="1000" baseline="0" dirty="0" smtClean="0">
                <a:solidFill>
                  <a:srgbClr val="FFFFFF"/>
                </a:solidFill>
              </a:rPr>
              <a:t> and train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11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515013" y="5691248"/>
            <a:ext cx="1886373" cy="1333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553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pact slide">
    <p:bg>
      <p:bgPr>
        <a:solidFill>
          <a:srgbClr val="E54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16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483529"/>
            <a:ext cx="2801972" cy="8157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259171" y="3483529"/>
            <a:ext cx="2611694" cy="8157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5870865" y="3483529"/>
            <a:ext cx="2815934" cy="8157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B47D-CE35-1C44-8C19-8CC101F3D943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D756-5F2B-5342-8DB3-3A3EA9E7D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387272"/>
            <a:ext cx="9144000" cy="477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67" y="6538369"/>
            <a:ext cx="230144" cy="23014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533217" y="6567587"/>
            <a:ext cx="15917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E54553"/>
                </a:solidFill>
              </a:rPr>
              <a:t>Learn and train</a:t>
            </a:r>
            <a:endParaRPr lang="en-US" sz="1000" dirty="0">
              <a:solidFill>
                <a:srgbClr val="E54553"/>
              </a:solidFill>
            </a:endParaRPr>
          </a:p>
        </p:txBody>
      </p:sp>
      <p:pic>
        <p:nvPicPr>
          <p:cNvPr id="20" name="Picture 19" descr="sds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" y="6200894"/>
            <a:ext cx="1203008" cy="8501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61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809625"/>
            <a:ext cx="16891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230982" y="1555750"/>
            <a:ext cx="8682037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511512" y="2782669"/>
            <a:ext cx="6120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0" dirty="0" smtClean="0">
                <a:solidFill>
                  <a:srgbClr val="FFFFFF"/>
                </a:solidFill>
                <a:latin typeface="Trebuchet MS"/>
                <a:cs typeface="Trebuchet MS"/>
              </a:rPr>
              <a:t>Go to </a:t>
            </a:r>
            <a:r>
              <a:rPr lang="en-GB" sz="2600" b="1" dirty="0" smtClean="0">
                <a:solidFill>
                  <a:srgbClr val="FFFFFF"/>
                </a:solidFill>
                <a:latin typeface="Trebuchet MS"/>
                <a:cs typeface="Trebuchet MS"/>
                <a:hlinkClick r:id="rId4"/>
              </a:rPr>
              <a:t>myworldofwork.co.uk</a:t>
            </a:r>
            <a:r>
              <a:rPr lang="en-GB" sz="2600" b="0" dirty="0" smtClean="0">
                <a:solidFill>
                  <a:srgbClr val="FFFFFF"/>
                </a:solidFill>
                <a:latin typeface="Trebuchet MS"/>
                <a:cs typeface="Trebuchet MS"/>
              </a:rPr>
              <a:t> to explore</a:t>
            </a:r>
            <a:r>
              <a:rPr lang="en-GB" sz="2600" b="0" baseline="0" dirty="0" smtClean="0">
                <a:solidFill>
                  <a:srgbClr val="FFFFFF"/>
                </a:solidFill>
                <a:latin typeface="Trebuchet MS"/>
                <a:cs typeface="Trebuchet MS"/>
              </a:rPr>
              <a:t> learn and train</a:t>
            </a:r>
            <a:r>
              <a:rPr lang="en-GB" sz="2600" b="0" dirty="0" smtClean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</a:p>
          <a:p>
            <a:pPr algn="ctr"/>
            <a:endParaRPr lang="en-US" sz="26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691362" y="1555750"/>
            <a:ext cx="2250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 smtClean="0">
                <a:solidFill>
                  <a:srgbClr val="FFFFFF"/>
                </a:solidFill>
              </a:rPr>
              <a:t>Routes to employment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0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515013" y="5691248"/>
            <a:ext cx="1886373" cy="1333007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92" y="935849"/>
            <a:ext cx="306859" cy="30685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350566" y="1316402"/>
            <a:ext cx="15917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</a:rPr>
              <a:t>Learn</a:t>
            </a:r>
            <a:r>
              <a:rPr lang="en-US" sz="1000" baseline="0" dirty="0" smtClean="0">
                <a:solidFill>
                  <a:srgbClr val="FFFFFF"/>
                </a:solidFill>
              </a:rPr>
              <a:t> and train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04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-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E:\Downloads\SDS_FINAL_POWERPOINTS\images\routes-top-bann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9657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0" y="6387272"/>
            <a:ext cx="9144000" cy="477520"/>
          </a:xfrm>
          <a:prstGeom prst="rect">
            <a:avLst/>
          </a:prstGeom>
          <a:solidFill>
            <a:srgbClr val="E545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18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036"/>
            <a:ext cx="953452" cy="3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63" y="6538696"/>
            <a:ext cx="230144" cy="23014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5990165" y="419593"/>
            <a:ext cx="26283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Routes to employment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2593" y="740733"/>
            <a:ext cx="8234207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533217" y="6567587"/>
            <a:ext cx="15917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dirty="0" smtClean="0">
                <a:solidFill>
                  <a:schemeClr val="bg1"/>
                </a:solidFill>
              </a:rPr>
              <a:t>Learn and train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4" name="Picture 13" descr="sdslog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50" y="6200894"/>
            <a:ext cx="1203008" cy="8501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490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Downloads\SDS_FINAL_POWERPOINTS\images\routes-top-bann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9657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218"/>
            <a:ext cx="8229600" cy="4525963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87272"/>
            <a:ext cx="9144000" cy="477520"/>
          </a:xfrm>
          <a:prstGeom prst="rect">
            <a:avLst/>
          </a:prstGeom>
          <a:solidFill>
            <a:srgbClr val="E545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036"/>
            <a:ext cx="953452" cy="3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990165" y="419593"/>
            <a:ext cx="26283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Routes to employment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2593" y="740733"/>
            <a:ext cx="8234207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63" y="6538696"/>
            <a:ext cx="230144" cy="23014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533217" y="6567587"/>
            <a:ext cx="15917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dirty="0" smtClean="0">
                <a:solidFill>
                  <a:schemeClr val="bg1"/>
                </a:solidFill>
              </a:rPr>
              <a:t>Learn and train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14" descr="sdslog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50" y="6200894"/>
            <a:ext cx="1203008" cy="8501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480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513D8C-0E75-8340-8AB7-57C3256D2DC7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39CAC2-7424-5546-876C-C89FB2851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07" r:id="rId2"/>
    <p:sldLayoutId id="2147483808" r:id="rId3"/>
    <p:sldLayoutId id="2147483809" r:id="rId4"/>
    <p:sldLayoutId id="2147483796" r:id="rId5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Trebuchet MS" charset="0"/>
              </a:rPr>
              <a:t>Routes to employment</a:t>
            </a:r>
            <a:endParaRPr lang="en-US" dirty="0">
              <a:latin typeface="Trebuchet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9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1600"/>
              </a:spcBef>
              <a:buFont typeface="Arial" panose="020B0604020202020204" pitchFamily="34" charset="0"/>
              <a:buNone/>
              <a:defRPr/>
            </a:pPr>
            <a:r>
              <a:rPr lang="en-GB" sz="2600" dirty="0">
                <a:solidFill>
                  <a:srgbClr val="E54553"/>
                </a:solidFill>
                <a:latin typeface="+mj-lt"/>
              </a:rPr>
              <a:t>Present your case study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defRPr/>
            </a:pPr>
            <a:r>
              <a:rPr lang="en-US" sz="2200" dirty="0" smtClean="0">
                <a:ea typeface="+mn-ea"/>
              </a:rPr>
              <a:t>As a group choose the preferred option for the individual in your profile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defRPr/>
            </a:pPr>
            <a:r>
              <a:rPr lang="en-US" sz="2200" dirty="0" smtClean="0">
                <a:ea typeface="+mn-ea"/>
              </a:rPr>
              <a:t>Present </a:t>
            </a:r>
            <a:r>
              <a:rPr lang="en-US" sz="2200" dirty="0">
                <a:ea typeface="+mn-ea"/>
              </a:rPr>
              <a:t>the route you have chosen for your case study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defRPr/>
            </a:pPr>
            <a:r>
              <a:rPr lang="en-US" sz="2200" dirty="0">
                <a:ea typeface="+mn-ea"/>
              </a:rPr>
              <a:t>Discuss why you have chosen this route, i.e. pros and cons</a:t>
            </a:r>
          </a:p>
          <a:p>
            <a:pPr marL="0" indent="0" eaLnBrk="1" hangingPunct="1">
              <a:spcBef>
                <a:spcPts val="1600"/>
              </a:spcBef>
              <a:buFont typeface="Arial" panose="020B0604020202020204" pitchFamily="34" charset="0"/>
              <a:buNone/>
              <a:defRPr/>
            </a:pPr>
            <a:endParaRPr lang="en-GB" sz="2600" b="1" dirty="0">
              <a:solidFill>
                <a:srgbClr val="E54553"/>
              </a:solidFill>
            </a:endParaRPr>
          </a:p>
          <a:p>
            <a:pPr marL="0" indent="0">
              <a:spcBef>
                <a:spcPts val="1600"/>
              </a:spcBef>
              <a:buFont typeface="Arial" charset="0"/>
              <a:buNone/>
            </a:pPr>
            <a:endParaRPr lang="en-GB" b="1" dirty="0">
              <a:latin typeface="Arial" charset="0"/>
              <a:cs typeface="Arial" charset="0"/>
            </a:endParaRPr>
          </a:p>
          <a:p>
            <a:pPr marL="0" indent="0">
              <a:spcBef>
                <a:spcPts val="1600"/>
              </a:spcBef>
              <a:buFont typeface="Arial" charset="0"/>
              <a:buNone/>
            </a:pPr>
            <a:endParaRPr lang="en-GB" b="1" dirty="0">
              <a:solidFill>
                <a:srgbClr val="92AF2B"/>
              </a:solidFill>
            </a:endParaRPr>
          </a:p>
          <a:p>
            <a:pPr marL="0" indent="0">
              <a:spcBef>
                <a:spcPts val="1600"/>
              </a:spcBef>
              <a:buFont typeface="Arial" charset="0"/>
              <a:buNone/>
            </a:pPr>
            <a:endParaRPr lang="en-GB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906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1600"/>
              </a:spcBef>
              <a:buFont typeface="Arial" panose="020B0604020202020204" pitchFamily="34" charset="0"/>
              <a:buNone/>
              <a:defRPr/>
            </a:pPr>
            <a:r>
              <a:rPr lang="en-GB" sz="2600" dirty="0">
                <a:solidFill>
                  <a:srgbClr val="E54553"/>
                </a:solidFill>
                <a:latin typeface="+mj-lt"/>
              </a:rPr>
              <a:t>Create your own career journey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defRPr/>
            </a:pPr>
            <a:r>
              <a:rPr lang="en-GB" sz="2200" dirty="0" smtClean="0">
                <a:ea typeface="+mn-ea"/>
              </a:rPr>
              <a:t>Start to build your own career profile by listing your </a:t>
            </a:r>
            <a:r>
              <a:rPr lang="en-GB" sz="2200" dirty="0">
                <a:ea typeface="+mn-ea"/>
              </a:rPr>
              <a:t>qualifications, work experience, interests, skills and strengths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defRPr/>
            </a:pPr>
            <a:r>
              <a:rPr lang="en-GB" sz="2200" dirty="0">
                <a:ea typeface="+mn-ea"/>
              </a:rPr>
              <a:t>Chose a job or area of work that interests you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defRPr/>
            </a:pPr>
            <a:r>
              <a:rPr lang="en-GB" sz="2200" dirty="0">
                <a:ea typeface="+mn-ea"/>
              </a:rPr>
              <a:t>Now go online to explore different career routes for the job you have chosen </a:t>
            </a:r>
          </a:p>
          <a:p>
            <a:pPr marL="0" indent="0" eaLnBrk="1" hangingPunct="1">
              <a:spcBef>
                <a:spcPts val="1600"/>
              </a:spcBef>
              <a:buFont typeface="Arial" panose="020B0604020202020204" pitchFamily="34" charset="0"/>
              <a:buNone/>
              <a:defRPr/>
            </a:pPr>
            <a:endParaRPr lang="en-GB" sz="2600" b="1" dirty="0">
              <a:solidFill>
                <a:srgbClr val="E54553"/>
              </a:solidFill>
            </a:endParaRPr>
          </a:p>
          <a:p>
            <a:pPr marL="0" indent="0">
              <a:spcBef>
                <a:spcPts val="1600"/>
              </a:spcBef>
              <a:buFont typeface="Arial" charset="0"/>
              <a:buNone/>
            </a:pPr>
            <a:endParaRPr lang="en-GB" b="1" dirty="0">
              <a:latin typeface="Arial" charset="0"/>
              <a:cs typeface="Arial" charset="0"/>
            </a:endParaRPr>
          </a:p>
          <a:p>
            <a:pPr marL="0" indent="0">
              <a:spcBef>
                <a:spcPts val="1600"/>
              </a:spcBef>
              <a:buFont typeface="Arial" charset="0"/>
              <a:buNone/>
            </a:pPr>
            <a:endParaRPr lang="en-GB" b="1" dirty="0">
              <a:solidFill>
                <a:srgbClr val="92AF2B"/>
              </a:solidFill>
            </a:endParaRPr>
          </a:p>
          <a:p>
            <a:pPr marL="0" indent="0">
              <a:spcBef>
                <a:spcPts val="1600"/>
              </a:spcBef>
              <a:buFont typeface="Arial" charset="0"/>
              <a:buNone/>
            </a:pPr>
            <a:endParaRPr lang="en-GB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022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600" dirty="0">
                <a:solidFill>
                  <a:srgbClr val="E54553"/>
                </a:solidFill>
                <a:latin typeface="+mj-lt"/>
              </a:rPr>
              <a:t>Learning intention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buFont typeface="Arial"/>
              <a:buChar char="•"/>
              <a:defRPr/>
            </a:pPr>
            <a:r>
              <a:rPr lang="en-GB" sz="2200" dirty="0">
                <a:ea typeface="+mn-ea"/>
              </a:rPr>
              <a:t>I will learn about the various routes into employment </a:t>
            </a:r>
          </a:p>
          <a:p>
            <a:pPr marL="0" indent="0" fontAlgn="auto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US" sz="2600" dirty="0" smtClean="0">
                <a:solidFill>
                  <a:srgbClr val="E54553"/>
                </a:solidFill>
                <a:latin typeface="+mj-lt"/>
              </a:rPr>
              <a:t>Success </a:t>
            </a:r>
            <a:r>
              <a:rPr lang="en-US" sz="2600" dirty="0">
                <a:solidFill>
                  <a:srgbClr val="E54553"/>
                </a:solidFill>
                <a:latin typeface="+mj-lt"/>
              </a:rPr>
              <a:t>criteria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buFont typeface="Arial"/>
              <a:buChar char="•"/>
              <a:defRPr/>
            </a:pPr>
            <a:r>
              <a:rPr lang="en-GB" sz="2200" dirty="0">
                <a:ea typeface="+mn-ea"/>
              </a:rPr>
              <a:t>I can identify </a:t>
            </a:r>
            <a:r>
              <a:rPr lang="en-GB" sz="2200" dirty="0" smtClean="0">
                <a:ea typeface="+mn-ea"/>
              </a:rPr>
              <a:t>different routes </a:t>
            </a:r>
            <a:r>
              <a:rPr lang="en-GB" sz="2200" dirty="0">
                <a:ea typeface="+mn-ea"/>
              </a:rPr>
              <a:t>into employment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buFont typeface="Arial"/>
              <a:buChar char="•"/>
              <a:defRPr/>
            </a:pPr>
            <a:r>
              <a:rPr lang="en-GB" sz="2200" dirty="0">
                <a:ea typeface="+mn-ea"/>
              </a:rPr>
              <a:t>I can use My World of Work to research options available to me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99219"/>
            <a:ext cx="8229600" cy="572482"/>
          </a:xfrm>
        </p:spPr>
        <p:txBody>
          <a:bodyPr/>
          <a:lstStyle/>
          <a:p>
            <a:pPr marL="0" indent="0" eaLnBrk="1" hangingPunct="1">
              <a:spcBef>
                <a:spcPts val="1600"/>
              </a:spcBef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rgbClr val="E54553"/>
                </a:solidFill>
                <a:latin typeface="+mj-lt"/>
              </a:rPr>
              <a:t>Routes to employment</a:t>
            </a:r>
            <a:endParaRPr lang="en-US" sz="2600" dirty="0" smtClean="0">
              <a:latin typeface="+mj-lt"/>
              <a:cs typeface="Arial" pitchFamily="3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2200" dirty="0" smtClean="0"/>
              <a:t>Key pathways: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buFont typeface="Arial"/>
              <a:buChar char="•"/>
              <a:defRPr/>
            </a:pPr>
            <a:r>
              <a:rPr lang="en-US" sz="2200" dirty="0" smtClean="0"/>
              <a:t>College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buFont typeface="Arial"/>
              <a:buChar char="•"/>
              <a:defRPr/>
            </a:pPr>
            <a:r>
              <a:rPr lang="en-US" sz="2200" dirty="0" smtClean="0"/>
              <a:t>Work experience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buFont typeface="Arial"/>
              <a:buChar char="•"/>
              <a:defRPr/>
            </a:pPr>
            <a:r>
              <a:rPr lang="en-US" sz="2200" dirty="0" smtClean="0"/>
              <a:t>University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buFont typeface="Arial"/>
              <a:buChar char="•"/>
              <a:defRPr/>
            </a:pPr>
            <a:r>
              <a:rPr lang="en-US" sz="2200" dirty="0" smtClean="0"/>
              <a:t>Start your own business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buFont typeface="Arial"/>
              <a:buChar char="•"/>
              <a:defRPr/>
            </a:pPr>
            <a:r>
              <a:rPr lang="en-US" sz="2200" dirty="0" smtClean="0"/>
              <a:t>Volunteering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buFont typeface="Arial"/>
              <a:buChar char="•"/>
              <a:defRPr/>
            </a:pPr>
            <a:r>
              <a:rPr lang="en-US" sz="2200" dirty="0" smtClean="0"/>
              <a:t>Employment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0100" y="2724150"/>
            <a:ext cx="36957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buFont typeface="Arial"/>
              <a:buChar char="•"/>
              <a:defRPr/>
            </a:pPr>
            <a:r>
              <a:rPr lang="en-US" sz="2200" dirty="0" smtClean="0">
                <a:latin typeface="+mn-lt"/>
              </a:rPr>
              <a:t>Modern Apprenticeship</a:t>
            </a:r>
          </a:p>
          <a:p>
            <a:pPr marL="342900" indent="-342900"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buFont typeface="Arial"/>
              <a:buChar char="•"/>
              <a:defRPr/>
            </a:pPr>
            <a:r>
              <a:rPr lang="en-US" sz="2200" dirty="0" smtClean="0">
                <a:latin typeface="+mn-lt"/>
              </a:rPr>
              <a:t>Foundation Apprenticeship</a:t>
            </a:r>
          </a:p>
          <a:p>
            <a:pPr marL="342900" indent="-342900"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buFont typeface="Arial"/>
              <a:buChar char="•"/>
              <a:defRPr/>
            </a:pPr>
            <a:r>
              <a:rPr lang="en-US" sz="2200" dirty="0" smtClean="0">
                <a:latin typeface="+mn-lt"/>
              </a:rPr>
              <a:t>Graduate Level Apprenticeship</a:t>
            </a:r>
          </a:p>
          <a:p>
            <a:pPr marL="342900" indent="-342900"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buFont typeface="Arial"/>
              <a:buChar char="•"/>
              <a:defRPr/>
            </a:pPr>
            <a:r>
              <a:rPr lang="en-US" sz="2200" dirty="0" smtClean="0">
                <a:latin typeface="+mn-lt"/>
              </a:rPr>
              <a:t>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600"/>
              </a:spcBef>
              <a:buNone/>
              <a:defRPr/>
            </a:pPr>
            <a:r>
              <a:rPr lang="en-US" altLang="en-US" sz="2600" dirty="0" smtClean="0">
                <a:solidFill>
                  <a:srgbClr val="E54553"/>
                </a:solidFill>
                <a:latin typeface="+mj-lt"/>
              </a:rPr>
              <a:t>Lisa’s career journey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n-US" altLang="en-US" sz="1600" dirty="0" smtClean="0"/>
              <a:t>Lisa’s goal is to work with animals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n-US" altLang="en-US" sz="2200" dirty="0" smtClean="0"/>
              <a:t>Route 1</a:t>
            </a:r>
            <a:endParaRPr lang="en-US" alt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230819" y="3577701"/>
            <a:ext cx="8780016" cy="19885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52545" y="3733653"/>
            <a:ext cx="1854200" cy="169703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>
                <a:latin typeface="+mn-lt"/>
              </a:rPr>
              <a:t>Lisa </a:t>
            </a:r>
            <a:r>
              <a:rPr lang="en-GB" sz="1200" dirty="0" smtClean="0">
                <a:latin typeface="+mn-lt"/>
              </a:rPr>
              <a:t>volunteers during the weekend and on school breaks at a riding centre.</a:t>
            </a:r>
            <a:endParaRPr lang="en-GB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02" y="3733653"/>
            <a:ext cx="1854200" cy="1697038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 smtClean="0">
                <a:latin typeface="+mn-lt"/>
              </a:rPr>
              <a:t>She decides to leave school to start a Modern Apprenticeship in Equine training at the riding centre. Lisa is an ideal candidate as she has previous experience.</a:t>
            </a:r>
            <a:endParaRPr lang="en-GB" sz="1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5451" y="3733653"/>
            <a:ext cx="1854200" cy="1697038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 smtClean="0">
                <a:latin typeface="+mn-lt"/>
              </a:rPr>
              <a:t>As part of her apprenticeship Lisa completes her academic training at </a:t>
            </a:r>
            <a:r>
              <a:rPr lang="en-GB" sz="1200" dirty="0" err="1" smtClean="0">
                <a:latin typeface="+mn-lt"/>
              </a:rPr>
              <a:t>Cartney</a:t>
            </a:r>
            <a:r>
              <a:rPr lang="en-GB" sz="1200" dirty="0" smtClean="0">
                <a:latin typeface="+mn-lt"/>
              </a:rPr>
              <a:t> Horse Sense in North Lanarkshire.</a:t>
            </a:r>
            <a:endParaRPr lang="en-GB" sz="1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9730" y="3733653"/>
            <a:ext cx="1854200" cy="1697038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 smtClean="0">
                <a:latin typeface="+mn-lt"/>
              </a:rPr>
              <a:t>Lisa has worked hard during her apprenticeship and her employer keeps her on.</a:t>
            </a:r>
            <a:endParaRPr lang="en-GB" sz="12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767" y="3120258"/>
            <a:ext cx="234314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rgbClr val="E54553"/>
                </a:solidFill>
              </a:rPr>
              <a:t>Work experience / Volunteer</a:t>
            </a:r>
            <a:endParaRPr lang="en-GB" sz="1300" dirty="0"/>
          </a:p>
        </p:txBody>
      </p:sp>
      <p:sp>
        <p:nvSpPr>
          <p:cNvPr id="16" name="Rectangle 15"/>
          <p:cNvSpPr/>
          <p:nvPr/>
        </p:nvSpPr>
        <p:spPr>
          <a:xfrm>
            <a:off x="3634517" y="3120258"/>
            <a:ext cx="189071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rgbClr val="E54553"/>
                </a:solidFill>
              </a:rPr>
              <a:t>Modern Apprenticeship</a:t>
            </a:r>
            <a:endParaRPr lang="en-GB" sz="1300" dirty="0"/>
          </a:p>
        </p:txBody>
      </p:sp>
      <p:sp>
        <p:nvSpPr>
          <p:cNvPr id="17" name="Rectangle 16"/>
          <p:cNvSpPr/>
          <p:nvPr/>
        </p:nvSpPr>
        <p:spPr>
          <a:xfrm>
            <a:off x="7312130" y="3120258"/>
            <a:ext cx="111280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rgbClr val="E54553"/>
                </a:solidFill>
              </a:rPr>
              <a:t>Employment</a:t>
            </a:r>
            <a:endParaRPr lang="en-GB" sz="13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51599" y="3460250"/>
            <a:ext cx="1855146" cy="102524"/>
            <a:chOff x="351599" y="3484680"/>
            <a:chExt cx="1855146" cy="10252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52545" y="3484680"/>
              <a:ext cx="1854200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>
              <a:off x="300337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>
              <a:off x="2153541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939730" y="3460250"/>
            <a:ext cx="1857014" cy="102524"/>
            <a:chOff x="351599" y="3484680"/>
            <a:chExt cx="1857014" cy="10252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52545" y="3484680"/>
              <a:ext cx="1854200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>
              <a:off x="300337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>
              <a:off x="2157351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554756" y="3460250"/>
            <a:ext cx="4047764" cy="102524"/>
            <a:chOff x="351599" y="3484680"/>
            <a:chExt cx="4047764" cy="10252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52545" y="3484680"/>
              <a:ext cx="4043949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>
              <a:off x="300337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>
              <a:off x="4348101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0052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600" y="3742531"/>
            <a:ext cx="1854200" cy="169703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>
                <a:latin typeface="+mn-lt"/>
              </a:rPr>
              <a:t>Lisa gains work experience at the weekends and her school holidays at a local farm.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3663" y="3742531"/>
            <a:ext cx="1854200" cy="1697038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>
                <a:latin typeface="+mn-lt"/>
              </a:rPr>
              <a:t>She stays on </a:t>
            </a:r>
            <a:r>
              <a:rPr lang="en-GB" sz="1200" dirty="0" smtClean="0">
                <a:latin typeface="+mn-lt"/>
              </a:rPr>
              <a:t>at </a:t>
            </a:r>
            <a:r>
              <a:rPr lang="en-GB" sz="1200" dirty="0">
                <a:latin typeface="+mn-lt"/>
              </a:rPr>
              <a:t>school and gets 5 </a:t>
            </a:r>
            <a:r>
              <a:rPr lang="en-GB" sz="1200" dirty="0" err="1">
                <a:latin typeface="+mn-lt"/>
              </a:rPr>
              <a:t>H</a:t>
            </a:r>
            <a:r>
              <a:rPr lang="en-GB" sz="1200" dirty="0" err="1" smtClean="0">
                <a:latin typeface="+mn-lt"/>
              </a:rPr>
              <a:t>ighers</a:t>
            </a:r>
            <a:r>
              <a:rPr lang="en-GB" sz="1200" dirty="0" smtClean="0">
                <a:latin typeface="+mn-lt"/>
              </a:rPr>
              <a:t> </a:t>
            </a:r>
            <a:r>
              <a:rPr lang="en-GB" sz="1200" dirty="0">
                <a:latin typeface="+mn-lt"/>
              </a:rPr>
              <a:t>by the end of S5, including Chemistry, Biology and Maths (at Grade A).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6475" y="3742531"/>
            <a:ext cx="1854200" cy="1697038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>
                <a:latin typeface="+mn-lt"/>
              </a:rPr>
              <a:t>She studies Veterinary medicine and surgery at Glasgow </a:t>
            </a:r>
            <a:r>
              <a:rPr lang="en-GB" sz="1200" dirty="0" smtClean="0">
                <a:latin typeface="+mn-lt"/>
              </a:rPr>
              <a:t>University,</a:t>
            </a:r>
            <a:endParaRPr lang="en-GB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1663" y="3742531"/>
            <a:ext cx="1854200" cy="1697038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>
                <a:latin typeface="+mn-lt"/>
              </a:rPr>
              <a:t>After </a:t>
            </a:r>
            <a:r>
              <a:rPr lang="en-GB" sz="1200" dirty="0" smtClean="0">
                <a:latin typeface="+mn-lt"/>
              </a:rPr>
              <a:t>5 years  at university she graduates and </a:t>
            </a:r>
            <a:r>
              <a:rPr lang="en-GB" sz="1200" dirty="0">
                <a:latin typeface="+mn-lt"/>
              </a:rPr>
              <a:t>gets a job at a veterinary hospital.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574280"/>
            <a:ext cx="8229600" cy="1136403"/>
          </a:xfrm>
        </p:spPr>
        <p:txBody>
          <a:bodyPr/>
          <a:lstStyle/>
          <a:p>
            <a:pPr>
              <a:spcBef>
                <a:spcPts val="1600"/>
              </a:spcBef>
              <a:buNone/>
              <a:defRPr/>
            </a:pPr>
            <a:r>
              <a:rPr lang="en-US" altLang="en-US" sz="2600" dirty="0" smtClean="0">
                <a:solidFill>
                  <a:srgbClr val="E54553"/>
                </a:solidFill>
                <a:latin typeface="+mj-lt"/>
              </a:rPr>
              <a:t>Lisa’s career journey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n-US" altLang="en-US" sz="1600" dirty="0" smtClean="0"/>
              <a:t>Lisa’s goal is to work with animals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n-US" altLang="en-US" sz="2200" dirty="0" smtClean="0"/>
              <a:t>Route 2</a:t>
            </a:r>
            <a:endParaRPr lang="en-US" alt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114767" y="3072633"/>
            <a:ext cx="234314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rgbClr val="E54553"/>
                </a:solidFill>
              </a:rPr>
              <a:t>Work experience / Volunteer</a:t>
            </a:r>
            <a:endParaRPr lang="en-GB" sz="1300" dirty="0"/>
          </a:p>
        </p:txBody>
      </p:sp>
      <p:sp>
        <p:nvSpPr>
          <p:cNvPr id="14" name="Rectangle 13"/>
          <p:cNvSpPr/>
          <p:nvPr/>
        </p:nvSpPr>
        <p:spPr>
          <a:xfrm>
            <a:off x="7312130" y="3120258"/>
            <a:ext cx="111280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rgbClr val="E54553"/>
                </a:solidFill>
              </a:rPr>
              <a:t>Employment</a:t>
            </a:r>
            <a:endParaRPr lang="en-GB" sz="13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1599" y="3460250"/>
            <a:ext cx="1855146" cy="102524"/>
            <a:chOff x="351599" y="3484680"/>
            <a:chExt cx="1855146" cy="10252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52545" y="3484680"/>
              <a:ext cx="1854200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300337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2153541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939730" y="3460250"/>
            <a:ext cx="1857014" cy="102524"/>
            <a:chOff x="351599" y="3484680"/>
            <a:chExt cx="1857014" cy="10252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52545" y="3484680"/>
              <a:ext cx="1854200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300337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>
              <a:off x="2157351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3238967" y="3120258"/>
            <a:ext cx="66717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rgbClr val="E54553"/>
                </a:solidFill>
              </a:rPr>
              <a:t>School</a:t>
            </a:r>
            <a:endParaRPr lang="en-GB" sz="13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637599" y="3460250"/>
            <a:ext cx="1855146" cy="102524"/>
            <a:chOff x="351599" y="3484680"/>
            <a:chExt cx="1855146" cy="10252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52545" y="3484680"/>
              <a:ext cx="1854200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>
              <a:off x="300337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>
              <a:off x="2153541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5296367" y="3120258"/>
            <a:ext cx="93166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rgbClr val="E54553"/>
                </a:solidFill>
              </a:rPr>
              <a:t>University</a:t>
            </a:r>
            <a:endParaRPr lang="en-GB" sz="13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809299" y="3460250"/>
            <a:ext cx="1855146" cy="102524"/>
            <a:chOff x="351599" y="3484680"/>
            <a:chExt cx="1855146" cy="102524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52545" y="3484680"/>
              <a:ext cx="1854200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>
              <a:off x="300337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>
              <a:off x="2153541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366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9957" y="3728243"/>
            <a:ext cx="1854200" cy="17907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>
                <a:latin typeface="+mn-lt"/>
              </a:rPr>
              <a:t>Lisa stays on at school and gets 2 </a:t>
            </a:r>
            <a:r>
              <a:rPr lang="en-GB" sz="1200" dirty="0" err="1">
                <a:latin typeface="+mn-lt"/>
              </a:rPr>
              <a:t>Highers</a:t>
            </a:r>
            <a:r>
              <a:rPr lang="en-GB" sz="1200" dirty="0">
                <a:latin typeface="+mn-lt"/>
              </a:rPr>
              <a:t> (at Grade C</a:t>
            </a:r>
            <a:r>
              <a:rPr lang="en-GB" sz="1200" dirty="0" smtClean="0">
                <a:latin typeface="+mn-lt"/>
              </a:rPr>
              <a:t>), one of which is biology.</a:t>
            </a:r>
            <a:endParaRPr lang="en-GB" sz="1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3114" y="3728243"/>
            <a:ext cx="1854200" cy="179070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>
                <a:latin typeface="+mn-lt"/>
              </a:rPr>
              <a:t>Lisa takes a one-year HNC course in Agriculture at Scotland’s Rural </a:t>
            </a:r>
            <a:r>
              <a:rPr lang="en-GB" sz="1200" dirty="0" smtClean="0">
                <a:latin typeface="+mn-lt"/>
              </a:rPr>
              <a:t>University College </a:t>
            </a:r>
            <a:r>
              <a:rPr lang="en-GB" sz="1200" dirty="0">
                <a:latin typeface="+mn-lt"/>
              </a:rPr>
              <a:t>where she learns about </a:t>
            </a:r>
            <a:r>
              <a:rPr lang="en-GB" sz="1200" dirty="0" smtClean="0">
                <a:latin typeface="+mn-lt"/>
              </a:rPr>
              <a:t>running a farm.</a:t>
            </a:r>
            <a:endParaRPr lang="en-GB" sz="12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3035" y="3728243"/>
            <a:ext cx="1854200" cy="179070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>
                <a:latin typeface="+mn-lt"/>
              </a:rPr>
              <a:t>She decides to stay on at the college and joins the HND Agriculture course.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5545" y="3728243"/>
            <a:ext cx="1854200" cy="179070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>
                <a:latin typeface="+mn-lt"/>
              </a:rPr>
              <a:t>Lisa achieves her HND and with this goes on to start her own farming enterprise.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74280"/>
            <a:ext cx="8229600" cy="1285602"/>
          </a:xfrm>
        </p:spPr>
        <p:txBody>
          <a:bodyPr/>
          <a:lstStyle/>
          <a:p>
            <a:pPr>
              <a:spcBef>
                <a:spcPts val="1600"/>
              </a:spcBef>
              <a:buNone/>
              <a:defRPr/>
            </a:pPr>
            <a:r>
              <a:rPr lang="en-US" altLang="en-US" sz="2600" dirty="0" smtClean="0">
                <a:solidFill>
                  <a:srgbClr val="E54553"/>
                </a:solidFill>
                <a:latin typeface="+mj-lt"/>
              </a:rPr>
              <a:t>Lisa’s career journey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n-US" altLang="en-US" sz="1600" dirty="0" smtClean="0"/>
              <a:t>Lisa’s goal is to work with animals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n-US" altLang="en-US" sz="2200" dirty="0" smtClean="0"/>
              <a:t>Route 3</a:t>
            </a:r>
            <a:endParaRPr lang="en-US" altLang="en-US" sz="2200" dirty="0"/>
          </a:p>
        </p:txBody>
      </p:sp>
      <p:sp>
        <p:nvSpPr>
          <p:cNvPr id="16" name="Rectangle 15"/>
          <p:cNvSpPr/>
          <p:nvPr/>
        </p:nvSpPr>
        <p:spPr>
          <a:xfrm>
            <a:off x="943442" y="3120258"/>
            <a:ext cx="66717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rgbClr val="E54553"/>
                </a:solidFill>
              </a:rPr>
              <a:t>School</a:t>
            </a:r>
            <a:endParaRPr lang="en-GB" sz="1300" dirty="0"/>
          </a:p>
        </p:txBody>
      </p:sp>
      <p:sp>
        <p:nvSpPr>
          <p:cNvPr id="17" name="Rectangle 16"/>
          <p:cNvSpPr/>
          <p:nvPr/>
        </p:nvSpPr>
        <p:spPr>
          <a:xfrm>
            <a:off x="4177442" y="3120258"/>
            <a:ext cx="73930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rgbClr val="E54553"/>
                </a:solidFill>
              </a:rPr>
              <a:t>College</a:t>
            </a:r>
            <a:endParaRPr lang="en-GB" sz="1300" dirty="0"/>
          </a:p>
        </p:txBody>
      </p:sp>
      <p:sp>
        <p:nvSpPr>
          <p:cNvPr id="18" name="Rectangle 17"/>
          <p:cNvSpPr/>
          <p:nvPr/>
        </p:nvSpPr>
        <p:spPr>
          <a:xfrm>
            <a:off x="7150205" y="3120258"/>
            <a:ext cx="142058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rgbClr val="E54553"/>
                </a:solidFill>
              </a:rPr>
              <a:t>Starts a business</a:t>
            </a:r>
            <a:endParaRPr lang="en-GB" sz="13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1599" y="3460250"/>
            <a:ext cx="1855146" cy="102524"/>
            <a:chOff x="351599" y="3484680"/>
            <a:chExt cx="1855146" cy="10252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52545" y="3484680"/>
              <a:ext cx="1854200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300337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>
              <a:off x="2153541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939730" y="3460250"/>
            <a:ext cx="1857014" cy="102524"/>
            <a:chOff x="351599" y="3484680"/>
            <a:chExt cx="1857014" cy="10252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52545" y="3484680"/>
              <a:ext cx="1854200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>
              <a:off x="300337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>
              <a:off x="2157351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554756" y="3460250"/>
            <a:ext cx="4047764" cy="102524"/>
            <a:chOff x="351599" y="3484680"/>
            <a:chExt cx="4047764" cy="10252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52545" y="3484680"/>
              <a:ext cx="4043949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>
              <a:off x="300337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>
              <a:off x="4348101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8438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9957" y="3728243"/>
            <a:ext cx="1854200" cy="17907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 smtClean="0">
                <a:latin typeface="+mn-lt"/>
              </a:rPr>
              <a:t>Lisa achieves 5 National 5 qualifications at school, including English, maths and biology.</a:t>
            </a:r>
            <a:endParaRPr lang="en-GB" sz="1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1820" y="3728243"/>
            <a:ext cx="1854200" cy="179070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 smtClean="0">
                <a:latin typeface="+mn-lt"/>
              </a:rPr>
              <a:t>While at school she completes 2 weeks work experience at her local veterinary practice.</a:t>
            </a:r>
            <a:endParaRPr lang="en-GB" sz="12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4157" y="3728243"/>
            <a:ext cx="1854200" cy="179070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 smtClean="0">
                <a:latin typeface="+mn-lt"/>
              </a:rPr>
              <a:t>Lisa achieves her Diploma in Veterinary nursing from college.</a:t>
            </a:r>
            <a:endParaRPr lang="en-GB" sz="12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6667" y="3728243"/>
            <a:ext cx="1854200" cy="179070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>
                <a:latin typeface="+mn-lt"/>
              </a:rPr>
              <a:t>Lisa </a:t>
            </a:r>
            <a:r>
              <a:rPr lang="en-GB" sz="1200" dirty="0" smtClean="0">
                <a:latin typeface="+mn-lt"/>
              </a:rPr>
              <a:t>realises she can continue on  to University to study a BSc (</a:t>
            </a:r>
            <a:r>
              <a:rPr lang="en-GB" sz="1200" dirty="0" err="1" smtClean="0">
                <a:latin typeface="+mn-lt"/>
              </a:rPr>
              <a:t>Hons</a:t>
            </a:r>
            <a:r>
              <a:rPr lang="en-GB" sz="1200" dirty="0" smtClean="0">
                <a:latin typeface="+mn-lt"/>
              </a:rPr>
              <a:t>) in Veterinary nursing. </a:t>
            </a:r>
            <a:endParaRPr lang="en-GB" sz="1200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74280"/>
            <a:ext cx="8229600" cy="1285602"/>
          </a:xfrm>
        </p:spPr>
        <p:txBody>
          <a:bodyPr/>
          <a:lstStyle/>
          <a:p>
            <a:pPr>
              <a:spcBef>
                <a:spcPts val="1600"/>
              </a:spcBef>
              <a:buNone/>
              <a:defRPr/>
            </a:pPr>
            <a:r>
              <a:rPr lang="en-US" altLang="en-US" sz="2600" dirty="0" smtClean="0">
                <a:solidFill>
                  <a:srgbClr val="E54553"/>
                </a:solidFill>
                <a:latin typeface="+mj-lt"/>
              </a:rPr>
              <a:t>Lisa’s career journey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n-US" altLang="en-US" sz="1600" dirty="0" smtClean="0"/>
              <a:t>Lisa’s goal is to work with animals 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n-US" altLang="en-US" sz="2200" dirty="0" smtClean="0"/>
              <a:t>Route 4</a:t>
            </a:r>
            <a:endParaRPr lang="en-US" altLang="en-US" sz="2200" dirty="0"/>
          </a:p>
        </p:txBody>
      </p:sp>
      <p:sp>
        <p:nvSpPr>
          <p:cNvPr id="16" name="Rectangle 15"/>
          <p:cNvSpPr/>
          <p:nvPr/>
        </p:nvSpPr>
        <p:spPr>
          <a:xfrm>
            <a:off x="5286842" y="3091683"/>
            <a:ext cx="73930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rgbClr val="E54553"/>
                </a:solidFill>
              </a:rPr>
              <a:t>College</a:t>
            </a:r>
            <a:endParaRPr lang="en-GB" sz="1300" dirty="0"/>
          </a:p>
        </p:txBody>
      </p:sp>
      <p:sp>
        <p:nvSpPr>
          <p:cNvPr id="17" name="Rectangle 16"/>
          <p:cNvSpPr/>
          <p:nvPr/>
        </p:nvSpPr>
        <p:spPr>
          <a:xfrm>
            <a:off x="2091467" y="3082158"/>
            <a:ext cx="66717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rgbClr val="E54553"/>
                </a:solidFill>
              </a:rPr>
              <a:t>School</a:t>
            </a:r>
            <a:endParaRPr lang="en-GB" sz="1300" dirty="0"/>
          </a:p>
        </p:txBody>
      </p:sp>
      <p:sp>
        <p:nvSpPr>
          <p:cNvPr id="18" name="Rectangle 17"/>
          <p:cNvSpPr/>
          <p:nvPr/>
        </p:nvSpPr>
        <p:spPr>
          <a:xfrm>
            <a:off x="7435955" y="3091683"/>
            <a:ext cx="93166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rgbClr val="E54553"/>
                </a:solidFill>
              </a:rPr>
              <a:t>University</a:t>
            </a:r>
            <a:endParaRPr lang="en-GB" sz="13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742624" y="3431675"/>
            <a:ext cx="1855146" cy="102524"/>
            <a:chOff x="351599" y="3484680"/>
            <a:chExt cx="1855146" cy="10252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52545" y="3484680"/>
              <a:ext cx="1854200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300337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>
              <a:off x="2153541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939730" y="3431675"/>
            <a:ext cx="1857014" cy="102524"/>
            <a:chOff x="351599" y="3484680"/>
            <a:chExt cx="1857014" cy="10252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52545" y="3484680"/>
              <a:ext cx="1854200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>
              <a:off x="300337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>
              <a:off x="2157351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54481" y="3431675"/>
            <a:ext cx="4047764" cy="102524"/>
            <a:chOff x="351599" y="3484680"/>
            <a:chExt cx="4047764" cy="10252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52545" y="3484680"/>
              <a:ext cx="4043949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>
              <a:off x="300337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>
              <a:off x="4348101" y="3535942"/>
              <a:ext cx="102524" cy="0"/>
            </a:xfrm>
            <a:prstGeom prst="line">
              <a:avLst/>
            </a:prstGeom>
            <a:ln w="12700" cap="rnd">
              <a:solidFill>
                <a:srgbClr val="E545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112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ownloads\final-powerpoints\Routes-to-employment-profil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0000">
            <a:off x="5223703" y="1353342"/>
            <a:ext cx="3174797" cy="4490801"/>
          </a:xfrm>
          <a:prstGeom prst="rect">
            <a:avLst/>
          </a:prstGeom>
          <a:noFill/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 descr="E:\Downloads\final-powerpoints\Routes-to-employment-profil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953" y="1429542"/>
            <a:ext cx="3174797" cy="4490801"/>
          </a:xfrm>
          <a:prstGeom prst="rect">
            <a:avLst/>
          </a:prstGeom>
          <a:noFill/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99218"/>
            <a:ext cx="4210334" cy="4525963"/>
          </a:xfrm>
        </p:spPr>
        <p:txBody>
          <a:bodyPr/>
          <a:lstStyle/>
          <a:p>
            <a:pPr>
              <a:spcBef>
                <a:spcPts val="1600"/>
              </a:spcBef>
              <a:buNone/>
              <a:defRPr/>
            </a:pPr>
            <a:r>
              <a:rPr lang="en-US" altLang="en-US" sz="2600" dirty="0" smtClean="0">
                <a:solidFill>
                  <a:srgbClr val="E54553"/>
                </a:solidFill>
                <a:latin typeface="+mj-lt"/>
              </a:rPr>
              <a:t>Case studies</a:t>
            </a:r>
          </a:p>
          <a:p>
            <a:pPr>
              <a:spcBef>
                <a:spcPts val="1600"/>
              </a:spcBef>
              <a:buClr>
                <a:schemeClr val="accent2"/>
              </a:buClr>
              <a:defRPr/>
            </a:pPr>
            <a:r>
              <a:rPr lang="en-GB" sz="2200" dirty="0" smtClean="0">
                <a:ea typeface="+mn-ea"/>
              </a:rPr>
              <a:t>Research possible options and routes for the person featured in your profile. Consider using:</a:t>
            </a:r>
          </a:p>
          <a:p>
            <a:pPr>
              <a:spcBef>
                <a:spcPts val="1600"/>
              </a:spcBef>
              <a:buClr>
                <a:schemeClr val="accent2"/>
              </a:buClr>
              <a:defRPr/>
            </a:pPr>
            <a:r>
              <a:rPr lang="en-GB" altLang="en-US" sz="2200" dirty="0" smtClean="0">
                <a:solidFill>
                  <a:srgbClr val="E54553"/>
                </a:solidFill>
              </a:rPr>
              <a:t>My World of Work</a:t>
            </a:r>
          </a:p>
          <a:p>
            <a:pPr lvl="1"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defRPr/>
            </a:pPr>
            <a:r>
              <a:rPr lang="en-GB" sz="1800" dirty="0" smtClean="0">
                <a:ea typeface="+mn-ea"/>
              </a:rPr>
              <a:t>My career options</a:t>
            </a:r>
          </a:p>
          <a:p>
            <a:pPr lvl="1" fontAlgn="auto">
              <a:spcBef>
                <a:spcPts val="576"/>
              </a:spcBef>
              <a:spcAft>
                <a:spcPts val="0"/>
              </a:spcAft>
              <a:buClr>
                <a:srgbClr val="E54553"/>
              </a:buClr>
              <a:defRPr/>
            </a:pPr>
            <a:r>
              <a:rPr lang="en-GB" sz="1800" dirty="0" smtClean="0">
                <a:ea typeface="+mn-ea"/>
              </a:rPr>
              <a:t>Learn and train</a:t>
            </a:r>
          </a:p>
          <a:p>
            <a:pPr marL="0" indent="0">
              <a:spcBef>
                <a:spcPts val="1600"/>
              </a:spcBef>
              <a:defRPr/>
            </a:pPr>
            <a:r>
              <a:rPr lang="en-GB" sz="2200" dirty="0" smtClean="0">
                <a:solidFill>
                  <a:srgbClr val="E54553"/>
                </a:solidFill>
                <a:ea typeface="+mn-ea"/>
              </a:rPr>
              <a:t>   </a:t>
            </a:r>
            <a:r>
              <a:rPr lang="en-GB" sz="2200" dirty="0" err="1" smtClean="0">
                <a:solidFill>
                  <a:srgbClr val="E54553"/>
                </a:solidFill>
                <a:ea typeface="+mn-ea"/>
              </a:rPr>
              <a:t>Apprenticeships.scot</a:t>
            </a:r>
            <a:endParaRPr lang="en-GB" sz="2200" dirty="0" smtClean="0">
              <a:solidFill>
                <a:srgbClr val="E54553"/>
              </a:solidFill>
              <a:ea typeface="+mn-ea"/>
            </a:endParaRPr>
          </a:p>
          <a:p>
            <a:pPr marL="0" indent="0">
              <a:spcBef>
                <a:spcPts val="1600"/>
              </a:spcBef>
              <a:defRPr/>
            </a:pPr>
            <a:r>
              <a:rPr lang="en-GB" sz="2200" dirty="0" smtClean="0">
                <a:solidFill>
                  <a:srgbClr val="E54553"/>
                </a:solidFill>
                <a:ea typeface="+mn-ea"/>
              </a:rPr>
              <a:t>   University or college websites</a:t>
            </a:r>
            <a:endParaRPr lang="en-GB" sz="2200" dirty="0" smtClean="0">
              <a:ea typeface="+mn-ea"/>
            </a:endParaRPr>
          </a:p>
          <a:p>
            <a:pPr>
              <a:spcBef>
                <a:spcPts val="1600"/>
              </a:spcBef>
              <a:buNone/>
              <a:defRPr/>
            </a:pPr>
            <a:endParaRPr lang="en-US" altLang="en-US" sz="2600" dirty="0" smtClean="0">
              <a:solidFill>
                <a:srgbClr val="E54553"/>
              </a:solidFill>
              <a:latin typeface="+mj-lt"/>
            </a:endParaRPr>
          </a:p>
          <a:p>
            <a:pPr>
              <a:spcBef>
                <a:spcPts val="1200"/>
              </a:spcBef>
              <a:buNone/>
              <a:defRPr/>
            </a:pPr>
            <a:endParaRPr lang="en-US" alt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8121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altLang="en-US" sz="2600" dirty="0" smtClean="0">
                <a:solidFill>
                  <a:srgbClr val="E54553"/>
                </a:solidFill>
                <a:latin typeface="+mj-lt"/>
              </a:rPr>
              <a:t>Career journey worksheet</a:t>
            </a:r>
          </a:p>
          <a:p>
            <a:r>
              <a:rPr lang="en-GB" sz="2200" dirty="0" smtClean="0">
                <a:ea typeface="+mn-ea"/>
              </a:rPr>
              <a:t>Complete the Career journey worksheet with the possible routes you have identified for your case study, like the example below</a:t>
            </a:r>
          </a:p>
          <a:p>
            <a:r>
              <a:rPr lang="en-GB" sz="2200" dirty="0" smtClean="0">
                <a:ea typeface="+mn-ea"/>
              </a:rPr>
              <a:t>Record at least two routes to achieve the preferred career in your example</a:t>
            </a:r>
          </a:p>
          <a:p>
            <a:pPr lvl="4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004441"/>
            <a:ext cx="1854200" cy="17907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 smtClean="0">
                <a:latin typeface="+mn-lt"/>
              </a:rPr>
              <a:t>Foundation Apprenticeship in Engineering during S5/ S6</a:t>
            </a:r>
            <a:endParaRPr lang="en-GB" sz="12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3800" y="4004441"/>
            <a:ext cx="1854200" cy="17907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 smtClean="0">
                <a:latin typeface="+mn-lt"/>
              </a:rPr>
              <a:t>Leave school at the end of S6 and go to college to study HNC Engineering </a:t>
            </a:r>
            <a:endParaRPr lang="en-GB" sz="1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400" y="4004441"/>
            <a:ext cx="1854200" cy="17907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 smtClean="0">
                <a:latin typeface="+mn-lt"/>
              </a:rPr>
              <a:t>After completing an HNC go to University to get a degree in Mechanical engineering </a:t>
            </a:r>
            <a:endParaRPr lang="en-GB" sz="1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4004441"/>
            <a:ext cx="1854200" cy="17907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GB" sz="1200" dirty="0" smtClean="0">
                <a:latin typeface="+mn-lt"/>
              </a:rPr>
              <a:t>Get a job as a Mechanical engineer</a:t>
            </a:r>
            <a:endParaRPr lang="en-GB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ink red">
      <a:dk1>
        <a:srgbClr val="54545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859E27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MWW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DS Base Document" ma:contentTypeID="0x010100ED2642B7FA5E4DA4BAD5093338A237AF00EFA01646D6F1BA47B26E97A5DD071D02" ma:contentTypeVersion="0" ma:contentTypeDescription="Base document type for SDS EDRMS Project" ma:contentTypeScope="" ma:versionID="b5ce2a6b5f5631e7acf1f1cfa7d9c40f">
  <xsd:schema xmlns:xsd="http://www.w3.org/2001/XMLSchema" xmlns:p="http://schemas.microsoft.com/office/2006/metadata/properties" xmlns:ns1="http://schemas.microsoft.com/sharepoint/v3" xmlns:ns2="7b89bba3-8027-45bd-a570-d8b0d030bad0" xmlns:ns3="57a8fc3a-2b1c-4d0f-9d31-9e891fd94e66" targetNamespace="http://schemas.microsoft.com/office/2006/metadata/properties" ma:root="true" ma:fieldsID="a97003f7c0bf3832e5c96b806129eb76" ns1:_="" ns2:_="" ns3:_="">
    <xsd:import namespace="http://schemas.microsoft.com/sharepoint/v3"/>
    <xsd:import namespace="7b89bba3-8027-45bd-a570-d8b0d030bad0"/>
    <xsd:import namespace="57a8fc3a-2b1c-4d0f-9d31-9e891fd94e66"/>
    <xsd:element name="properties">
      <xsd:complexType>
        <xsd:sequence>
          <xsd:element name="documentManagement">
            <xsd:complexType>
              <xsd:all>
                <xsd:element ref="ns1:TemplateUrl" minOccurs="0"/>
                <xsd:element ref="ns1:xd_ProgID" minOccurs="0"/>
                <xsd:element ref="ns1:xd_Signature" minOccurs="0"/>
                <xsd:element ref="ns2:EDRMSUpdatePeriod"/>
                <xsd:element ref="ns2:EDRMSExpiryDate" minOccurs="0"/>
                <xsd:element ref="ns2:EDRMSArchiveDate" minOccurs="0"/>
                <xsd:element ref="ns2:EDRMSUpdateDate" minOccurs="0"/>
                <xsd:element ref="ns2:EDRMSIsArchived" minOccurs="0"/>
                <xsd:element ref="ns2:EDRMSStatus"/>
                <xsd:element ref="ns2:EDRMSOwner" minOccurs="0"/>
                <xsd:element ref="ns2:EDRMSUpdatedAsRecord" minOccurs="0"/>
                <xsd:element ref="ns2:InformationClassificationTaxHTField0" minOccurs="0"/>
                <xsd:element ref="ns2:InformationClassification" minOccurs="0"/>
                <xsd:element ref="ns2:EDRMSRegionTaxHTField0" minOccurs="0"/>
                <xsd:element ref="ns2:EDRMSRegion" minOccurs="0"/>
                <xsd:element ref="ns2:EDRMSBCSTaxHTField0" minOccurs="0"/>
                <xsd:element ref="ns2:EDRMSBCS" minOccurs="0"/>
                <xsd:element ref="ns2:TaxKeywordTaxHTField" minOccurs="0"/>
                <xsd:element ref="ns2:TaxKeyword" minOccurs="0"/>
                <xsd:element ref="ns3:TaxCatchAll" minOccurs="0"/>
                <xsd:element ref="ns3:TaxCatchAllLabel" minOccurs="0"/>
                <xsd:element ref="ns1:_vti_ItemDeclaredRecor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TemplateUrl" ma:index="8" nillable="true" ma:displayName="Template Link" ma:hidden="true" ma:internalName="TemplateUrl">
      <xsd:simpleType>
        <xsd:restriction base="dms:Text"/>
      </xsd:simpleType>
    </xsd:element>
    <xsd:element name="xd_ProgID" ma:index="9" nillable="true" ma:displayName="HTML File Link" ma:hidden="true" ma:internalName="xd_ProgID">
      <xsd:simpleType>
        <xsd:restriction base="dms:Text"/>
      </xsd:simpleType>
    </xsd:element>
    <xsd:element name="xd_Signature" ma:index="10" nillable="true" ma:displayName="Is Signed" ma:hidden="true" ma:internalName="xd_Signature" ma:readOnly="true">
      <xsd:simpleType>
        <xsd:restriction base="dms:Boolean"/>
      </xsd:simpleType>
    </xsd:element>
    <xsd:element name="_vti_ItemDeclaredRecord" ma:index="31" nillable="true" ma:displayName="Declared Record" ma:hidden="true" ma:internalName="_vti_ItemDeclaredRecord" ma:readOnly="true">
      <xsd:simpleType>
        <xsd:restriction base="dms:DateTime"/>
      </xsd:simpleType>
    </xsd:element>
  </xsd:schema>
  <xsd:schema xmlns:xsd="http://www.w3.org/2001/XMLSchema" xmlns:dms="http://schemas.microsoft.com/office/2006/documentManagement/types" targetNamespace="7b89bba3-8027-45bd-a570-d8b0d030bad0" elementFormDefault="qualified">
    <xsd:import namespace="http://schemas.microsoft.com/office/2006/documentManagement/types"/>
    <xsd:element name="EDRMSUpdatePeriod" ma:index="13" ma:displayName="Update Period" ma:description="An email will be sent to you to update your document when due" ma:list="{9504B316-6E32-4390-AA3A-3C31F229E6A6}" ma:internalName="EDRMSUpdatePeriod" ma:readOnly="false" ma:showField="LinkTitleNoMenu" ma:web="{7b89bba3-8027-45bd-a570-d8b0d030bad0}">
      <xsd:simpleType>
        <xsd:restriction base="dms:Lookup"/>
      </xsd:simpleType>
    </xsd:element>
    <xsd:element name="EDRMSExpiryDate" ma:index="14" nillable="true" ma:displayName="Expiry Date" ma:format="DateOnly" ma:hidden="true" ma:internalName="EDRMSExpiryDate">
      <xsd:simpleType>
        <xsd:restriction base="dms:DateTime"/>
      </xsd:simpleType>
    </xsd:element>
    <xsd:element name="EDRMSArchiveDate" ma:index="15" nillable="true" ma:displayName="Archive Date" ma:format="DateOnly" ma:hidden="true" ma:internalName="EDRMSArchiveDate">
      <xsd:simpleType>
        <xsd:restriction base="dms:DateTime"/>
      </xsd:simpleType>
    </xsd:element>
    <xsd:element name="EDRMSUpdateDate" ma:index="16" nillable="true" ma:displayName="Update Date" ma:format="DateOnly" ma:hidden="true" ma:internalName="EDRMSUpdateDate">
      <xsd:simpleType>
        <xsd:restriction base="dms:DateTime"/>
      </xsd:simpleType>
    </xsd:element>
    <xsd:element name="EDRMSIsArchived" ma:index="17" nillable="true" ma:displayName="Is Archived" ma:default="0" ma:description="Selecting this option will send your document directly to archive and results in deletion of your document after 1 year.&#10;" ma:internalName="EDRMSIsArchived">
      <xsd:simpleType>
        <xsd:restriction base="dms:Boolean"/>
      </xsd:simpleType>
    </xsd:element>
    <xsd:element name="EDRMSStatus" ma:index="18" ma:displayName="Status" ma:default="Active" ma:description="Only active should be selected for new documents, the 'pending review' option is only used when the document is due to be updated, i.e. the update period has passed&#10;" ma:format="Dropdown" ma:internalName="EDRMSStatus">
      <xsd:simpleType>
        <xsd:restriction base="dms:Choice">
          <xsd:enumeration value="Active"/>
          <xsd:enumeration value="Pending Review"/>
        </xsd:restriction>
      </xsd:simpleType>
    </xsd:element>
    <xsd:element name="EDRMSOwner" ma:index="19" nillable="true" ma:displayName="Owner" ma:hidden="true" ma:internalName="EDRMS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RMSUpdatedAsRecord" ma:index="20" nillable="true" ma:displayName="Updated as Record" ma:default="0" ma:hidden="true" ma:internalName="EDRMSUpdatedAsRecord">
      <xsd:simpleType>
        <xsd:restriction base="dms:Boolean"/>
      </xsd:simpleType>
    </xsd:element>
    <xsd:element name="InformationClassificationTaxHTField0" ma:index="21" nillable="true" ma:displayName="Information Classification_0" ma:hidden="true" ma:internalName="InformationClassificationTaxHTField0">
      <xsd:simpleType>
        <xsd:restriction base="dms:Note"/>
      </xsd:simpleType>
    </xsd:element>
    <xsd:element name="InformationClassification" ma:index="22" nillable="true" ma:displayName="Information Classification" ma:default="" ma:description="Click the icon to the right to select a classification level for this document" ma:list="{b16c2a9a-ab40-49ea-9c09-2d7eb65f2882}" ma:internalName="InformationClassification" ma:showField="Term1033" ma:web="{7b89bba3-8027-45bd-a570-d8b0d030bad0}">
      <xsd:simpleType>
        <xsd:restriction base="dms:Unknown"/>
      </xsd:simpleType>
    </xsd:element>
    <xsd:element name="EDRMSRegionTaxHTField0" ma:index="23" nillable="true" ma:displayName="Region_0" ma:hidden="true" ma:internalName="EDRMSRegionTaxHTField0">
      <xsd:simpleType>
        <xsd:restriction base="dms:Note"/>
      </xsd:simpleType>
    </xsd:element>
    <xsd:element name="EDRMSRegion" ma:index="24" nillable="true" ma:displayName="Region" ma:default="" ma:description="You can select a region by clicking the icon to the right of this field. Adding a region may make it easier for a user to find this document." ma:list="{b16c2a9a-ab40-49ea-9c09-2d7eb65f2882}" ma:internalName="EDRMSRegion" ma:showField="Term1033" ma:web="{7b89bba3-8027-45bd-a570-d8b0d030bad0}">
      <xsd:simpleType>
        <xsd:restriction base="dms:Unknown"/>
      </xsd:simpleType>
    </xsd:element>
    <xsd:element name="EDRMSBCSTaxHTField0" ma:index="25" nillable="true" ma:displayName="BCS_0" ma:hidden="true" ma:internalName="EDRMSBCSTaxHTField0">
      <xsd:simpleType>
        <xsd:restriction base="dms:Note"/>
      </xsd:simpleType>
    </xsd:element>
    <xsd:element name="EDRMSBCS" ma:index="26" nillable="true" ma:displayName="BCS" ma:default="" ma:hidden="true" ma:list="{b16c2a9a-ab40-49ea-9c09-2d7eb65f2882}" ma:internalName="EDRMSBCS" ma:showField="Term1033" ma:web="{7b89bba3-8027-45bd-a570-d8b0d030bad0}">
      <xsd:simpleType>
        <xsd:restriction base="dms:Unknown"/>
      </xsd:simpleType>
    </xsd:element>
    <xsd:element name="TaxKeywordTaxHTField" ma:index="27" nillable="true" ma:displayName="TaxKeywordTaxHTField" ma:hidden="true" ma:internalName="TaxKeywordTaxHTField">
      <xsd:simpleType>
        <xsd:restriction base="dms:Note"/>
      </xsd:simpleType>
    </xsd:element>
    <xsd:element name="TaxKeyword" ma:index="28" nillable="true" ma:displayName="Enterprise Keywords" ma:description="Enterprise Keywords are shared with other users and applications to allow for ease of search and filtering, as well as metadata consistency and reuse" ma:list="{b16c2a9a-ab40-49ea-9c09-2d7eb65f2882}" ma:internalName="TaxKeyword" ma:showField="Term1033" ma:web="7b89bba3-8027-45bd-a570-d8b0d030bad0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57a8fc3a-2b1c-4d0f-9d31-9e891fd94e66" elementFormDefault="qualified">
    <xsd:import namespace="http://schemas.microsoft.com/office/2006/documentManagement/types"/>
    <xsd:element name="TaxCatchAll" ma:index="29" nillable="true" ma:displayName="Taxonomy Catch All Column" ma:description="" ma:hidden="true" ma:list="{95ec228b-203d-4ba5-b00f-3930a945fc01}" ma:internalName="TaxCatchAll" ma:showField="CatchAllData" ma:web="57a8fc3a-2b1c-4d0f-9d31-9e891fd94e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0" nillable="true" ma:displayName="Taxonomy Catch All Column1" ma:description="" ma:hidden="true" ma:list="{95ec228b-203d-4ba5-b00f-3930a945fc01}" ma:internalName="TaxCatchAllLabel" ma:readOnly="true" ma:showField="CatchAllDataLabel" ma:web="57a8fc3a-2b1c-4d0f-9d31-9e891fd94e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TemplateUrl xmlns="http://schemas.microsoft.com/sharepoint/v3" xsi:nil="true"/>
    <TaxCatchAll xmlns="57a8fc3a-2b1c-4d0f-9d31-9e891fd94e66"/>
    <EDRMSArchiveDate xmlns="7b89bba3-8027-45bd-a570-d8b0d030bad0" xsi:nil="true"/>
    <TaxKeyword xmlns="7b89bba3-8027-45bd-a570-d8b0d030bad0" xsi:nil="true"/>
    <EDRMSOwner xmlns="7b89bba3-8027-45bd-a570-d8b0d030bad0">
      <UserInfo>
        <DisplayName/>
        <AccountId xsi:nil="true"/>
        <AccountType/>
      </UserInfo>
    </EDRMSOwner>
    <EDRMSUpdatedAsRecord xmlns="7b89bba3-8027-45bd-a570-d8b0d030bad0">false</EDRMSUpdatedAsRecord>
    <EDRMSBCS xmlns="7b89bba3-8027-45bd-a570-d8b0d030bad0" xsi:nil="true"/>
    <EDRMSRegionTaxHTField0 xmlns="7b89bba3-8027-45bd-a570-d8b0d030bad0" xsi:nil="true"/>
    <EDRMSRegion xmlns="7b89bba3-8027-45bd-a570-d8b0d030bad0" xsi:nil="true"/>
    <EDRMSBCSTaxHTField0 xmlns="7b89bba3-8027-45bd-a570-d8b0d030bad0" xsi:nil="true"/>
    <EDRMSIsArchived xmlns="7b89bba3-8027-45bd-a570-d8b0d030bad0">false</EDRMSIsArchived>
    <EDRMSStatus xmlns="7b89bba3-8027-45bd-a570-d8b0d030bad0">Active</EDRMSStatus>
    <xd_ProgID xmlns="http://schemas.microsoft.com/sharepoint/v3" xsi:nil="true"/>
    <EDRMSUpdateDate xmlns="7b89bba3-8027-45bd-a570-d8b0d030bad0" xsi:nil="true"/>
    <InformationClassification xmlns="7b89bba3-8027-45bd-a570-d8b0d030bad0" xsi:nil="true"/>
    <EDRMSUpdatePeriod xmlns="7b89bba3-8027-45bd-a570-d8b0d030bad0">3</EDRMSUpdatePeriod>
    <EDRMSExpiryDate xmlns="7b89bba3-8027-45bd-a570-d8b0d030bad0" xsi:nil="true"/>
    <InformationClassificationTaxHTField0 xmlns="7b89bba3-8027-45bd-a570-d8b0d030bad0" xsi:nil="true"/>
    <TaxKeywordTaxHTField xmlns="7b89bba3-8027-45bd-a570-d8b0d030bad0" xsi:nil="true"/>
  </documentManagement>
</p:properties>
</file>

<file path=customXml/itemProps1.xml><?xml version="1.0" encoding="utf-8"?>
<ds:datastoreItem xmlns:ds="http://schemas.openxmlformats.org/officeDocument/2006/customXml" ds:itemID="{A3AA3CFA-8548-4915-B360-3AA6533DE5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2A81FC-2A32-4C92-A9CC-9A4480CCB63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3393B65-312C-44D5-991A-CC0E84A5A7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89bba3-8027-45bd-a570-d8b0d030bad0"/>
    <ds:schemaRef ds:uri="57a8fc3a-2b1c-4d0f-9d31-9e891fd94e6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A8751942-CC5E-40F8-8BE4-1A2BEA3CF04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7b89bba3-8027-45bd-a570-d8b0d030bad0"/>
    <ds:schemaRef ds:uri="57a8fc3a-2b1c-4d0f-9d31-9e891fd94e66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</TotalTime>
  <Words>1280</Words>
  <Application>Microsoft Office PowerPoint</Application>
  <PresentationFormat>On-screen Show (4:3)</PresentationFormat>
  <Paragraphs>168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Routes to employment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mccalla</cp:lastModifiedBy>
  <cp:revision>125</cp:revision>
  <cp:lastPrinted>2016-01-25T04:11:31Z</cp:lastPrinted>
  <dcterms:created xsi:type="dcterms:W3CDTF">2016-01-17T19:14:16Z</dcterms:created>
  <dcterms:modified xsi:type="dcterms:W3CDTF">2017-04-18T12:27:07Z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0x010100ED2642B7FA5E4DA4BAD5093338A237AF00EFA01646D6F1BA47B26E97A5DD071D02</vt:lpwstr>
  </property>
</Properties>
</file>